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1"/>
  </p:notesMasterIdLst>
  <p:sldIdLst>
    <p:sldId id="256" r:id="rId3"/>
    <p:sldId id="315" r:id="rId4"/>
    <p:sldId id="326" r:id="rId5"/>
    <p:sldId id="336" r:id="rId6"/>
    <p:sldId id="321" r:id="rId7"/>
    <p:sldId id="327" r:id="rId8"/>
    <p:sldId id="328" r:id="rId9"/>
    <p:sldId id="329" r:id="rId10"/>
    <p:sldId id="322" r:id="rId11"/>
    <p:sldId id="330" r:id="rId12"/>
    <p:sldId id="331" r:id="rId13"/>
    <p:sldId id="332" r:id="rId14"/>
    <p:sldId id="333" r:id="rId15"/>
    <p:sldId id="337" r:id="rId16"/>
    <p:sldId id="323" r:id="rId17"/>
    <p:sldId id="335" r:id="rId18"/>
    <p:sldId id="324" r:id="rId19"/>
    <p:sldId id="325" r:id="rId20"/>
  </p:sldIdLst>
  <p:sldSz cx="10058400" cy="7772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p:restoredTop sz="94694"/>
  </p:normalViewPr>
  <p:slideViewPr>
    <p:cSldViewPr snapToGrid="0" snapToObjects="1">
      <p:cViewPr varScale="1">
        <p:scale>
          <a:sx n="107" d="100"/>
          <a:sy n="107" d="100"/>
        </p:scale>
        <p:origin x="2240"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B1794B8C-AB04-4A3C-9740-6F064E618D6A}" type="datetimeFigureOut">
              <a:rPr lang="en-US" smtClean="0"/>
              <a:t>3/3/22</a:t>
            </a:fld>
            <a:endParaRPr lang="en-US"/>
          </a:p>
        </p:txBody>
      </p:sp>
      <p:sp>
        <p:nvSpPr>
          <p:cNvPr id="4" name="Slide Image Placeholder 3"/>
          <p:cNvSpPr>
            <a:spLocks noGrp="1" noRot="1" noChangeAspect="1"/>
          </p:cNvSpPr>
          <p:nvPr>
            <p:ph type="sldImg" idx="2"/>
          </p:nvPr>
        </p:nvSpPr>
        <p:spPr>
          <a:xfrm>
            <a:off x="1690688" y="1257300"/>
            <a:ext cx="439102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902F9E0C-045A-4AF5-9E1D-8DF20AC78979}" type="slidenum">
              <a:rPr lang="en-US" smtClean="0"/>
              <a:t>‹#›</a:t>
            </a:fld>
            <a:endParaRPr lang="en-US"/>
          </a:p>
        </p:txBody>
      </p:sp>
    </p:spTree>
    <p:extLst>
      <p:ext uri="{BB962C8B-B14F-4D97-AF65-F5344CB8AC3E}">
        <p14:creationId xmlns:p14="http://schemas.microsoft.com/office/powerpoint/2010/main" val="113359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502920" y="309960"/>
            <a:ext cx="9052200" cy="1297440"/>
          </a:xfrm>
          <a:prstGeom prst="rect">
            <a:avLst/>
          </a:prstGeom>
        </p:spPr>
        <p:txBody>
          <a:bodyPr lIns="0" tIns="0" rIns="0" bIns="0" anchor="ctr"/>
          <a:lstStyle/>
          <a:p>
            <a:endParaRPr lang="en-US" sz="2000" b="0" strike="noStrike" spc="-1">
              <a:solidFill>
                <a:srgbClr val="000000"/>
              </a:solidFill>
              <a:latin typeface="Calibri"/>
            </a:endParaRPr>
          </a:p>
        </p:txBody>
      </p:sp>
      <p:sp>
        <p:nvSpPr>
          <p:cNvPr id="29" name="PlaceHolder 2"/>
          <p:cNvSpPr>
            <a:spLocks noGrp="1"/>
          </p:cNvSpPr>
          <p:nvPr>
            <p:ph type="body"/>
          </p:nvPr>
        </p:nvSpPr>
        <p:spPr>
          <a:xfrm>
            <a:off x="444600" y="990720"/>
            <a:ext cx="467316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30" name="PlaceHolder 3"/>
          <p:cNvSpPr>
            <a:spLocks noGrp="1"/>
          </p:cNvSpPr>
          <p:nvPr>
            <p:ph type="body"/>
          </p:nvPr>
        </p:nvSpPr>
        <p:spPr>
          <a:xfrm>
            <a:off x="444600" y="1379160"/>
            <a:ext cx="4673160" cy="354240"/>
          </a:xfrm>
          <a:prstGeom prst="rect">
            <a:avLst/>
          </a:prstGeom>
        </p:spPr>
        <p:txBody>
          <a:bodyPr lIns="0" tIns="0" rIns="0" bIns="0">
            <a:normAutofit/>
          </a:bodyPr>
          <a:lstStyle/>
          <a:p>
            <a:endParaRPr lang="en-US" sz="36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2920" y="309960"/>
            <a:ext cx="9052200" cy="1297440"/>
          </a:xfrm>
          <a:prstGeom prst="rect">
            <a:avLst/>
          </a:prstGeom>
        </p:spPr>
        <p:txBody>
          <a:bodyPr lIns="0" tIns="0" rIns="0" bIns="0" anchor="ctr"/>
          <a:lstStyle/>
          <a:p>
            <a:endParaRPr lang="en-US" sz="2000" b="0" strike="noStrike" spc="-1">
              <a:solidFill>
                <a:srgbClr val="000000"/>
              </a:solidFill>
              <a:latin typeface="Calibri"/>
            </a:endParaRPr>
          </a:p>
        </p:txBody>
      </p:sp>
      <p:sp>
        <p:nvSpPr>
          <p:cNvPr id="32" name="PlaceHolder 2"/>
          <p:cNvSpPr>
            <a:spLocks noGrp="1"/>
          </p:cNvSpPr>
          <p:nvPr>
            <p:ph type="body"/>
          </p:nvPr>
        </p:nvSpPr>
        <p:spPr>
          <a:xfrm>
            <a:off x="444600" y="990720"/>
            <a:ext cx="228024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33" name="PlaceHolder 3"/>
          <p:cNvSpPr>
            <a:spLocks noGrp="1"/>
          </p:cNvSpPr>
          <p:nvPr>
            <p:ph type="body"/>
          </p:nvPr>
        </p:nvSpPr>
        <p:spPr>
          <a:xfrm>
            <a:off x="2839320" y="990720"/>
            <a:ext cx="228024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34" name="PlaceHolder 4"/>
          <p:cNvSpPr>
            <a:spLocks noGrp="1"/>
          </p:cNvSpPr>
          <p:nvPr>
            <p:ph type="body"/>
          </p:nvPr>
        </p:nvSpPr>
        <p:spPr>
          <a:xfrm>
            <a:off x="444600" y="1379160"/>
            <a:ext cx="228024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35" name="PlaceHolder 5"/>
          <p:cNvSpPr>
            <a:spLocks noGrp="1"/>
          </p:cNvSpPr>
          <p:nvPr>
            <p:ph type="body"/>
          </p:nvPr>
        </p:nvSpPr>
        <p:spPr>
          <a:xfrm>
            <a:off x="2839320" y="1379160"/>
            <a:ext cx="2280240" cy="354240"/>
          </a:xfrm>
          <a:prstGeom prst="rect">
            <a:avLst/>
          </a:prstGeom>
        </p:spPr>
        <p:txBody>
          <a:bodyPr lIns="0" tIns="0" rIns="0" bIns="0">
            <a:normAutofit/>
          </a:bodyPr>
          <a:lstStyle/>
          <a:p>
            <a:endParaRPr lang="en-US" sz="36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502920" y="309960"/>
            <a:ext cx="9052200" cy="1297440"/>
          </a:xfrm>
          <a:prstGeom prst="rect">
            <a:avLst/>
          </a:prstGeom>
        </p:spPr>
        <p:txBody>
          <a:bodyPr lIns="0" tIns="0" rIns="0" bIns="0" anchor="ctr"/>
          <a:lstStyle/>
          <a:p>
            <a:endParaRPr lang="en-US" sz="2000" b="0" strike="noStrike" spc="-1">
              <a:solidFill>
                <a:srgbClr val="000000"/>
              </a:solidFill>
              <a:latin typeface="Calibri"/>
            </a:endParaRPr>
          </a:p>
        </p:txBody>
      </p:sp>
      <p:sp>
        <p:nvSpPr>
          <p:cNvPr id="37" name="PlaceHolder 2"/>
          <p:cNvSpPr>
            <a:spLocks noGrp="1"/>
          </p:cNvSpPr>
          <p:nvPr>
            <p:ph type="body"/>
          </p:nvPr>
        </p:nvSpPr>
        <p:spPr>
          <a:xfrm>
            <a:off x="444600" y="990720"/>
            <a:ext cx="150444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38" name="PlaceHolder 3"/>
          <p:cNvSpPr>
            <a:spLocks noGrp="1"/>
          </p:cNvSpPr>
          <p:nvPr>
            <p:ph type="body"/>
          </p:nvPr>
        </p:nvSpPr>
        <p:spPr>
          <a:xfrm>
            <a:off x="2024640" y="990720"/>
            <a:ext cx="150444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39" name="PlaceHolder 4"/>
          <p:cNvSpPr>
            <a:spLocks noGrp="1"/>
          </p:cNvSpPr>
          <p:nvPr>
            <p:ph type="body"/>
          </p:nvPr>
        </p:nvSpPr>
        <p:spPr>
          <a:xfrm>
            <a:off x="3604680" y="990720"/>
            <a:ext cx="150444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40" name="PlaceHolder 5"/>
          <p:cNvSpPr>
            <a:spLocks noGrp="1"/>
          </p:cNvSpPr>
          <p:nvPr>
            <p:ph type="body"/>
          </p:nvPr>
        </p:nvSpPr>
        <p:spPr>
          <a:xfrm>
            <a:off x="444600" y="1379160"/>
            <a:ext cx="150444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41" name="PlaceHolder 6"/>
          <p:cNvSpPr>
            <a:spLocks noGrp="1"/>
          </p:cNvSpPr>
          <p:nvPr>
            <p:ph type="body"/>
          </p:nvPr>
        </p:nvSpPr>
        <p:spPr>
          <a:xfrm>
            <a:off x="2024640" y="1379160"/>
            <a:ext cx="150444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42" name="PlaceHolder 7"/>
          <p:cNvSpPr>
            <a:spLocks noGrp="1"/>
          </p:cNvSpPr>
          <p:nvPr>
            <p:ph type="body"/>
          </p:nvPr>
        </p:nvSpPr>
        <p:spPr>
          <a:xfrm>
            <a:off x="3604680" y="1379160"/>
            <a:ext cx="1504440" cy="354240"/>
          </a:xfrm>
          <a:prstGeom prst="rect">
            <a:avLst/>
          </a:prstGeom>
        </p:spPr>
        <p:txBody>
          <a:bodyPr lIns="0" tIns="0" rIns="0" bIns="0">
            <a:normAutofit/>
          </a:bodyPr>
          <a:lstStyle/>
          <a:p>
            <a:endParaRPr lang="en-US" sz="36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502920" y="309960"/>
            <a:ext cx="9052200" cy="1297440"/>
          </a:xfrm>
          <a:prstGeom prst="rect">
            <a:avLst/>
          </a:prstGeom>
        </p:spPr>
        <p:txBody>
          <a:bodyPr lIns="0" tIns="0" rIns="0" bIns="0" anchor="ctr"/>
          <a:lstStyle/>
          <a:p>
            <a:endParaRPr lang="en-US" sz="2000" b="0" strike="noStrike" spc="-1">
              <a:solidFill>
                <a:srgbClr val="000000"/>
              </a:solidFill>
              <a:latin typeface="Calibri"/>
            </a:endParaRPr>
          </a:p>
        </p:txBody>
      </p:sp>
      <p:sp>
        <p:nvSpPr>
          <p:cNvPr id="48" name="PlaceHolder 2"/>
          <p:cNvSpPr>
            <a:spLocks noGrp="1"/>
          </p:cNvSpPr>
          <p:nvPr>
            <p:ph type="subTitle"/>
          </p:nvPr>
        </p:nvSpPr>
        <p:spPr>
          <a:xfrm>
            <a:off x="444600" y="990720"/>
            <a:ext cx="4673160" cy="7426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2920" y="309960"/>
            <a:ext cx="9052200" cy="1297440"/>
          </a:xfrm>
          <a:prstGeom prst="rect">
            <a:avLst/>
          </a:prstGeom>
        </p:spPr>
        <p:txBody>
          <a:bodyPr lIns="0" tIns="0" rIns="0" bIns="0" anchor="ctr"/>
          <a:lstStyle/>
          <a:p>
            <a:endParaRPr lang="en-US" sz="2000" b="0" strike="noStrike" spc="-1">
              <a:solidFill>
                <a:srgbClr val="000000"/>
              </a:solidFill>
              <a:latin typeface="Calibri"/>
            </a:endParaRPr>
          </a:p>
        </p:txBody>
      </p:sp>
      <p:sp>
        <p:nvSpPr>
          <p:cNvPr id="50" name="PlaceHolder 2"/>
          <p:cNvSpPr>
            <a:spLocks noGrp="1"/>
          </p:cNvSpPr>
          <p:nvPr>
            <p:ph type="body"/>
          </p:nvPr>
        </p:nvSpPr>
        <p:spPr>
          <a:xfrm>
            <a:off x="444600" y="990720"/>
            <a:ext cx="4673160" cy="742680"/>
          </a:xfrm>
          <a:prstGeom prst="rect">
            <a:avLst/>
          </a:prstGeom>
        </p:spPr>
        <p:txBody>
          <a:bodyPr lIns="0" tIns="0" rIns="0" bIns="0">
            <a:normAutofit/>
          </a:bodyPr>
          <a:lstStyle/>
          <a:p>
            <a:endParaRPr lang="en-US" sz="36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2920" y="309960"/>
            <a:ext cx="9052200" cy="1297440"/>
          </a:xfrm>
          <a:prstGeom prst="rect">
            <a:avLst/>
          </a:prstGeom>
        </p:spPr>
        <p:txBody>
          <a:bodyPr lIns="0" tIns="0" rIns="0" bIns="0" anchor="ctr"/>
          <a:lstStyle/>
          <a:p>
            <a:endParaRPr lang="en-US" sz="2000" b="0" strike="noStrike" spc="-1">
              <a:solidFill>
                <a:srgbClr val="000000"/>
              </a:solidFill>
              <a:latin typeface="Calibri"/>
            </a:endParaRPr>
          </a:p>
        </p:txBody>
      </p:sp>
      <p:sp>
        <p:nvSpPr>
          <p:cNvPr id="52" name="PlaceHolder 2"/>
          <p:cNvSpPr>
            <a:spLocks noGrp="1"/>
          </p:cNvSpPr>
          <p:nvPr>
            <p:ph type="body"/>
          </p:nvPr>
        </p:nvSpPr>
        <p:spPr>
          <a:xfrm>
            <a:off x="444600" y="990720"/>
            <a:ext cx="2280240" cy="74268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53" name="PlaceHolder 3"/>
          <p:cNvSpPr>
            <a:spLocks noGrp="1"/>
          </p:cNvSpPr>
          <p:nvPr>
            <p:ph type="body"/>
          </p:nvPr>
        </p:nvSpPr>
        <p:spPr>
          <a:xfrm>
            <a:off x="2839320" y="990720"/>
            <a:ext cx="2280240" cy="742680"/>
          </a:xfrm>
          <a:prstGeom prst="rect">
            <a:avLst/>
          </a:prstGeom>
        </p:spPr>
        <p:txBody>
          <a:bodyPr lIns="0" tIns="0" rIns="0" bIns="0">
            <a:normAutofit/>
          </a:bodyPr>
          <a:lstStyle/>
          <a:p>
            <a:endParaRPr lang="en-US" sz="36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502920" y="309960"/>
            <a:ext cx="9052200" cy="1297440"/>
          </a:xfrm>
          <a:prstGeom prst="rect">
            <a:avLst/>
          </a:prstGeom>
        </p:spPr>
        <p:txBody>
          <a:bodyPr lIns="0" tIns="0" rIns="0" bIns="0" anchor="ctr"/>
          <a:lstStyle/>
          <a:p>
            <a:endParaRPr lang="en-US" sz="20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502920" y="309960"/>
            <a:ext cx="9052200" cy="60156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02920" y="309960"/>
            <a:ext cx="9052200" cy="1297440"/>
          </a:xfrm>
          <a:prstGeom prst="rect">
            <a:avLst/>
          </a:prstGeom>
        </p:spPr>
        <p:txBody>
          <a:bodyPr lIns="0" tIns="0" rIns="0" bIns="0" anchor="ctr"/>
          <a:lstStyle/>
          <a:p>
            <a:endParaRPr lang="en-US" sz="2000" b="0" strike="noStrike" spc="-1">
              <a:solidFill>
                <a:srgbClr val="000000"/>
              </a:solidFill>
              <a:latin typeface="Calibri"/>
            </a:endParaRPr>
          </a:p>
        </p:txBody>
      </p:sp>
      <p:sp>
        <p:nvSpPr>
          <p:cNvPr id="57" name="PlaceHolder 2"/>
          <p:cNvSpPr>
            <a:spLocks noGrp="1"/>
          </p:cNvSpPr>
          <p:nvPr>
            <p:ph type="body"/>
          </p:nvPr>
        </p:nvSpPr>
        <p:spPr>
          <a:xfrm>
            <a:off x="444600" y="990720"/>
            <a:ext cx="228024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58" name="PlaceHolder 3"/>
          <p:cNvSpPr>
            <a:spLocks noGrp="1"/>
          </p:cNvSpPr>
          <p:nvPr>
            <p:ph type="body"/>
          </p:nvPr>
        </p:nvSpPr>
        <p:spPr>
          <a:xfrm>
            <a:off x="2839320" y="990720"/>
            <a:ext cx="2280240" cy="74268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59" name="PlaceHolder 4"/>
          <p:cNvSpPr>
            <a:spLocks noGrp="1"/>
          </p:cNvSpPr>
          <p:nvPr>
            <p:ph type="body"/>
          </p:nvPr>
        </p:nvSpPr>
        <p:spPr>
          <a:xfrm>
            <a:off x="444600" y="1379160"/>
            <a:ext cx="2280240" cy="354240"/>
          </a:xfrm>
          <a:prstGeom prst="rect">
            <a:avLst/>
          </a:prstGeom>
        </p:spPr>
        <p:txBody>
          <a:bodyPr lIns="0" tIns="0" rIns="0" bIns="0">
            <a:normAutofit/>
          </a:bodyPr>
          <a:lstStyle/>
          <a:p>
            <a:endParaRPr lang="en-US" sz="36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502920" y="309960"/>
            <a:ext cx="9052200" cy="1297440"/>
          </a:xfrm>
          <a:prstGeom prst="rect">
            <a:avLst/>
          </a:prstGeom>
        </p:spPr>
        <p:txBody>
          <a:bodyPr lIns="0" tIns="0" rIns="0" bIns="0" anchor="ctr"/>
          <a:lstStyle/>
          <a:p>
            <a:endParaRPr lang="en-US" sz="2000" b="0" strike="noStrike" spc="-1">
              <a:solidFill>
                <a:srgbClr val="000000"/>
              </a:solidFill>
              <a:latin typeface="Calibri"/>
            </a:endParaRPr>
          </a:p>
        </p:txBody>
      </p:sp>
      <p:sp>
        <p:nvSpPr>
          <p:cNvPr id="8" name="PlaceHolder 2"/>
          <p:cNvSpPr>
            <a:spLocks noGrp="1"/>
          </p:cNvSpPr>
          <p:nvPr>
            <p:ph type="subTitle"/>
          </p:nvPr>
        </p:nvSpPr>
        <p:spPr>
          <a:xfrm>
            <a:off x="444600" y="990720"/>
            <a:ext cx="4673160" cy="7426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02920" y="309960"/>
            <a:ext cx="9052200" cy="1297440"/>
          </a:xfrm>
          <a:prstGeom prst="rect">
            <a:avLst/>
          </a:prstGeom>
        </p:spPr>
        <p:txBody>
          <a:bodyPr lIns="0" tIns="0" rIns="0" bIns="0" anchor="ctr"/>
          <a:lstStyle/>
          <a:p>
            <a:endParaRPr lang="en-US" sz="2000" b="0" strike="noStrike" spc="-1">
              <a:solidFill>
                <a:srgbClr val="000000"/>
              </a:solidFill>
              <a:latin typeface="Calibri"/>
            </a:endParaRPr>
          </a:p>
        </p:txBody>
      </p:sp>
      <p:sp>
        <p:nvSpPr>
          <p:cNvPr id="61" name="PlaceHolder 2"/>
          <p:cNvSpPr>
            <a:spLocks noGrp="1"/>
          </p:cNvSpPr>
          <p:nvPr>
            <p:ph type="body"/>
          </p:nvPr>
        </p:nvSpPr>
        <p:spPr>
          <a:xfrm>
            <a:off x="444600" y="990720"/>
            <a:ext cx="2280240" cy="74268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62" name="PlaceHolder 3"/>
          <p:cNvSpPr>
            <a:spLocks noGrp="1"/>
          </p:cNvSpPr>
          <p:nvPr>
            <p:ph type="body"/>
          </p:nvPr>
        </p:nvSpPr>
        <p:spPr>
          <a:xfrm>
            <a:off x="2839320" y="990720"/>
            <a:ext cx="228024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63" name="PlaceHolder 4"/>
          <p:cNvSpPr>
            <a:spLocks noGrp="1"/>
          </p:cNvSpPr>
          <p:nvPr>
            <p:ph type="body"/>
          </p:nvPr>
        </p:nvSpPr>
        <p:spPr>
          <a:xfrm>
            <a:off x="2839320" y="1379160"/>
            <a:ext cx="2280240" cy="354240"/>
          </a:xfrm>
          <a:prstGeom prst="rect">
            <a:avLst/>
          </a:prstGeom>
        </p:spPr>
        <p:txBody>
          <a:bodyPr lIns="0" tIns="0" rIns="0" bIns="0">
            <a:normAutofit/>
          </a:bodyPr>
          <a:lstStyle/>
          <a:p>
            <a:endParaRPr lang="en-US" sz="36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2920" y="309960"/>
            <a:ext cx="9052200" cy="1297440"/>
          </a:xfrm>
          <a:prstGeom prst="rect">
            <a:avLst/>
          </a:prstGeom>
        </p:spPr>
        <p:txBody>
          <a:bodyPr lIns="0" tIns="0" rIns="0" bIns="0" anchor="ctr"/>
          <a:lstStyle/>
          <a:p>
            <a:endParaRPr lang="en-US" sz="2000" b="0" strike="noStrike" spc="-1">
              <a:solidFill>
                <a:srgbClr val="000000"/>
              </a:solidFill>
              <a:latin typeface="Calibri"/>
            </a:endParaRPr>
          </a:p>
        </p:txBody>
      </p:sp>
      <p:sp>
        <p:nvSpPr>
          <p:cNvPr id="65" name="PlaceHolder 2"/>
          <p:cNvSpPr>
            <a:spLocks noGrp="1"/>
          </p:cNvSpPr>
          <p:nvPr>
            <p:ph type="body"/>
          </p:nvPr>
        </p:nvSpPr>
        <p:spPr>
          <a:xfrm>
            <a:off x="444600" y="990720"/>
            <a:ext cx="228024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66" name="PlaceHolder 3"/>
          <p:cNvSpPr>
            <a:spLocks noGrp="1"/>
          </p:cNvSpPr>
          <p:nvPr>
            <p:ph type="body"/>
          </p:nvPr>
        </p:nvSpPr>
        <p:spPr>
          <a:xfrm>
            <a:off x="2839320" y="990720"/>
            <a:ext cx="228024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67" name="PlaceHolder 4"/>
          <p:cNvSpPr>
            <a:spLocks noGrp="1"/>
          </p:cNvSpPr>
          <p:nvPr>
            <p:ph type="body"/>
          </p:nvPr>
        </p:nvSpPr>
        <p:spPr>
          <a:xfrm>
            <a:off x="444600" y="1379160"/>
            <a:ext cx="4673160" cy="354240"/>
          </a:xfrm>
          <a:prstGeom prst="rect">
            <a:avLst/>
          </a:prstGeom>
        </p:spPr>
        <p:txBody>
          <a:bodyPr lIns="0" tIns="0" rIns="0" bIns="0">
            <a:normAutofit/>
          </a:bodyPr>
          <a:lstStyle/>
          <a:p>
            <a:endParaRPr lang="en-US" sz="36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502920" y="309960"/>
            <a:ext cx="9052200" cy="1297440"/>
          </a:xfrm>
          <a:prstGeom prst="rect">
            <a:avLst/>
          </a:prstGeom>
        </p:spPr>
        <p:txBody>
          <a:bodyPr lIns="0" tIns="0" rIns="0" bIns="0" anchor="ctr"/>
          <a:lstStyle/>
          <a:p>
            <a:endParaRPr lang="en-US" sz="2000" b="0" strike="noStrike" spc="-1">
              <a:solidFill>
                <a:srgbClr val="000000"/>
              </a:solidFill>
              <a:latin typeface="Calibri"/>
            </a:endParaRPr>
          </a:p>
        </p:txBody>
      </p:sp>
      <p:sp>
        <p:nvSpPr>
          <p:cNvPr id="69" name="PlaceHolder 2"/>
          <p:cNvSpPr>
            <a:spLocks noGrp="1"/>
          </p:cNvSpPr>
          <p:nvPr>
            <p:ph type="body"/>
          </p:nvPr>
        </p:nvSpPr>
        <p:spPr>
          <a:xfrm>
            <a:off x="444600" y="990720"/>
            <a:ext cx="467316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70" name="PlaceHolder 3"/>
          <p:cNvSpPr>
            <a:spLocks noGrp="1"/>
          </p:cNvSpPr>
          <p:nvPr>
            <p:ph type="body"/>
          </p:nvPr>
        </p:nvSpPr>
        <p:spPr>
          <a:xfrm>
            <a:off x="444600" y="1379160"/>
            <a:ext cx="4673160" cy="354240"/>
          </a:xfrm>
          <a:prstGeom prst="rect">
            <a:avLst/>
          </a:prstGeom>
        </p:spPr>
        <p:txBody>
          <a:bodyPr lIns="0" tIns="0" rIns="0" bIns="0">
            <a:normAutofit/>
          </a:bodyPr>
          <a:lstStyle/>
          <a:p>
            <a:endParaRPr lang="en-US" sz="36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2920" y="309960"/>
            <a:ext cx="9052200" cy="1297440"/>
          </a:xfrm>
          <a:prstGeom prst="rect">
            <a:avLst/>
          </a:prstGeom>
        </p:spPr>
        <p:txBody>
          <a:bodyPr lIns="0" tIns="0" rIns="0" bIns="0" anchor="ctr"/>
          <a:lstStyle/>
          <a:p>
            <a:endParaRPr lang="en-US" sz="2000" b="0" strike="noStrike" spc="-1">
              <a:solidFill>
                <a:srgbClr val="000000"/>
              </a:solidFill>
              <a:latin typeface="Calibri"/>
            </a:endParaRPr>
          </a:p>
        </p:txBody>
      </p:sp>
      <p:sp>
        <p:nvSpPr>
          <p:cNvPr id="72" name="PlaceHolder 2"/>
          <p:cNvSpPr>
            <a:spLocks noGrp="1"/>
          </p:cNvSpPr>
          <p:nvPr>
            <p:ph type="body"/>
          </p:nvPr>
        </p:nvSpPr>
        <p:spPr>
          <a:xfrm>
            <a:off x="444600" y="990720"/>
            <a:ext cx="228024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73" name="PlaceHolder 3"/>
          <p:cNvSpPr>
            <a:spLocks noGrp="1"/>
          </p:cNvSpPr>
          <p:nvPr>
            <p:ph type="body"/>
          </p:nvPr>
        </p:nvSpPr>
        <p:spPr>
          <a:xfrm>
            <a:off x="2839320" y="990720"/>
            <a:ext cx="228024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74" name="PlaceHolder 4"/>
          <p:cNvSpPr>
            <a:spLocks noGrp="1"/>
          </p:cNvSpPr>
          <p:nvPr>
            <p:ph type="body"/>
          </p:nvPr>
        </p:nvSpPr>
        <p:spPr>
          <a:xfrm>
            <a:off x="444600" y="1379160"/>
            <a:ext cx="228024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75" name="PlaceHolder 5"/>
          <p:cNvSpPr>
            <a:spLocks noGrp="1"/>
          </p:cNvSpPr>
          <p:nvPr>
            <p:ph type="body"/>
          </p:nvPr>
        </p:nvSpPr>
        <p:spPr>
          <a:xfrm>
            <a:off x="2839320" y="1379160"/>
            <a:ext cx="2280240" cy="354240"/>
          </a:xfrm>
          <a:prstGeom prst="rect">
            <a:avLst/>
          </a:prstGeom>
        </p:spPr>
        <p:txBody>
          <a:bodyPr lIns="0" tIns="0" rIns="0" bIns="0">
            <a:normAutofit/>
          </a:bodyPr>
          <a:lstStyle/>
          <a:p>
            <a:endParaRPr lang="en-US" sz="36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502920" y="309960"/>
            <a:ext cx="9052200" cy="1297440"/>
          </a:xfrm>
          <a:prstGeom prst="rect">
            <a:avLst/>
          </a:prstGeom>
        </p:spPr>
        <p:txBody>
          <a:bodyPr lIns="0" tIns="0" rIns="0" bIns="0" anchor="ctr"/>
          <a:lstStyle/>
          <a:p>
            <a:endParaRPr lang="en-US" sz="2000" b="0" strike="noStrike" spc="-1">
              <a:solidFill>
                <a:srgbClr val="000000"/>
              </a:solidFill>
              <a:latin typeface="Calibri"/>
            </a:endParaRPr>
          </a:p>
        </p:txBody>
      </p:sp>
      <p:sp>
        <p:nvSpPr>
          <p:cNvPr id="77" name="PlaceHolder 2"/>
          <p:cNvSpPr>
            <a:spLocks noGrp="1"/>
          </p:cNvSpPr>
          <p:nvPr>
            <p:ph type="body"/>
          </p:nvPr>
        </p:nvSpPr>
        <p:spPr>
          <a:xfrm>
            <a:off x="444600" y="990720"/>
            <a:ext cx="150444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78" name="PlaceHolder 3"/>
          <p:cNvSpPr>
            <a:spLocks noGrp="1"/>
          </p:cNvSpPr>
          <p:nvPr>
            <p:ph type="body"/>
          </p:nvPr>
        </p:nvSpPr>
        <p:spPr>
          <a:xfrm>
            <a:off x="2024640" y="990720"/>
            <a:ext cx="150444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79" name="PlaceHolder 4"/>
          <p:cNvSpPr>
            <a:spLocks noGrp="1"/>
          </p:cNvSpPr>
          <p:nvPr>
            <p:ph type="body"/>
          </p:nvPr>
        </p:nvSpPr>
        <p:spPr>
          <a:xfrm>
            <a:off x="3604680" y="990720"/>
            <a:ext cx="150444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80" name="PlaceHolder 5"/>
          <p:cNvSpPr>
            <a:spLocks noGrp="1"/>
          </p:cNvSpPr>
          <p:nvPr>
            <p:ph type="body"/>
          </p:nvPr>
        </p:nvSpPr>
        <p:spPr>
          <a:xfrm>
            <a:off x="444600" y="1379160"/>
            <a:ext cx="150444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81" name="PlaceHolder 6"/>
          <p:cNvSpPr>
            <a:spLocks noGrp="1"/>
          </p:cNvSpPr>
          <p:nvPr>
            <p:ph type="body"/>
          </p:nvPr>
        </p:nvSpPr>
        <p:spPr>
          <a:xfrm>
            <a:off x="2024640" y="1379160"/>
            <a:ext cx="150444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82" name="PlaceHolder 7"/>
          <p:cNvSpPr>
            <a:spLocks noGrp="1"/>
          </p:cNvSpPr>
          <p:nvPr>
            <p:ph type="body"/>
          </p:nvPr>
        </p:nvSpPr>
        <p:spPr>
          <a:xfrm>
            <a:off x="3604680" y="1379160"/>
            <a:ext cx="1504440" cy="354240"/>
          </a:xfrm>
          <a:prstGeom prst="rect">
            <a:avLst/>
          </a:prstGeom>
        </p:spPr>
        <p:txBody>
          <a:bodyPr lIns="0" tIns="0" rIns="0" bIns="0">
            <a:normAutofit/>
          </a:bodyPr>
          <a:lstStyle/>
          <a:p>
            <a:endParaRPr lang="en-US" sz="36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2920" y="309960"/>
            <a:ext cx="9052200" cy="1297440"/>
          </a:xfrm>
          <a:prstGeom prst="rect">
            <a:avLst/>
          </a:prstGeom>
        </p:spPr>
        <p:txBody>
          <a:bodyPr lIns="0" tIns="0" rIns="0" bIns="0" anchor="ctr"/>
          <a:lstStyle/>
          <a:p>
            <a:endParaRPr lang="en-US" sz="2000" b="0" strike="noStrike" spc="-1">
              <a:solidFill>
                <a:srgbClr val="000000"/>
              </a:solidFill>
              <a:latin typeface="Calibri"/>
            </a:endParaRPr>
          </a:p>
        </p:txBody>
      </p:sp>
      <p:sp>
        <p:nvSpPr>
          <p:cNvPr id="10" name="PlaceHolder 2"/>
          <p:cNvSpPr>
            <a:spLocks noGrp="1"/>
          </p:cNvSpPr>
          <p:nvPr>
            <p:ph type="body"/>
          </p:nvPr>
        </p:nvSpPr>
        <p:spPr>
          <a:xfrm>
            <a:off x="444600" y="990720"/>
            <a:ext cx="4673160" cy="742680"/>
          </a:xfrm>
          <a:prstGeom prst="rect">
            <a:avLst/>
          </a:prstGeom>
        </p:spPr>
        <p:txBody>
          <a:bodyPr lIns="0" tIns="0" rIns="0" bIns="0">
            <a:normAutofit/>
          </a:bodyPr>
          <a:lstStyle/>
          <a:p>
            <a:endParaRPr lang="en-US" sz="36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2920" y="309960"/>
            <a:ext cx="9052200" cy="1297440"/>
          </a:xfrm>
          <a:prstGeom prst="rect">
            <a:avLst/>
          </a:prstGeom>
        </p:spPr>
        <p:txBody>
          <a:bodyPr lIns="0" tIns="0" rIns="0" bIns="0" anchor="ctr"/>
          <a:lstStyle/>
          <a:p>
            <a:endParaRPr lang="en-US" sz="2000" b="0" strike="noStrike" spc="-1">
              <a:solidFill>
                <a:srgbClr val="000000"/>
              </a:solidFill>
              <a:latin typeface="Calibri"/>
            </a:endParaRPr>
          </a:p>
        </p:txBody>
      </p:sp>
      <p:sp>
        <p:nvSpPr>
          <p:cNvPr id="12" name="PlaceHolder 2"/>
          <p:cNvSpPr>
            <a:spLocks noGrp="1"/>
          </p:cNvSpPr>
          <p:nvPr>
            <p:ph type="body"/>
          </p:nvPr>
        </p:nvSpPr>
        <p:spPr>
          <a:xfrm>
            <a:off x="444600" y="990720"/>
            <a:ext cx="2280240" cy="74268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13" name="PlaceHolder 3"/>
          <p:cNvSpPr>
            <a:spLocks noGrp="1"/>
          </p:cNvSpPr>
          <p:nvPr>
            <p:ph type="body"/>
          </p:nvPr>
        </p:nvSpPr>
        <p:spPr>
          <a:xfrm>
            <a:off x="2839320" y="990720"/>
            <a:ext cx="2280240" cy="742680"/>
          </a:xfrm>
          <a:prstGeom prst="rect">
            <a:avLst/>
          </a:prstGeom>
        </p:spPr>
        <p:txBody>
          <a:bodyPr lIns="0" tIns="0" rIns="0" bIns="0">
            <a:normAutofit/>
          </a:bodyPr>
          <a:lstStyle/>
          <a:p>
            <a:endParaRPr lang="en-US" sz="36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502920" y="309960"/>
            <a:ext cx="9052200" cy="1297440"/>
          </a:xfrm>
          <a:prstGeom prst="rect">
            <a:avLst/>
          </a:prstGeom>
        </p:spPr>
        <p:txBody>
          <a:bodyPr lIns="0" tIns="0" rIns="0" bIns="0" anchor="ctr"/>
          <a:lstStyle/>
          <a:p>
            <a:endParaRPr lang="en-US" sz="20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502920" y="309960"/>
            <a:ext cx="9052200" cy="60156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2920" y="309960"/>
            <a:ext cx="9052200" cy="1297440"/>
          </a:xfrm>
          <a:prstGeom prst="rect">
            <a:avLst/>
          </a:prstGeom>
        </p:spPr>
        <p:txBody>
          <a:bodyPr lIns="0" tIns="0" rIns="0" bIns="0" anchor="ctr"/>
          <a:lstStyle/>
          <a:p>
            <a:endParaRPr lang="en-US" sz="2000" b="0" strike="noStrike" spc="-1">
              <a:solidFill>
                <a:srgbClr val="000000"/>
              </a:solidFill>
              <a:latin typeface="Calibri"/>
            </a:endParaRPr>
          </a:p>
        </p:txBody>
      </p:sp>
      <p:sp>
        <p:nvSpPr>
          <p:cNvPr id="17" name="PlaceHolder 2"/>
          <p:cNvSpPr>
            <a:spLocks noGrp="1"/>
          </p:cNvSpPr>
          <p:nvPr>
            <p:ph type="body"/>
          </p:nvPr>
        </p:nvSpPr>
        <p:spPr>
          <a:xfrm>
            <a:off x="444600" y="990720"/>
            <a:ext cx="228024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18" name="PlaceHolder 3"/>
          <p:cNvSpPr>
            <a:spLocks noGrp="1"/>
          </p:cNvSpPr>
          <p:nvPr>
            <p:ph type="body"/>
          </p:nvPr>
        </p:nvSpPr>
        <p:spPr>
          <a:xfrm>
            <a:off x="2839320" y="990720"/>
            <a:ext cx="2280240" cy="74268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19" name="PlaceHolder 4"/>
          <p:cNvSpPr>
            <a:spLocks noGrp="1"/>
          </p:cNvSpPr>
          <p:nvPr>
            <p:ph type="body"/>
          </p:nvPr>
        </p:nvSpPr>
        <p:spPr>
          <a:xfrm>
            <a:off x="444600" y="1379160"/>
            <a:ext cx="2280240" cy="354240"/>
          </a:xfrm>
          <a:prstGeom prst="rect">
            <a:avLst/>
          </a:prstGeom>
        </p:spPr>
        <p:txBody>
          <a:bodyPr lIns="0" tIns="0" rIns="0" bIns="0">
            <a:normAutofit/>
          </a:bodyPr>
          <a:lstStyle/>
          <a:p>
            <a:endParaRPr lang="en-US" sz="36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2920" y="309960"/>
            <a:ext cx="9052200" cy="1297440"/>
          </a:xfrm>
          <a:prstGeom prst="rect">
            <a:avLst/>
          </a:prstGeom>
        </p:spPr>
        <p:txBody>
          <a:bodyPr lIns="0" tIns="0" rIns="0" bIns="0" anchor="ctr"/>
          <a:lstStyle/>
          <a:p>
            <a:endParaRPr lang="en-US" sz="2000" b="0" strike="noStrike" spc="-1">
              <a:solidFill>
                <a:srgbClr val="000000"/>
              </a:solidFill>
              <a:latin typeface="Calibri"/>
            </a:endParaRPr>
          </a:p>
        </p:txBody>
      </p:sp>
      <p:sp>
        <p:nvSpPr>
          <p:cNvPr id="21" name="PlaceHolder 2"/>
          <p:cNvSpPr>
            <a:spLocks noGrp="1"/>
          </p:cNvSpPr>
          <p:nvPr>
            <p:ph type="body"/>
          </p:nvPr>
        </p:nvSpPr>
        <p:spPr>
          <a:xfrm>
            <a:off x="444600" y="990720"/>
            <a:ext cx="2280240" cy="74268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22" name="PlaceHolder 3"/>
          <p:cNvSpPr>
            <a:spLocks noGrp="1"/>
          </p:cNvSpPr>
          <p:nvPr>
            <p:ph type="body"/>
          </p:nvPr>
        </p:nvSpPr>
        <p:spPr>
          <a:xfrm>
            <a:off x="2839320" y="990720"/>
            <a:ext cx="228024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23" name="PlaceHolder 4"/>
          <p:cNvSpPr>
            <a:spLocks noGrp="1"/>
          </p:cNvSpPr>
          <p:nvPr>
            <p:ph type="body"/>
          </p:nvPr>
        </p:nvSpPr>
        <p:spPr>
          <a:xfrm>
            <a:off x="2839320" y="1379160"/>
            <a:ext cx="2280240" cy="354240"/>
          </a:xfrm>
          <a:prstGeom prst="rect">
            <a:avLst/>
          </a:prstGeom>
        </p:spPr>
        <p:txBody>
          <a:bodyPr lIns="0" tIns="0" rIns="0" bIns="0">
            <a:normAutofit/>
          </a:bodyPr>
          <a:lstStyle/>
          <a:p>
            <a:endParaRPr lang="en-US" sz="36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2920" y="309960"/>
            <a:ext cx="9052200" cy="1297440"/>
          </a:xfrm>
          <a:prstGeom prst="rect">
            <a:avLst/>
          </a:prstGeom>
        </p:spPr>
        <p:txBody>
          <a:bodyPr lIns="0" tIns="0" rIns="0" bIns="0" anchor="ctr"/>
          <a:lstStyle/>
          <a:p>
            <a:endParaRPr lang="en-US" sz="2000" b="0" strike="noStrike" spc="-1">
              <a:solidFill>
                <a:srgbClr val="000000"/>
              </a:solidFill>
              <a:latin typeface="Calibri"/>
            </a:endParaRPr>
          </a:p>
        </p:txBody>
      </p:sp>
      <p:sp>
        <p:nvSpPr>
          <p:cNvPr id="25" name="PlaceHolder 2"/>
          <p:cNvSpPr>
            <a:spLocks noGrp="1"/>
          </p:cNvSpPr>
          <p:nvPr>
            <p:ph type="body"/>
          </p:nvPr>
        </p:nvSpPr>
        <p:spPr>
          <a:xfrm>
            <a:off x="444600" y="990720"/>
            <a:ext cx="228024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26" name="PlaceHolder 3"/>
          <p:cNvSpPr>
            <a:spLocks noGrp="1"/>
          </p:cNvSpPr>
          <p:nvPr>
            <p:ph type="body"/>
          </p:nvPr>
        </p:nvSpPr>
        <p:spPr>
          <a:xfrm>
            <a:off x="2839320" y="990720"/>
            <a:ext cx="2280240" cy="354240"/>
          </a:xfrm>
          <a:prstGeom prst="rect">
            <a:avLst/>
          </a:prstGeom>
        </p:spPr>
        <p:txBody>
          <a:bodyPr lIns="0" tIns="0" rIns="0" bIns="0">
            <a:normAutofit/>
          </a:bodyPr>
          <a:lstStyle/>
          <a:p>
            <a:endParaRPr lang="en-US" sz="3600" b="0" strike="noStrike" spc="-1">
              <a:solidFill>
                <a:srgbClr val="000000"/>
              </a:solidFill>
              <a:latin typeface="Calibri"/>
            </a:endParaRPr>
          </a:p>
        </p:txBody>
      </p:sp>
      <p:sp>
        <p:nvSpPr>
          <p:cNvPr id="27" name="PlaceHolder 4"/>
          <p:cNvSpPr>
            <a:spLocks noGrp="1"/>
          </p:cNvSpPr>
          <p:nvPr>
            <p:ph type="body"/>
          </p:nvPr>
        </p:nvSpPr>
        <p:spPr>
          <a:xfrm>
            <a:off x="444600" y="1379160"/>
            <a:ext cx="4673160" cy="354240"/>
          </a:xfrm>
          <a:prstGeom prst="rect">
            <a:avLst/>
          </a:prstGeom>
        </p:spPr>
        <p:txBody>
          <a:bodyPr lIns="0" tIns="0" rIns="0" bIns="0">
            <a:normAutofit/>
          </a:bodyPr>
          <a:lstStyle/>
          <a:p>
            <a:endParaRPr lang="en-US" sz="36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4"/>
          <p:cNvPicPr/>
          <p:nvPr/>
        </p:nvPicPr>
        <p:blipFill>
          <a:blip r:embed="rId14"/>
          <a:stretch/>
        </p:blipFill>
        <p:spPr>
          <a:xfrm>
            <a:off x="0" y="787320"/>
            <a:ext cx="101160" cy="1041120"/>
          </a:xfrm>
          <a:prstGeom prst="rect">
            <a:avLst/>
          </a:prstGeom>
          <a:ln>
            <a:noFill/>
          </a:ln>
        </p:spPr>
      </p:pic>
      <p:pic>
        <p:nvPicPr>
          <p:cNvPr id="8" name="Picture 5"/>
          <p:cNvPicPr/>
          <p:nvPr/>
        </p:nvPicPr>
        <p:blipFill>
          <a:blip r:embed="rId15"/>
          <a:stretch/>
        </p:blipFill>
        <p:spPr>
          <a:xfrm>
            <a:off x="0" y="4419720"/>
            <a:ext cx="10058040" cy="3352320"/>
          </a:xfrm>
          <a:prstGeom prst="rect">
            <a:avLst/>
          </a:prstGeom>
          <a:ln>
            <a:noFill/>
          </a:ln>
        </p:spPr>
      </p:pic>
      <p:pic>
        <p:nvPicPr>
          <p:cNvPr id="2" name="Picture 6"/>
          <p:cNvPicPr/>
          <p:nvPr/>
        </p:nvPicPr>
        <p:blipFill>
          <a:blip r:embed="rId16"/>
          <a:stretch/>
        </p:blipFill>
        <p:spPr>
          <a:xfrm>
            <a:off x="-34200" y="2880000"/>
            <a:ext cx="10100520" cy="1501200"/>
          </a:xfrm>
          <a:prstGeom prst="rect">
            <a:avLst/>
          </a:prstGeom>
          <a:ln>
            <a:noFill/>
          </a:ln>
        </p:spPr>
      </p:pic>
      <p:sp>
        <p:nvSpPr>
          <p:cNvPr id="3" name="PlaceHolder 1"/>
          <p:cNvSpPr>
            <a:spLocks noGrp="1"/>
          </p:cNvSpPr>
          <p:nvPr>
            <p:ph type="body"/>
          </p:nvPr>
        </p:nvSpPr>
        <p:spPr>
          <a:xfrm>
            <a:off x="444600" y="619200"/>
            <a:ext cx="4673160" cy="742680"/>
          </a:xfrm>
          <a:prstGeom prst="rect">
            <a:avLst/>
          </a:prstGeom>
        </p:spPr>
        <p:txBody>
          <a:bodyPr lIns="90000" tIns="45000" rIns="90000" bIns="45000"/>
          <a:lstStyle/>
          <a:p>
            <a:pPr>
              <a:lnSpc>
                <a:spcPct val="100000"/>
              </a:lnSpc>
              <a:spcBef>
                <a:spcPts val="799"/>
              </a:spcBef>
            </a:pPr>
            <a:r>
              <a:rPr lang="en-US" sz="4000" b="1" strike="noStrike" spc="-1">
                <a:solidFill>
                  <a:srgbClr val="142958"/>
                </a:solidFill>
                <a:latin typeface="Arial Narrow"/>
              </a:rPr>
              <a:t>ECE OVERVIEW</a:t>
            </a:r>
            <a:endParaRPr lang="en-US" sz="4000" b="0" strike="noStrike" spc="-1">
              <a:solidFill>
                <a:srgbClr val="000000"/>
              </a:solidFill>
              <a:latin typeface="Calibri"/>
            </a:endParaRPr>
          </a:p>
        </p:txBody>
      </p:sp>
      <p:sp>
        <p:nvSpPr>
          <p:cNvPr id="4" name="PlaceHolder 2"/>
          <p:cNvSpPr>
            <a:spLocks noGrp="1"/>
          </p:cNvSpPr>
          <p:nvPr>
            <p:ph type="body"/>
          </p:nvPr>
        </p:nvSpPr>
        <p:spPr>
          <a:xfrm>
            <a:off x="444600" y="1387080"/>
            <a:ext cx="4673160" cy="326880"/>
          </a:xfrm>
          <a:prstGeom prst="rect">
            <a:avLst/>
          </a:prstGeom>
        </p:spPr>
        <p:txBody>
          <a:bodyPr lIns="90000" tIns="45000" rIns="90000" bIns="45000"/>
          <a:lstStyle/>
          <a:p>
            <a:pPr>
              <a:lnSpc>
                <a:spcPct val="100000"/>
              </a:lnSpc>
              <a:spcBef>
                <a:spcPts val="340"/>
              </a:spcBef>
            </a:pPr>
            <a:r>
              <a:rPr lang="en-US" sz="1700" b="0" strike="noStrike" spc="-1">
                <a:solidFill>
                  <a:srgbClr val="F16322"/>
                </a:solidFill>
                <a:latin typeface="Droid Sans"/>
                <a:ea typeface="Droid Sans"/>
              </a:rPr>
              <a:t>Brad Petersen</a:t>
            </a:r>
            <a:endParaRPr lang="en-US" sz="1700" b="0" strike="noStrike" spc="-1">
              <a:solidFill>
                <a:srgbClr val="000000"/>
              </a:solidFill>
              <a:latin typeface="Calibri"/>
            </a:endParaRPr>
          </a:p>
        </p:txBody>
      </p:sp>
      <p:sp>
        <p:nvSpPr>
          <p:cNvPr id="5" name="PlaceHolder 3"/>
          <p:cNvSpPr>
            <a:spLocks noGrp="1"/>
          </p:cNvSpPr>
          <p:nvPr>
            <p:ph type="body"/>
          </p:nvPr>
        </p:nvSpPr>
        <p:spPr>
          <a:xfrm>
            <a:off x="444600" y="1620720"/>
            <a:ext cx="4673160" cy="250560"/>
          </a:xfrm>
          <a:prstGeom prst="rect">
            <a:avLst/>
          </a:prstGeom>
        </p:spPr>
        <p:txBody>
          <a:bodyPr lIns="90000" tIns="45000" rIns="90000" bIns="45000"/>
          <a:lstStyle/>
          <a:p>
            <a:pPr>
              <a:lnSpc>
                <a:spcPct val="100000"/>
              </a:lnSpc>
              <a:spcBef>
                <a:spcPts val="241"/>
              </a:spcBef>
            </a:pPr>
            <a:r>
              <a:rPr lang="en-US" sz="1200" b="0" strike="noStrike" spc="-1">
                <a:solidFill>
                  <a:srgbClr val="F16322"/>
                </a:solidFill>
                <a:latin typeface="Droid Sans"/>
                <a:ea typeface="Droid Sans"/>
              </a:rPr>
              <a:t>Director of Communications</a:t>
            </a:r>
            <a:endParaRPr lang="en-US" sz="1200" b="0" strike="noStrike" spc="-1">
              <a:solidFill>
                <a:srgbClr val="000000"/>
              </a:solidFill>
              <a:latin typeface="Calibri"/>
            </a:endParaRPr>
          </a:p>
        </p:txBody>
      </p:sp>
      <p:sp>
        <p:nvSpPr>
          <p:cNvPr id="6" name="PlaceHolder 4"/>
          <p:cNvSpPr>
            <a:spLocks noGrp="1"/>
          </p:cNvSpPr>
          <p:nvPr>
            <p:ph type="title"/>
          </p:nvPr>
        </p:nvSpPr>
        <p:spPr>
          <a:xfrm>
            <a:off x="502920" y="309960"/>
            <a:ext cx="9052200" cy="1297440"/>
          </a:xfrm>
          <a:prstGeom prst="rect">
            <a:avLst/>
          </a:prstGeom>
        </p:spPr>
        <p:txBody>
          <a:bodyPr lIns="0" tIns="0" rIns="0" bIns="0" anchor="ctr"/>
          <a:lstStyle/>
          <a:p>
            <a:r>
              <a:rPr lang="en-US" sz="2000" b="0" strike="noStrike" spc="-1">
                <a:solidFill>
                  <a:srgbClr val="000000"/>
                </a:solidFill>
                <a:latin typeface="Calibri"/>
              </a:rPr>
              <a:t>Click to edit the title text format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 name="Picture 1"/>
          <p:cNvPicPr/>
          <p:nvPr/>
        </p:nvPicPr>
        <p:blipFill>
          <a:blip r:embed="rId14"/>
          <a:stretch/>
        </p:blipFill>
        <p:spPr>
          <a:xfrm>
            <a:off x="0" y="6985080"/>
            <a:ext cx="10058040" cy="799920"/>
          </a:xfrm>
          <a:prstGeom prst="rect">
            <a:avLst/>
          </a:prstGeom>
          <a:ln>
            <a:noFill/>
          </a:ln>
        </p:spPr>
      </p:pic>
      <p:sp>
        <p:nvSpPr>
          <p:cNvPr id="44" name="PlaceHolder 1"/>
          <p:cNvSpPr>
            <a:spLocks noGrp="1"/>
          </p:cNvSpPr>
          <p:nvPr>
            <p:ph type="body"/>
          </p:nvPr>
        </p:nvSpPr>
        <p:spPr>
          <a:xfrm>
            <a:off x="444600" y="990720"/>
            <a:ext cx="4673160" cy="742680"/>
          </a:xfrm>
          <a:prstGeom prst="rect">
            <a:avLst/>
          </a:prstGeom>
        </p:spPr>
        <p:txBody>
          <a:bodyPr lIns="90000" tIns="45000" rIns="90000" bIns="45000"/>
          <a:lstStyle/>
          <a:p>
            <a:pPr>
              <a:lnSpc>
                <a:spcPct val="100000"/>
              </a:lnSpc>
              <a:spcBef>
                <a:spcPts val="641"/>
              </a:spcBef>
            </a:pPr>
            <a:r>
              <a:rPr lang="en-US" sz="3200" b="1" strike="noStrike" spc="-1">
                <a:solidFill>
                  <a:srgbClr val="142958"/>
                </a:solidFill>
                <a:latin typeface="Arial Narrow"/>
              </a:rPr>
              <a:t>TITLE OF SLIDE</a:t>
            </a:r>
            <a:endParaRPr lang="en-US" sz="3200" b="0" strike="noStrike" spc="-1">
              <a:solidFill>
                <a:srgbClr val="000000"/>
              </a:solidFill>
              <a:latin typeface="Calibri"/>
            </a:endParaRPr>
          </a:p>
        </p:txBody>
      </p:sp>
      <p:sp>
        <p:nvSpPr>
          <p:cNvPr id="45" name="PlaceHolder 2"/>
          <p:cNvSpPr>
            <a:spLocks noGrp="1"/>
          </p:cNvSpPr>
          <p:nvPr>
            <p:ph type="body"/>
          </p:nvPr>
        </p:nvSpPr>
        <p:spPr>
          <a:xfrm>
            <a:off x="444600" y="1917720"/>
            <a:ext cx="9245160" cy="4825800"/>
          </a:xfrm>
          <a:prstGeom prst="rect">
            <a:avLst/>
          </a:prstGeom>
        </p:spPr>
        <p:txBody>
          <a:bodyPr lIns="90000" tIns="45000" rIns="90000" bIns="45000"/>
          <a:lstStyle/>
          <a:p>
            <a:pPr marL="381960" indent="-381600">
              <a:lnSpc>
                <a:spcPct val="100000"/>
              </a:lnSpc>
              <a:spcBef>
                <a:spcPts val="479"/>
              </a:spcBef>
              <a:buClr>
                <a:srgbClr val="002060"/>
              </a:buClr>
              <a:buFont typeface="Wingdings" charset="2"/>
              <a:buChar char=""/>
            </a:pPr>
            <a:r>
              <a:rPr lang="en-US" sz="2400" b="0" strike="noStrike" spc="-1">
                <a:solidFill>
                  <a:srgbClr val="002060"/>
                </a:solidFill>
                <a:latin typeface="Droid Sans"/>
                <a:ea typeface="Droid Sans"/>
              </a:rPr>
              <a:t>Click to edit Master text styles</a:t>
            </a:r>
            <a:endParaRPr lang="en-US" sz="2400" b="0" strike="noStrike" spc="-1">
              <a:solidFill>
                <a:srgbClr val="000000"/>
              </a:solidFill>
              <a:latin typeface="Calibri"/>
            </a:endParaRPr>
          </a:p>
          <a:p>
            <a:pPr marL="827640" lvl="1" indent="-317880">
              <a:lnSpc>
                <a:spcPct val="100000"/>
              </a:lnSpc>
              <a:spcBef>
                <a:spcPts val="400"/>
              </a:spcBef>
              <a:buClr>
                <a:srgbClr val="002060"/>
              </a:buClr>
              <a:buFont typeface="Arial"/>
              <a:buChar char="–"/>
            </a:pPr>
            <a:r>
              <a:rPr lang="en-US" sz="2000" b="0" strike="noStrike" spc="-1">
                <a:solidFill>
                  <a:srgbClr val="002060"/>
                </a:solidFill>
                <a:latin typeface="Droid Sans"/>
                <a:ea typeface="Droid Sans"/>
              </a:rPr>
              <a:t>Second level</a:t>
            </a:r>
            <a:endParaRPr lang="en-US" sz="2000" b="0" strike="noStrike" spc="-1">
              <a:solidFill>
                <a:srgbClr val="000000"/>
              </a:solidFill>
              <a:latin typeface="Calibri"/>
            </a:endParaRPr>
          </a:p>
          <a:p>
            <a:pPr marL="1273680" lvl="2" indent="-254520">
              <a:lnSpc>
                <a:spcPct val="100000"/>
              </a:lnSpc>
              <a:spcBef>
                <a:spcPts val="360"/>
              </a:spcBef>
              <a:buClr>
                <a:srgbClr val="002060"/>
              </a:buClr>
              <a:buFont typeface="Arial"/>
              <a:buChar char="•"/>
            </a:pPr>
            <a:r>
              <a:rPr lang="en-US" sz="1800" b="0" strike="noStrike" spc="-1">
                <a:solidFill>
                  <a:srgbClr val="002060"/>
                </a:solidFill>
                <a:latin typeface="Droid Sans"/>
                <a:ea typeface="Droid Sans"/>
              </a:rPr>
              <a:t>Third level</a:t>
            </a:r>
            <a:endParaRPr lang="en-US" sz="1800" b="0" strike="noStrike" spc="-1">
              <a:solidFill>
                <a:srgbClr val="000000"/>
              </a:solidFill>
              <a:latin typeface="Calibri"/>
            </a:endParaRPr>
          </a:p>
          <a:p>
            <a:pPr marL="1783080" lvl="3" indent="-254520">
              <a:lnSpc>
                <a:spcPct val="100000"/>
              </a:lnSpc>
              <a:spcBef>
                <a:spcPts val="320"/>
              </a:spcBef>
              <a:buClr>
                <a:srgbClr val="002060"/>
              </a:buClr>
              <a:buFont typeface="Arial"/>
              <a:buChar char="–"/>
            </a:pPr>
            <a:r>
              <a:rPr lang="en-US" sz="1600" b="0" strike="noStrike" spc="-1">
                <a:solidFill>
                  <a:srgbClr val="002060"/>
                </a:solidFill>
                <a:latin typeface="Droid Sans"/>
                <a:ea typeface="Droid Sans"/>
              </a:rPr>
              <a:t>Fourth level</a:t>
            </a:r>
            <a:endParaRPr lang="en-US" sz="1600" b="0" strike="noStrike" spc="-1">
              <a:solidFill>
                <a:srgbClr val="000000"/>
              </a:solidFill>
              <a:latin typeface="Calibri"/>
            </a:endParaRPr>
          </a:p>
        </p:txBody>
      </p:sp>
      <p:sp>
        <p:nvSpPr>
          <p:cNvPr id="46" name="PlaceHolder 3"/>
          <p:cNvSpPr>
            <a:spLocks noGrp="1"/>
          </p:cNvSpPr>
          <p:nvPr>
            <p:ph type="title"/>
          </p:nvPr>
        </p:nvSpPr>
        <p:spPr>
          <a:xfrm>
            <a:off x="502920" y="309960"/>
            <a:ext cx="9052200" cy="1297440"/>
          </a:xfrm>
          <a:prstGeom prst="rect">
            <a:avLst/>
          </a:prstGeom>
        </p:spPr>
        <p:txBody>
          <a:bodyPr lIns="0" tIns="0" rIns="0" bIns="0" anchor="ctr"/>
          <a:lstStyle/>
          <a:p>
            <a:r>
              <a:rPr lang="en-US" sz="2000" b="0" strike="noStrike" spc="-1">
                <a:solidFill>
                  <a:srgbClr val="000000"/>
                </a:solidFill>
                <a:latin typeface="Calibri"/>
              </a:rPr>
              <a:t>Click to edit the title text format</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courses.engr.illinois.edu/ece445/documents/examples/ECE445ExampleProjectProposal.pdf" TargetMode="External"/><Relationship Id="rId2" Type="http://schemas.openxmlformats.org/officeDocument/2006/relationships/hyperlink" Target="https://courses.engr.illinois.edu/ece445/documents/grading_rubrics/PROP_evalsheet.pdf" TargetMode="External"/><Relationship Id="rId1" Type="http://schemas.openxmlformats.org/officeDocument/2006/relationships/slideLayout" Target="../slideLayouts/slideLayout14.xml"/><Relationship Id="rId6" Type="http://schemas.openxmlformats.org/officeDocument/2006/relationships/hyperlink" Target="https://courses.engr.illinois.edu/ece445/calendar.asp" TargetMode="External"/><Relationship Id="rId5" Type="http://schemas.openxmlformats.org/officeDocument/2006/relationships/hyperlink" Target="https://courses.engr.illinois.edu/ece445/pace" TargetMode="External"/><Relationship Id="rId4" Type="http://schemas.openxmlformats.org/officeDocument/2006/relationships/hyperlink" Target="https://courses.engr.illinois.edu/ece445/pace/my-project.as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444600" y="619199"/>
            <a:ext cx="9181080" cy="1090847"/>
          </a:xfrm>
          <a:prstGeom prst="rect">
            <a:avLst/>
          </a:prstGeom>
          <a:noFill/>
          <a:ln>
            <a:noFill/>
          </a:ln>
        </p:spPr>
        <p:txBody>
          <a:bodyPr lIns="90000" tIns="45000" rIns="90000" bIns="45000" anchor="t"/>
          <a:lstStyle/>
          <a:p>
            <a:pPr>
              <a:spcBef>
                <a:spcPts val="799"/>
              </a:spcBef>
            </a:pPr>
            <a:r>
              <a:rPr lang="en-US" sz="4000" b="1" strike="noStrike" spc="-1" dirty="0">
                <a:solidFill>
                  <a:srgbClr val="142958"/>
                </a:solidFill>
                <a:latin typeface="Arial Narrow"/>
              </a:rPr>
              <a:t>How to prepare a good Proposal</a:t>
            </a:r>
          </a:p>
        </p:txBody>
      </p:sp>
      <p:sp>
        <p:nvSpPr>
          <p:cNvPr id="84" name="TextShape 2"/>
          <p:cNvSpPr txBox="1"/>
          <p:nvPr/>
        </p:nvSpPr>
        <p:spPr>
          <a:xfrm>
            <a:off x="444600" y="2167059"/>
            <a:ext cx="8885880" cy="326880"/>
          </a:xfrm>
          <a:prstGeom prst="rect">
            <a:avLst/>
          </a:prstGeom>
          <a:noFill/>
          <a:ln>
            <a:noFill/>
          </a:ln>
        </p:spPr>
        <p:txBody>
          <a:bodyPr lIns="90000" tIns="45000" rIns="90000" bIns="45000"/>
          <a:lstStyle/>
          <a:p>
            <a:pPr>
              <a:lnSpc>
                <a:spcPct val="100000"/>
              </a:lnSpc>
              <a:spcBef>
                <a:spcPts val="340"/>
              </a:spcBef>
            </a:pPr>
            <a:r>
              <a:rPr lang="en-US" sz="1700" spc="-1" dirty="0">
                <a:solidFill>
                  <a:schemeClr val="accent6">
                    <a:lumMod val="75000"/>
                  </a:schemeClr>
                </a:solidFill>
                <a:latin typeface="Calibri"/>
              </a:rPr>
              <a:t>Prof. Fliflet </a:t>
            </a:r>
            <a:endParaRPr lang="en-US" sz="1700" b="0" strike="noStrike" spc="-1" dirty="0">
              <a:solidFill>
                <a:schemeClr val="accent6">
                  <a:lumMod val="75000"/>
                </a:schemeClr>
              </a:solidFill>
              <a:latin typeface="Calibri"/>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DA725-D2AC-1742-9674-01445AB42297}"/>
              </a:ext>
            </a:extLst>
          </p:cNvPr>
          <p:cNvSpPr>
            <a:spLocks noGrp="1"/>
          </p:cNvSpPr>
          <p:nvPr>
            <p:ph type="title"/>
          </p:nvPr>
        </p:nvSpPr>
        <p:spPr>
          <a:xfrm>
            <a:off x="502920" y="309960"/>
            <a:ext cx="9052200" cy="758819"/>
          </a:xfrm>
        </p:spPr>
        <p:txBody>
          <a:bodyPr anchor="t"/>
          <a:lstStyle/>
          <a:p>
            <a:r>
              <a:rPr lang="en-US" dirty="0"/>
              <a:t>Block Diagram </a:t>
            </a:r>
            <a:r>
              <a:rPr lang="en-US" sz="2400" dirty="0"/>
              <a:t>(ECE445 Project 13, Fall 2020)</a:t>
            </a:r>
            <a:endParaRPr lang="en-US" dirty="0"/>
          </a:p>
        </p:txBody>
      </p:sp>
      <p:pic>
        <p:nvPicPr>
          <p:cNvPr id="4" name="object 3">
            <a:extLst>
              <a:ext uri="{FF2B5EF4-FFF2-40B4-BE49-F238E27FC236}">
                <a16:creationId xmlns:a16="http://schemas.microsoft.com/office/drawing/2014/main" id="{9BDD855C-294B-2541-BA39-1E0ACB5201C3}"/>
              </a:ext>
            </a:extLst>
          </p:cNvPr>
          <p:cNvPicPr/>
          <p:nvPr/>
        </p:nvPicPr>
        <p:blipFill>
          <a:blip r:embed="rId2" cstate="print"/>
          <a:stretch>
            <a:fillRect/>
          </a:stretch>
        </p:blipFill>
        <p:spPr>
          <a:xfrm>
            <a:off x="1543792" y="1187532"/>
            <a:ext cx="6709559" cy="5115260"/>
          </a:xfrm>
          <a:prstGeom prst="rect">
            <a:avLst/>
          </a:prstGeom>
        </p:spPr>
      </p:pic>
      <p:sp>
        <p:nvSpPr>
          <p:cNvPr id="5" name="object 4">
            <a:extLst>
              <a:ext uri="{FF2B5EF4-FFF2-40B4-BE49-F238E27FC236}">
                <a16:creationId xmlns:a16="http://schemas.microsoft.com/office/drawing/2014/main" id="{89BB6D40-92F8-2F45-A6AD-3AB56DD5A03A}"/>
              </a:ext>
            </a:extLst>
          </p:cNvPr>
          <p:cNvSpPr txBox="1"/>
          <p:nvPr/>
        </p:nvSpPr>
        <p:spPr>
          <a:xfrm>
            <a:off x="4512631" y="6302792"/>
            <a:ext cx="1191260" cy="162560"/>
          </a:xfrm>
          <a:prstGeom prst="rect">
            <a:avLst/>
          </a:prstGeom>
        </p:spPr>
        <p:txBody>
          <a:bodyPr vert="horz" wrap="square" lIns="0" tIns="12700" rIns="0" bIns="0" rtlCol="0">
            <a:spAutoFit/>
          </a:bodyPr>
          <a:lstStyle/>
          <a:p>
            <a:pPr marL="12700">
              <a:lnSpc>
                <a:spcPct val="100000"/>
              </a:lnSpc>
              <a:spcBef>
                <a:spcPts val="100"/>
              </a:spcBef>
            </a:pPr>
            <a:r>
              <a:rPr sz="900" i="1" dirty="0">
                <a:solidFill>
                  <a:srgbClr val="44536A"/>
                </a:solidFill>
                <a:latin typeface="Times New Roman"/>
                <a:cs typeface="Times New Roman"/>
              </a:rPr>
              <a:t>Figure</a:t>
            </a:r>
            <a:r>
              <a:rPr sz="900" i="1" spc="-25" dirty="0">
                <a:solidFill>
                  <a:srgbClr val="44536A"/>
                </a:solidFill>
                <a:latin typeface="Times New Roman"/>
                <a:cs typeface="Times New Roman"/>
              </a:rPr>
              <a:t> </a:t>
            </a:r>
            <a:r>
              <a:rPr sz="900" i="1" dirty="0">
                <a:solidFill>
                  <a:srgbClr val="44536A"/>
                </a:solidFill>
                <a:latin typeface="Times New Roman"/>
                <a:cs typeface="Times New Roman"/>
              </a:rPr>
              <a:t>2:</a:t>
            </a:r>
            <a:r>
              <a:rPr sz="900" i="1" spc="-10" dirty="0">
                <a:solidFill>
                  <a:srgbClr val="44536A"/>
                </a:solidFill>
                <a:latin typeface="Times New Roman"/>
                <a:cs typeface="Times New Roman"/>
              </a:rPr>
              <a:t> </a:t>
            </a:r>
            <a:r>
              <a:rPr sz="900" i="1" spc="-5" dirty="0">
                <a:solidFill>
                  <a:srgbClr val="44536A"/>
                </a:solidFill>
                <a:latin typeface="Times New Roman"/>
                <a:cs typeface="Times New Roman"/>
              </a:rPr>
              <a:t>Block</a:t>
            </a:r>
            <a:r>
              <a:rPr sz="900" i="1" spc="-15" dirty="0">
                <a:solidFill>
                  <a:srgbClr val="44536A"/>
                </a:solidFill>
                <a:latin typeface="Times New Roman"/>
                <a:cs typeface="Times New Roman"/>
              </a:rPr>
              <a:t> </a:t>
            </a:r>
            <a:r>
              <a:rPr sz="900" i="1" spc="-5" dirty="0">
                <a:solidFill>
                  <a:srgbClr val="44536A"/>
                </a:solidFill>
                <a:latin typeface="Times New Roman"/>
                <a:cs typeface="Times New Roman"/>
              </a:rPr>
              <a:t>Diagram</a:t>
            </a:r>
            <a:endParaRPr sz="900">
              <a:latin typeface="Times New Roman"/>
              <a:cs typeface="Times New Roman"/>
            </a:endParaRPr>
          </a:p>
        </p:txBody>
      </p:sp>
    </p:spTree>
    <p:extLst>
      <p:ext uri="{BB962C8B-B14F-4D97-AF65-F5344CB8AC3E}">
        <p14:creationId xmlns:p14="http://schemas.microsoft.com/office/powerpoint/2010/main" val="2519919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338F2-5E37-FA44-955F-429F436E4D6C}"/>
              </a:ext>
            </a:extLst>
          </p:cNvPr>
          <p:cNvSpPr>
            <a:spLocks noGrp="1"/>
          </p:cNvSpPr>
          <p:nvPr>
            <p:ph type="title"/>
          </p:nvPr>
        </p:nvSpPr>
        <p:spPr/>
        <p:txBody>
          <a:bodyPr/>
          <a:lstStyle/>
          <a:p>
            <a:r>
              <a:rPr lang="en-US" dirty="0"/>
              <a:t>Functional Overview Example</a:t>
            </a:r>
          </a:p>
        </p:txBody>
      </p:sp>
      <p:sp>
        <p:nvSpPr>
          <p:cNvPr id="4" name="object 5">
            <a:extLst>
              <a:ext uri="{FF2B5EF4-FFF2-40B4-BE49-F238E27FC236}">
                <a16:creationId xmlns:a16="http://schemas.microsoft.com/office/drawing/2014/main" id="{93ACAAEB-56BF-7D4F-B811-2ADC8788497B}"/>
              </a:ext>
            </a:extLst>
          </p:cNvPr>
          <p:cNvSpPr txBox="1"/>
          <p:nvPr/>
        </p:nvSpPr>
        <p:spPr>
          <a:xfrm>
            <a:off x="241663" y="1657870"/>
            <a:ext cx="8736082" cy="4143185"/>
          </a:xfrm>
          <a:prstGeom prst="rect">
            <a:avLst/>
          </a:prstGeom>
        </p:spPr>
        <p:txBody>
          <a:bodyPr vert="horz" wrap="square" lIns="0" tIns="12700" rIns="0" bIns="0" rtlCol="0">
            <a:spAutoFit/>
          </a:bodyPr>
          <a:lstStyle/>
          <a:p>
            <a:pPr marL="12700" algn="just">
              <a:lnSpc>
                <a:spcPct val="100000"/>
              </a:lnSpc>
              <a:spcBef>
                <a:spcPts val="100"/>
              </a:spcBef>
            </a:pPr>
            <a:r>
              <a:rPr u="sng" spc="-5" dirty="0">
                <a:solidFill>
                  <a:srgbClr val="1F3762"/>
                </a:solidFill>
                <a:uFill>
                  <a:solidFill>
                    <a:srgbClr val="1F3762"/>
                  </a:solidFill>
                </a:uFill>
                <a:latin typeface="Times New Roman"/>
                <a:cs typeface="Times New Roman"/>
              </a:rPr>
              <a:t>II.II.III</a:t>
            </a:r>
            <a:r>
              <a:rPr u="sng" spc="260" dirty="0">
                <a:solidFill>
                  <a:srgbClr val="1F3762"/>
                </a:solidFill>
                <a:uFill>
                  <a:solidFill>
                    <a:srgbClr val="1F3762"/>
                  </a:solidFill>
                </a:uFill>
                <a:latin typeface="Times New Roman"/>
                <a:cs typeface="Times New Roman"/>
              </a:rPr>
              <a:t> </a:t>
            </a:r>
            <a:r>
              <a:rPr u="sng" dirty="0">
                <a:solidFill>
                  <a:srgbClr val="1F3762"/>
                </a:solidFill>
                <a:uFill>
                  <a:solidFill>
                    <a:srgbClr val="1F3762"/>
                  </a:solidFill>
                </a:uFill>
                <a:latin typeface="Times New Roman"/>
                <a:cs typeface="Times New Roman"/>
              </a:rPr>
              <a:t>Control</a:t>
            </a:r>
            <a:r>
              <a:rPr u="sng" spc="-15" dirty="0">
                <a:solidFill>
                  <a:srgbClr val="1F3762"/>
                </a:solidFill>
                <a:uFill>
                  <a:solidFill>
                    <a:srgbClr val="1F3762"/>
                  </a:solidFill>
                </a:uFill>
                <a:latin typeface="Times New Roman"/>
                <a:cs typeface="Times New Roman"/>
              </a:rPr>
              <a:t> </a:t>
            </a:r>
            <a:r>
              <a:rPr u="sng" dirty="0">
                <a:solidFill>
                  <a:srgbClr val="1F3762"/>
                </a:solidFill>
                <a:uFill>
                  <a:solidFill>
                    <a:srgbClr val="1F3762"/>
                  </a:solidFill>
                </a:uFill>
                <a:latin typeface="Times New Roman"/>
                <a:cs typeface="Times New Roman"/>
              </a:rPr>
              <a:t>Unit</a:t>
            </a:r>
            <a:endParaRPr dirty="0">
              <a:latin typeface="Times New Roman"/>
              <a:cs typeface="Times New Roman"/>
            </a:endParaRPr>
          </a:p>
          <a:p>
            <a:pPr marL="12700" marR="5080" algn="just">
              <a:lnSpc>
                <a:spcPct val="143700"/>
              </a:lnSpc>
              <a:spcBef>
                <a:spcPts val="630"/>
              </a:spcBef>
            </a:pPr>
            <a:r>
              <a:rPr dirty="0">
                <a:latin typeface="Times New Roman"/>
                <a:cs typeface="Times New Roman"/>
              </a:rPr>
              <a:t>This</a:t>
            </a:r>
            <a:r>
              <a:rPr spc="-20" dirty="0">
                <a:latin typeface="Times New Roman"/>
                <a:cs typeface="Times New Roman"/>
              </a:rPr>
              <a:t> </a:t>
            </a:r>
            <a:r>
              <a:rPr spc="-5" dirty="0">
                <a:latin typeface="Times New Roman"/>
                <a:cs typeface="Times New Roman"/>
              </a:rPr>
              <a:t>subsystem</a:t>
            </a:r>
            <a:r>
              <a:rPr spc="-15" dirty="0">
                <a:latin typeface="Times New Roman"/>
                <a:cs typeface="Times New Roman"/>
              </a:rPr>
              <a:t> </a:t>
            </a:r>
            <a:r>
              <a:rPr spc="-5" dirty="0">
                <a:latin typeface="Times New Roman"/>
                <a:cs typeface="Times New Roman"/>
              </a:rPr>
              <a:t>is</a:t>
            </a:r>
            <a:r>
              <a:rPr spc="-20" dirty="0">
                <a:latin typeface="Times New Roman"/>
                <a:cs typeface="Times New Roman"/>
              </a:rPr>
              <a:t> </a:t>
            </a:r>
            <a:r>
              <a:rPr spc="-5" dirty="0">
                <a:latin typeface="Times New Roman"/>
                <a:cs typeface="Times New Roman"/>
              </a:rPr>
              <a:t>responsible</a:t>
            </a:r>
            <a:r>
              <a:rPr spc="-20" dirty="0">
                <a:latin typeface="Times New Roman"/>
                <a:cs typeface="Times New Roman"/>
              </a:rPr>
              <a:t> </a:t>
            </a:r>
            <a:r>
              <a:rPr dirty="0">
                <a:latin typeface="Times New Roman"/>
                <a:cs typeface="Times New Roman"/>
              </a:rPr>
              <a:t>for</a:t>
            </a:r>
            <a:r>
              <a:rPr spc="-30" dirty="0">
                <a:latin typeface="Times New Roman"/>
                <a:cs typeface="Times New Roman"/>
              </a:rPr>
              <a:t> </a:t>
            </a:r>
            <a:r>
              <a:rPr spc="-5" dirty="0">
                <a:latin typeface="Times New Roman"/>
                <a:cs typeface="Times New Roman"/>
              </a:rPr>
              <a:t>handling</a:t>
            </a:r>
            <a:r>
              <a:rPr spc="-20" dirty="0">
                <a:latin typeface="Times New Roman"/>
                <a:cs typeface="Times New Roman"/>
              </a:rPr>
              <a:t> </a:t>
            </a:r>
            <a:r>
              <a:rPr spc="-5" dirty="0">
                <a:latin typeface="Times New Roman"/>
                <a:cs typeface="Times New Roman"/>
              </a:rPr>
              <a:t>all</a:t>
            </a:r>
            <a:r>
              <a:rPr spc="-15" dirty="0">
                <a:latin typeface="Times New Roman"/>
                <a:cs typeface="Times New Roman"/>
              </a:rPr>
              <a:t> </a:t>
            </a:r>
            <a:r>
              <a:rPr dirty="0">
                <a:latin typeface="Times New Roman"/>
                <a:cs typeface="Times New Roman"/>
              </a:rPr>
              <a:t>of</a:t>
            </a:r>
            <a:r>
              <a:rPr spc="-25" dirty="0">
                <a:latin typeface="Times New Roman"/>
                <a:cs typeface="Times New Roman"/>
              </a:rPr>
              <a:t> </a:t>
            </a:r>
            <a:r>
              <a:rPr spc="-5" dirty="0">
                <a:latin typeface="Times New Roman"/>
                <a:cs typeface="Times New Roman"/>
              </a:rPr>
              <a:t>the</a:t>
            </a:r>
            <a:r>
              <a:rPr spc="-20" dirty="0">
                <a:latin typeface="Times New Roman"/>
                <a:cs typeface="Times New Roman"/>
              </a:rPr>
              <a:t> </a:t>
            </a:r>
            <a:r>
              <a:rPr dirty="0">
                <a:latin typeface="Times New Roman"/>
                <a:cs typeface="Times New Roman"/>
              </a:rPr>
              <a:t>BLE</a:t>
            </a:r>
            <a:r>
              <a:rPr spc="-25" dirty="0">
                <a:latin typeface="Times New Roman"/>
                <a:cs typeface="Times New Roman"/>
              </a:rPr>
              <a:t> </a:t>
            </a:r>
            <a:r>
              <a:rPr spc="-5" dirty="0">
                <a:latin typeface="Times New Roman"/>
                <a:cs typeface="Times New Roman"/>
              </a:rPr>
              <a:t>communication,</a:t>
            </a:r>
            <a:r>
              <a:rPr spc="-15" dirty="0">
                <a:latin typeface="Times New Roman"/>
                <a:cs typeface="Times New Roman"/>
              </a:rPr>
              <a:t> </a:t>
            </a:r>
            <a:r>
              <a:rPr spc="-5" dirty="0">
                <a:latin typeface="Times New Roman"/>
                <a:cs typeface="Times New Roman"/>
              </a:rPr>
              <a:t>as</a:t>
            </a:r>
            <a:r>
              <a:rPr spc="-20" dirty="0">
                <a:latin typeface="Times New Roman"/>
                <a:cs typeface="Times New Roman"/>
              </a:rPr>
              <a:t> </a:t>
            </a:r>
            <a:r>
              <a:rPr spc="-5" dirty="0">
                <a:latin typeface="Times New Roman"/>
                <a:cs typeface="Times New Roman"/>
              </a:rPr>
              <a:t>well</a:t>
            </a:r>
            <a:r>
              <a:rPr spc="-15" dirty="0">
                <a:latin typeface="Times New Roman"/>
                <a:cs typeface="Times New Roman"/>
              </a:rPr>
              <a:t> </a:t>
            </a:r>
            <a:r>
              <a:rPr spc="-5" dirty="0">
                <a:latin typeface="Times New Roman"/>
                <a:cs typeface="Times New Roman"/>
              </a:rPr>
              <a:t>as</a:t>
            </a:r>
            <a:r>
              <a:rPr spc="-20" dirty="0">
                <a:latin typeface="Times New Roman"/>
                <a:cs typeface="Times New Roman"/>
              </a:rPr>
              <a:t> </a:t>
            </a:r>
            <a:r>
              <a:rPr dirty="0">
                <a:latin typeface="Times New Roman"/>
                <a:cs typeface="Times New Roman"/>
              </a:rPr>
              <a:t>the</a:t>
            </a:r>
            <a:r>
              <a:rPr spc="-20" dirty="0">
                <a:latin typeface="Times New Roman"/>
                <a:cs typeface="Times New Roman"/>
              </a:rPr>
              <a:t> </a:t>
            </a:r>
            <a:r>
              <a:rPr spc="-5" dirty="0">
                <a:latin typeface="Times New Roman"/>
                <a:cs typeface="Times New Roman"/>
              </a:rPr>
              <a:t>UART</a:t>
            </a:r>
            <a:r>
              <a:rPr spc="-20" dirty="0">
                <a:latin typeface="Times New Roman"/>
                <a:cs typeface="Times New Roman"/>
              </a:rPr>
              <a:t> </a:t>
            </a:r>
            <a:r>
              <a:rPr dirty="0">
                <a:latin typeface="Times New Roman"/>
                <a:cs typeface="Times New Roman"/>
              </a:rPr>
              <a:t>to </a:t>
            </a:r>
            <a:r>
              <a:rPr spc="-285" dirty="0">
                <a:latin typeface="Times New Roman"/>
                <a:cs typeface="Times New Roman"/>
              </a:rPr>
              <a:t> </a:t>
            </a:r>
            <a:r>
              <a:rPr spc="-5" dirty="0">
                <a:latin typeface="Times New Roman"/>
                <a:cs typeface="Times New Roman"/>
              </a:rPr>
              <a:t>USB communication. </a:t>
            </a:r>
            <a:r>
              <a:rPr dirty="0">
                <a:latin typeface="Times New Roman"/>
                <a:cs typeface="Times New Roman"/>
              </a:rPr>
              <a:t>The BLE </a:t>
            </a:r>
            <a:r>
              <a:rPr spc="-5" dirty="0">
                <a:latin typeface="Times New Roman"/>
                <a:cs typeface="Times New Roman"/>
              </a:rPr>
              <a:t>communication </a:t>
            </a:r>
            <a:r>
              <a:rPr dirty="0">
                <a:latin typeface="Times New Roman"/>
                <a:cs typeface="Times New Roman"/>
              </a:rPr>
              <a:t>enables the device to record </a:t>
            </a:r>
            <a:r>
              <a:rPr spc="-5" dirty="0">
                <a:latin typeface="Times New Roman"/>
                <a:cs typeface="Times New Roman"/>
              </a:rPr>
              <a:t>attendees, as </a:t>
            </a:r>
            <a:r>
              <a:rPr dirty="0">
                <a:latin typeface="Times New Roman"/>
                <a:cs typeface="Times New Roman"/>
              </a:rPr>
              <a:t>well </a:t>
            </a:r>
            <a:r>
              <a:rPr spc="-5" dirty="0">
                <a:latin typeface="Times New Roman"/>
                <a:cs typeface="Times New Roman"/>
              </a:rPr>
              <a:t>as </a:t>
            </a:r>
            <a:r>
              <a:rPr dirty="0">
                <a:latin typeface="Times New Roman"/>
                <a:cs typeface="Times New Roman"/>
              </a:rPr>
              <a:t> </a:t>
            </a:r>
            <a:r>
              <a:rPr spc="-5" dirty="0">
                <a:latin typeface="Times New Roman"/>
                <a:cs typeface="Times New Roman"/>
              </a:rPr>
              <a:t>provides </a:t>
            </a:r>
            <a:r>
              <a:rPr dirty="0">
                <a:latin typeface="Times New Roman"/>
                <a:cs typeface="Times New Roman"/>
              </a:rPr>
              <a:t>a </a:t>
            </a:r>
            <a:r>
              <a:rPr spc="-5" dirty="0">
                <a:latin typeface="Times New Roman"/>
                <a:cs typeface="Times New Roman"/>
              </a:rPr>
              <a:t>way </a:t>
            </a:r>
            <a:r>
              <a:rPr dirty="0">
                <a:latin typeface="Times New Roman"/>
                <a:cs typeface="Times New Roman"/>
              </a:rPr>
              <a:t>for the </a:t>
            </a:r>
            <a:r>
              <a:rPr spc="-5" dirty="0">
                <a:latin typeface="Times New Roman"/>
                <a:cs typeface="Times New Roman"/>
              </a:rPr>
              <a:t>smartphone application </a:t>
            </a:r>
            <a:r>
              <a:rPr dirty="0">
                <a:latin typeface="Times New Roman"/>
                <a:cs typeface="Times New Roman"/>
              </a:rPr>
              <a:t>to </a:t>
            </a:r>
            <a:r>
              <a:rPr spc="-5" dirty="0">
                <a:latin typeface="Times New Roman"/>
                <a:cs typeface="Times New Roman"/>
              </a:rPr>
              <a:t>determine </a:t>
            </a:r>
            <a:r>
              <a:rPr dirty="0">
                <a:latin typeface="Times New Roman"/>
                <a:cs typeface="Times New Roman"/>
              </a:rPr>
              <a:t>the booth </a:t>
            </a:r>
            <a:r>
              <a:rPr spc="-5" dirty="0">
                <a:latin typeface="Times New Roman"/>
                <a:cs typeface="Times New Roman"/>
              </a:rPr>
              <a:t>it </a:t>
            </a:r>
            <a:r>
              <a:rPr spc="-10" dirty="0">
                <a:latin typeface="Times New Roman"/>
                <a:cs typeface="Times New Roman"/>
              </a:rPr>
              <a:t>is </a:t>
            </a:r>
            <a:r>
              <a:rPr spc="-5" dirty="0">
                <a:latin typeface="Times New Roman"/>
                <a:cs typeface="Times New Roman"/>
              </a:rPr>
              <a:t>at, which allows the </a:t>
            </a:r>
            <a:r>
              <a:rPr dirty="0">
                <a:latin typeface="Times New Roman"/>
                <a:cs typeface="Times New Roman"/>
              </a:rPr>
              <a:t> </a:t>
            </a:r>
            <a:r>
              <a:rPr spc="-5" dirty="0">
                <a:latin typeface="Times New Roman"/>
                <a:cs typeface="Times New Roman"/>
              </a:rPr>
              <a:t>system</a:t>
            </a:r>
            <a:r>
              <a:rPr dirty="0">
                <a:latin typeface="Times New Roman"/>
                <a:cs typeface="Times New Roman"/>
              </a:rPr>
              <a:t> to </a:t>
            </a:r>
            <a:r>
              <a:rPr spc="-5" dirty="0">
                <a:latin typeface="Times New Roman"/>
                <a:cs typeface="Times New Roman"/>
              </a:rPr>
              <a:t>fulfil</a:t>
            </a:r>
            <a:r>
              <a:rPr spc="5" dirty="0">
                <a:latin typeface="Times New Roman"/>
                <a:cs typeface="Times New Roman"/>
              </a:rPr>
              <a:t> </a:t>
            </a:r>
            <a:r>
              <a:rPr spc="-5" dirty="0">
                <a:latin typeface="Times New Roman"/>
                <a:cs typeface="Times New Roman"/>
              </a:rPr>
              <a:t>two</a:t>
            </a:r>
            <a:r>
              <a:rPr dirty="0">
                <a:latin typeface="Times New Roman"/>
                <a:cs typeface="Times New Roman"/>
              </a:rPr>
              <a:t> of the</a:t>
            </a:r>
            <a:r>
              <a:rPr spc="-10" dirty="0">
                <a:latin typeface="Times New Roman"/>
                <a:cs typeface="Times New Roman"/>
              </a:rPr>
              <a:t> </a:t>
            </a:r>
            <a:r>
              <a:rPr spc="-5" dirty="0">
                <a:latin typeface="Times New Roman"/>
                <a:cs typeface="Times New Roman"/>
              </a:rPr>
              <a:t>high-level</a:t>
            </a:r>
            <a:r>
              <a:rPr dirty="0">
                <a:latin typeface="Times New Roman"/>
                <a:cs typeface="Times New Roman"/>
              </a:rPr>
              <a:t> requirements.</a:t>
            </a:r>
          </a:p>
          <a:p>
            <a:pPr>
              <a:lnSpc>
                <a:spcPct val="100000"/>
              </a:lnSpc>
              <a:spcBef>
                <a:spcPts val="45"/>
              </a:spcBef>
            </a:pPr>
            <a:endParaRPr dirty="0">
              <a:latin typeface="Times New Roman"/>
              <a:cs typeface="Times New Roman"/>
            </a:endParaRPr>
          </a:p>
          <a:p>
            <a:pPr marL="12700" algn="just">
              <a:lnSpc>
                <a:spcPct val="100000"/>
              </a:lnSpc>
            </a:pPr>
            <a:r>
              <a:rPr spc="-5" dirty="0">
                <a:solidFill>
                  <a:srgbClr val="1F3762"/>
                </a:solidFill>
                <a:latin typeface="Times New Roman"/>
                <a:cs typeface="Times New Roman"/>
              </a:rPr>
              <a:t>II.II.III.I</a:t>
            </a:r>
            <a:r>
              <a:rPr spc="305" dirty="0">
                <a:solidFill>
                  <a:srgbClr val="1F3762"/>
                </a:solidFill>
                <a:latin typeface="Times New Roman"/>
                <a:cs typeface="Times New Roman"/>
              </a:rPr>
              <a:t> </a:t>
            </a:r>
            <a:r>
              <a:rPr dirty="0">
                <a:solidFill>
                  <a:srgbClr val="1F3762"/>
                </a:solidFill>
                <a:latin typeface="Times New Roman"/>
                <a:cs typeface="Times New Roman"/>
              </a:rPr>
              <a:t>ESP-32</a:t>
            </a:r>
            <a:r>
              <a:rPr spc="-5" dirty="0">
                <a:solidFill>
                  <a:srgbClr val="1F3762"/>
                </a:solidFill>
                <a:latin typeface="Times New Roman"/>
                <a:cs typeface="Times New Roman"/>
              </a:rPr>
              <a:t> Microcontroller</a:t>
            </a:r>
            <a:endParaRPr dirty="0">
              <a:latin typeface="Times New Roman"/>
              <a:cs typeface="Times New Roman"/>
            </a:endParaRPr>
          </a:p>
          <a:p>
            <a:pPr marL="12700" marR="5715" algn="just">
              <a:lnSpc>
                <a:spcPct val="143700"/>
              </a:lnSpc>
              <a:spcBef>
                <a:spcPts val="620"/>
              </a:spcBef>
            </a:pPr>
            <a:r>
              <a:rPr spc="-5" dirty="0">
                <a:latin typeface="Times New Roman"/>
                <a:cs typeface="Times New Roman"/>
              </a:rPr>
              <a:t>Using</a:t>
            </a:r>
            <a:r>
              <a:rPr spc="-30" dirty="0">
                <a:latin typeface="Times New Roman"/>
                <a:cs typeface="Times New Roman"/>
              </a:rPr>
              <a:t> </a:t>
            </a:r>
            <a:r>
              <a:rPr dirty="0">
                <a:latin typeface="Times New Roman"/>
                <a:cs typeface="Times New Roman"/>
              </a:rPr>
              <a:t>BLE</a:t>
            </a:r>
            <a:r>
              <a:rPr spc="-30" dirty="0">
                <a:latin typeface="Times New Roman"/>
                <a:cs typeface="Times New Roman"/>
              </a:rPr>
              <a:t> </a:t>
            </a:r>
            <a:r>
              <a:rPr dirty="0">
                <a:latin typeface="Times New Roman"/>
                <a:cs typeface="Times New Roman"/>
              </a:rPr>
              <a:t>communication</a:t>
            </a:r>
            <a:r>
              <a:rPr spc="-25" dirty="0">
                <a:latin typeface="Times New Roman"/>
                <a:cs typeface="Times New Roman"/>
              </a:rPr>
              <a:t> </a:t>
            </a:r>
            <a:r>
              <a:rPr dirty="0">
                <a:latin typeface="Times New Roman"/>
                <a:cs typeface="Times New Roman"/>
              </a:rPr>
              <a:t>with</a:t>
            </a:r>
            <a:r>
              <a:rPr spc="-25" dirty="0">
                <a:latin typeface="Times New Roman"/>
                <a:cs typeface="Times New Roman"/>
              </a:rPr>
              <a:t> </a:t>
            </a:r>
            <a:r>
              <a:rPr dirty="0">
                <a:latin typeface="Times New Roman"/>
                <a:cs typeface="Times New Roman"/>
              </a:rPr>
              <a:t>the</a:t>
            </a:r>
            <a:r>
              <a:rPr spc="-30" dirty="0">
                <a:latin typeface="Times New Roman"/>
                <a:cs typeface="Times New Roman"/>
              </a:rPr>
              <a:t> </a:t>
            </a:r>
            <a:r>
              <a:rPr dirty="0">
                <a:latin typeface="Times New Roman"/>
                <a:cs typeface="Times New Roman"/>
              </a:rPr>
              <a:t>microcontroller</a:t>
            </a:r>
            <a:r>
              <a:rPr spc="-30" dirty="0">
                <a:latin typeface="Times New Roman"/>
                <a:cs typeface="Times New Roman"/>
              </a:rPr>
              <a:t> </a:t>
            </a:r>
            <a:r>
              <a:rPr dirty="0">
                <a:latin typeface="Times New Roman"/>
                <a:cs typeface="Times New Roman"/>
              </a:rPr>
              <a:t>in</a:t>
            </a:r>
            <a:r>
              <a:rPr spc="-25" dirty="0">
                <a:latin typeface="Times New Roman"/>
                <a:cs typeface="Times New Roman"/>
              </a:rPr>
              <a:t> </a:t>
            </a:r>
            <a:r>
              <a:rPr dirty="0">
                <a:latin typeface="Times New Roman"/>
                <a:cs typeface="Times New Roman"/>
              </a:rPr>
              <a:t>this</a:t>
            </a:r>
            <a:r>
              <a:rPr spc="-25" dirty="0">
                <a:latin typeface="Times New Roman"/>
                <a:cs typeface="Times New Roman"/>
              </a:rPr>
              <a:t> </a:t>
            </a:r>
            <a:r>
              <a:rPr spc="-5" dirty="0">
                <a:latin typeface="Times New Roman"/>
                <a:cs typeface="Times New Roman"/>
              </a:rPr>
              <a:t>subsystem,</a:t>
            </a:r>
            <a:r>
              <a:rPr spc="-25" dirty="0">
                <a:latin typeface="Times New Roman"/>
                <a:cs typeface="Times New Roman"/>
              </a:rPr>
              <a:t> </a:t>
            </a:r>
            <a:r>
              <a:rPr dirty="0">
                <a:latin typeface="Times New Roman"/>
                <a:cs typeface="Times New Roman"/>
              </a:rPr>
              <a:t>the</a:t>
            </a:r>
            <a:r>
              <a:rPr spc="-35" dirty="0">
                <a:latin typeface="Times New Roman"/>
                <a:cs typeface="Times New Roman"/>
              </a:rPr>
              <a:t> </a:t>
            </a:r>
            <a:r>
              <a:rPr dirty="0">
                <a:latin typeface="Times New Roman"/>
                <a:cs typeface="Times New Roman"/>
              </a:rPr>
              <a:t>smartphone</a:t>
            </a:r>
            <a:r>
              <a:rPr spc="-30" dirty="0">
                <a:latin typeface="Times New Roman"/>
                <a:cs typeface="Times New Roman"/>
              </a:rPr>
              <a:t> </a:t>
            </a:r>
            <a:r>
              <a:rPr spc="-5" dirty="0">
                <a:latin typeface="Times New Roman"/>
                <a:cs typeface="Times New Roman"/>
              </a:rPr>
              <a:t>app</a:t>
            </a:r>
            <a:r>
              <a:rPr spc="-15" dirty="0">
                <a:latin typeface="Times New Roman"/>
                <a:cs typeface="Times New Roman"/>
              </a:rPr>
              <a:t> </a:t>
            </a:r>
            <a:r>
              <a:rPr dirty="0">
                <a:latin typeface="Times New Roman"/>
                <a:cs typeface="Times New Roman"/>
              </a:rPr>
              <a:t>would </a:t>
            </a:r>
            <a:r>
              <a:rPr spc="-285" dirty="0">
                <a:latin typeface="Times New Roman"/>
                <a:cs typeface="Times New Roman"/>
              </a:rPr>
              <a:t> </a:t>
            </a:r>
            <a:r>
              <a:rPr dirty="0">
                <a:latin typeface="Times New Roman"/>
                <a:cs typeface="Times New Roman"/>
              </a:rPr>
              <a:t>be </a:t>
            </a:r>
            <a:r>
              <a:rPr spc="-5" dirty="0">
                <a:latin typeface="Times New Roman"/>
                <a:cs typeface="Times New Roman"/>
              </a:rPr>
              <a:t>able </a:t>
            </a:r>
            <a:r>
              <a:rPr dirty="0">
                <a:latin typeface="Times New Roman"/>
                <a:cs typeface="Times New Roman"/>
              </a:rPr>
              <a:t>to </a:t>
            </a:r>
            <a:r>
              <a:rPr spc="-5" dirty="0">
                <a:latin typeface="Times New Roman"/>
                <a:cs typeface="Times New Roman"/>
              </a:rPr>
              <a:t>determine which specific </a:t>
            </a:r>
            <a:r>
              <a:rPr dirty="0">
                <a:latin typeface="Times New Roman"/>
                <a:cs typeface="Times New Roman"/>
              </a:rPr>
              <a:t>booth it </a:t>
            </a:r>
            <a:r>
              <a:rPr spc="-5" dirty="0">
                <a:latin typeface="Times New Roman"/>
                <a:cs typeface="Times New Roman"/>
              </a:rPr>
              <a:t>is at and record </a:t>
            </a:r>
            <a:r>
              <a:rPr dirty="0">
                <a:latin typeface="Times New Roman"/>
                <a:cs typeface="Times New Roman"/>
              </a:rPr>
              <a:t>how long the </a:t>
            </a:r>
            <a:r>
              <a:rPr spc="-5" dirty="0">
                <a:latin typeface="Times New Roman"/>
                <a:cs typeface="Times New Roman"/>
              </a:rPr>
              <a:t>attendee was at each </a:t>
            </a:r>
            <a:r>
              <a:rPr dirty="0">
                <a:latin typeface="Times New Roman"/>
                <a:cs typeface="Times New Roman"/>
              </a:rPr>
              <a:t> booth</a:t>
            </a:r>
            <a:r>
              <a:rPr spc="40" dirty="0">
                <a:latin typeface="Times New Roman"/>
                <a:cs typeface="Times New Roman"/>
              </a:rPr>
              <a:t> </a:t>
            </a:r>
            <a:r>
              <a:rPr dirty="0">
                <a:latin typeface="Times New Roman"/>
                <a:cs typeface="Times New Roman"/>
              </a:rPr>
              <a:t>by</a:t>
            </a:r>
            <a:r>
              <a:rPr spc="35" dirty="0">
                <a:latin typeface="Times New Roman"/>
                <a:cs typeface="Times New Roman"/>
              </a:rPr>
              <a:t> </a:t>
            </a:r>
            <a:r>
              <a:rPr spc="-5" dirty="0">
                <a:latin typeface="Times New Roman"/>
                <a:cs typeface="Times New Roman"/>
              </a:rPr>
              <a:t>communicating</a:t>
            </a:r>
            <a:r>
              <a:rPr spc="30" dirty="0">
                <a:latin typeface="Times New Roman"/>
                <a:cs typeface="Times New Roman"/>
              </a:rPr>
              <a:t> </a:t>
            </a:r>
            <a:r>
              <a:rPr dirty="0">
                <a:latin typeface="Times New Roman"/>
                <a:cs typeface="Times New Roman"/>
              </a:rPr>
              <a:t>with</a:t>
            </a:r>
            <a:r>
              <a:rPr spc="40" dirty="0">
                <a:latin typeface="Times New Roman"/>
                <a:cs typeface="Times New Roman"/>
              </a:rPr>
              <a:t> </a:t>
            </a:r>
            <a:r>
              <a:rPr dirty="0">
                <a:latin typeface="Times New Roman"/>
                <a:cs typeface="Times New Roman"/>
              </a:rPr>
              <a:t>the</a:t>
            </a:r>
            <a:r>
              <a:rPr spc="35" dirty="0">
                <a:latin typeface="Times New Roman"/>
                <a:cs typeface="Times New Roman"/>
              </a:rPr>
              <a:t> </a:t>
            </a:r>
            <a:r>
              <a:rPr dirty="0">
                <a:latin typeface="Times New Roman"/>
                <a:cs typeface="Times New Roman"/>
              </a:rPr>
              <a:t>BLE</a:t>
            </a:r>
            <a:r>
              <a:rPr spc="30" dirty="0">
                <a:latin typeface="Times New Roman"/>
                <a:cs typeface="Times New Roman"/>
              </a:rPr>
              <a:t> </a:t>
            </a:r>
            <a:r>
              <a:rPr spc="-5" dirty="0">
                <a:latin typeface="Times New Roman"/>
                <a:cs typeface="Times New Roman"/>
              </a:rPr>
              <a:t>device.</a:t>
            </a:r>
            <a:r>
              <a:rPr spc="35" dirty="0">
                <a:latin typeface="Times New Roman"/>
                <a:cs typeface="Times New Roman"/>
              </a:rPr>
              <a:t> </a:t>
            </a:r>
            <a:r>
              <a:rPr dirty="0">
                <a:latin typeface="Times New Roman"/>
                <a:cs typeface="Times New Roman"/>
              </a:rPr>
              <a:t>This</a:t>
            </a:r>
            <a:r>
              <a:rPr spc="40" dirty="0">
                <a:latin typeface="Times New Roman"/>
                <a:cs typeface="Times New Roman"/>
              </a:rPr>
              <a:t> </a:t>
            </a:r>
            <a:r>
              <a:rPr spc="-5" dirty="0">
                <a:latin typeface="Times New Roman"/>
                <a:cs typeface="Times New Roman"/>
              </a:rPr>
              <a:t>communication</a:t>
            </a:r>
            <a:r>
              <a:rPr spc="40" dirty="0">
                <a:latin typeface="Times New Roman"/>
                <a:cs typeface="Times New Roman"/>
              </a:rPr>
              <a:t> </a:t>
            </a:r>
            <a:r>
              <a:rPr dirty="0">
                <a:latin typeface="Times New Roman"/>
                <a:cs typeface="Times New Roman"/>
              </a:rPr>
              <a:t>would</a:t>
            </a:r>
            <a:r>
              <a:rPr spc="35" dirty="0">
                <a:latin typeface="Times New Roman"/>
                <a:cs typeface="Times New Roman"/>
              </a:rPr>
              <a:t> </a:t>
            </a:r>
            <a:r>
              <a:rPr spc="-5" dirty="0">
                <a:latin typeface="Times New Roman"/>
                <a:cs typeface="Times New Roman"/>
              </a:rPr>
              <a:t>also</a:t>
            </a:r>
            <a:r>
              <a:rPr spc="40" dirty="0">
                <a:latin typeface="Times New Roman"/>
                <a:cs typeface="Times New Roman"/>
              </a:rPr>
              <a:t> </a:t>
            </a:r>
            <a:r>
              <a:rPr spc="-5" dirty="0">
                <a:latin typeface="Times New Roman"/>
                <a:cs typeface="Times New Roman"/>
              </a:rPr>
              <a:t>allow</a:t>
            </a:r>
            <a:r>
              <a:rPr spc="40" dirty="0">
                <a:latin typeface="Times New Roman"/>
                <a:cs typeface="Times New Roman"/>
              </a:rPr>
              <a:t> </a:t>
            </a:r>
            <a:r>
              <a:rPr dirty="0">
                <a:latin typeface="Times New Roman"/>
                <a:cs typeface="Times New Roman"/>
              </a:rPr>
              <a:t>the</a:t>
            </a:r>
            <a:r>
              <a:rPr spc="35" dirty="0">
                <a:latin typeface="Times New Roman"/>
                <a:cs typeface="Times New Roman"/>
              </a:rPr>
              <a:t> </a:t>
            </a:r>
            <a:r>
              <a:rPr spc="-5" dirty="0">
                <a:latin typeface="Times New Roman"/>
                <a:cs typeface="Times New Roman"/>
              </a:rPr>
              <a:t>device</a:t>
            </a:r>
            <a:r>
              <a:rPr lang="en-US" spc="-5" dirty="0">
                <a:latin typeface="Times New Roman"/>
                <a:cs typeface="Times New Roman"/>
              </a:rPr>
              <a:t> …</a:t>
            </a:r>
            <a:endParaRPr dirty="0">
              <a:latin typeface="Times New Roman"/>
              <a:cs typeface="Times New Roman"/>
            </a:endParaRPr>
          </a:p>
        </p:txBody>
      </p:sp>
    </p:spTree>
    <p:extLst>
      <p:ext uri="{BB962C8B-B14F-4D97-AF65-F5344CB8AC3E}">
        <p14:creationId xmlns:p14="http://schemas.microsoft.com/office/powerpoint/2010/main" val="2672489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04B-20F5-C443-B600-11DEE096B1E5}"/>
              </a:ext>
            </a:extLst>
          </p:cNvPr>
          <p:cNvSpPr>
            <a:spLocks noGrp="1"/>
          </p:cNvSpPr>
          <p:nvPr>
            <p:ph type="title"/>
          </p:nvPr>
        </p:nvSpPr>
        <p:spPr/>
        <p:txBody>
          <a:bodyPr/>
          <a:lstStyle/>
          <a:p>
            <a:r>
              <a:rPr lang="en-US" dirty="0"/>
              <a:t>Control Unit Requirements</a:t>
            </a:r>
          </a:p>
        </p:txBody>
      </p:sp>
      <p:sp>
        <p:nvSpPr>
          <p:cNvPr id="6" name="object 2">
            <a:extLst>
              <a:ext uri="{FF2B5EF4-FFF2-40B4-BE49-F238E27FC236}">
                <a16:creationId xmlns:a16="http://schemas.microsoft.com/office/drawing/2014/main" id="{0DF76B55-5662-304C-ABBD-84555AB914BC}"/>
              </a:ext>
            </a:extLst>
          </p:cNvPr>
          <p:cNvSpPr txBox="1"/>
          <p:nvPr/>
        </p:nvSpPr>
        <p:spPr>
          <a:xfrm>
            <a:off x="937630" y="1960064"/>
            <a:ext cx="160845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1F3762"/>
                </a:solidFill>
                <a:latin typeface="Times New Roman"/>
                <a:cs typeface="Times New Roman"/>
              </a:rPr>
              <a:t>II.II.III.III</a:t>
            </a:r>
            <a:r>
              <a:rPr sz="1200" spc="550" dirty="0">
                <a:solidFill>
                  <a:srgbClr val="1F3762"/>
                </a:solidFill>
                <a:latin typeface="Times New Roman"/>
                <a:cs typeface="Times New Roman"/>
              </a:rPr>
              <a:t> </a:t>
            </a:r>
            <a:r>
              <a:rPr sz="1200" dirty="0">
                <a:solidFill>
                  <a:srgbClr val="1F3762"/>
                </a:solidFill>
                <a:latin typeface="Times New Roman"/>
                <a:cs typeface="Times New Roman"/>
              </a:rPr>
              <a:t>Requirements</a:t>
            </a:r>
            <a:endParaRPr sz="1200">
              <a:latin typeface="Times New Roman"/>
              <a:cs typeface="Times New Roman"/>
            </a:endParaRPr>
          </a:p>
        </p:txBody>
      </p:sp>
      <p:graphicFrame>
        <p:nvGraphicFramePr>
          <p:cNvPr id="7" name="object 3">
            <a:extLst>
              <a:ext uri="{FF2B5EF4-FFF2-40B4-BE49-F238E27FC236}">
                <a16:creationId xmlns:a16="http://schemas.microsoft.com/office/drawing/2014/main" id="{A0EC04C8-A770-5F46-81EA-A4EA80094448}"/>
              </a:ext>
            </a:extLst>
          </p:cNvPr>
          <p:cNvGraphicFramePr>
            <a:graphicFrameLocks noGrp="1"/>
          </p:cNvGraphicFramePr>
          <p:nvPr>
            <p:extLst>
              <p:ext uri="{D42A27DB-BD31-4B8C-83A1-F6EECF244321}">
                <p14:modId xmlns:p14="http://schemas.microsoft.com/office/powerpoint/2010/main" val="2292972487"/>
              </p:ext>
            </p:extLst>
          </p:nvPr>
        </p:nvGraphicFramePr>
        <p:xfrm>
          <a:off x="1415100" y="2347668"/>
          <a:ext cx="5002530" cy="2512060"/>
        </p:xfrm>
        <a:graphic>
          <a:graphicData uri="http://schemas.openxmlformats.org/drawingml/2006/table">
            <a:tbl>
              <a:tblPr firstRow="1" bandRow="1">
                <a:tableStyleId>{2D5ABB26-0587-4C30-8999-92F81FD0307C}</a:tableStyleId>
              </a:tblPr>
              <a:tblGrid>
                <a:gridCol w="5002530">
                  <a:extLst>
                    <a:ext uri="{9D8B030D-6E8A-4147-A177-3AD203B41FA5}">
                      <a16:colId xmlns:a16="http://schemas.microsoft.com/office/drawing/2014/main" val="20000"/>
                    </a:ext>
                  </a:extLst>
                </a:gridCol>
              </a:tblGrid>
              <a:tr h="340995">
                <a:tc>
                  <a:txBody>
                    <a:bodyPr/>
                    <a:lstStyle/>
                    <a:p>
                      <a:pPr marL="63500">
                        <a:lnSpc>
                          <a:spcPct val="100000"/>
                        </a:lnSpc>
                        <a:spcBef>
                          <a:spcPts val="465"/>
                        </a:spcBef>
                      </a:pPr>
                      <a:r>
                        <a:rPr sz="1200" b="1" spc="-5" dirty="0">
                          <a:solidFill>
                            <a:srgbClr val="333333"/>
                          </a:solidFill>
                          <a:latin typeface="Times New Roman"/>
                          <a:cs typeface="Times New Roman"/>
                        </a:rPr>
                        <a:t>Requirements</a:t>
                      </a:r>
                      <a:endParaRPr sz="1200">
                        <a:latin typeface="Times New Roman"/>
                        <a:cs typeface="Times New Roman"/>
                      </a:endParaRPr>
                    </a:p>
                  </a:txBody>
                  <a:tcPr marL="0" marR="0" marT="590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542290">
                <a:tc>
                  <a:txBody>
                    <a:bodyPr/>
                    <a:lstStyle/>
                    <a:p>
                      <a:pPr marL="63500" marR="58419">
                        <a:lnSpc>
                          <a:spcPct val="110000"/>
                        </a:lnSpc>
                        <a:spcBef>
                          <a:spcPts val="320"/>
                        </a:spcBef>
                      </a:pPr>
                      <a:r>
                        <a:rPr sz="1200" dirty="0">
                          <a:solidFill>
                            <a:srgbClr val="333333"/>
                          </a:solidFill>
                          <a:latin typeface="Times New Roman"/>
                          <a:cs typeface="Times New Roman"/>
                        </a:rPr>
                        <a:t>This</a:t>
                      </a:r>
                      <a:r>
                        <a:rPr sz="1200" spc="170" dirty="0">
                          <a:solidFill>
                            <a:srgbClr val="333333"/>
                          </a:solidFill>
                          <a:latin typeface="Times New Roman"/>
                          <a:cs typeface="Times New Roman"/>
                        </a:rPr>
                        <a:t> </a:t>
                      </a:r>
                      <a:r>
                        <a:rPr sz="1200" spc="-5" dirty="0">
                          <a:solidFill>
                            <a:srgbClr val="333333"/>
                          </a:solidFill>
                          <a:latin typeface="Times New Roman"/>
                          <a:cs typeface="Times New Roman"/>
                        </a:rPr>
                        <a:t>subsystem</a:t>
                      </a:r>
                      <a:r>
                        <a:rPr sz="1200" spc="170" dirty="0">
                          <a:solidFill>
                            <a:srgbClr val="333333"/>
                          </a:solidFill>
                          <a:latin typeface="Times New Roman"/>
                          <a:cs typeface="Times New Roman"/>
                        </a:rPr>
                        <a:t> </a:t>
                      </a:r>
                      <a:r>
                        <a:rPr sz="1200" spc="-5" dirty="0">
                          <a:solidFill>
                            <a:srgbClr val="333333"/>
                          </a:solidFill>
                          <a:latin typeface="Times New Roman"/>
                          <a:cs typeface="Times New Roman"/>
                        </a:rPr>
                        <a:t>must</a:t>
                      </a:r>
                      <a:r>
                        <a:rPr sz="1200" spc="165" dirty="0">
                          <a:solidFill>
                            <a:srgbClr val="333333"/>
                          </a:solidFill>
                          <a:latin typeface="Times New Roman"/>
                          <a:cs typeface="Times New Roman"/>
                        </a:rPr>
                        <a:t> </a:t>
                      </a:r>
                      <a:r>
                        <a:rPr sz="1200" spc="-5" dirty="0">
                          <a:solidFill>
                            <a:srgbClr val="333333"/>
                          </a:solidFill>
                          <a:latin typeface="Times New Roman"/>
                          <a:cs typeface="Times New Roman"/>
                        </a:rPr>
                        <a:t>be</a:t>
                      </a:r>
                      <a:r>
                        <a:rPr sz="1200" spc="165" dirty="0">
                          <a:solidFill>
                            <a:srgbClr val="333333"/>
                          </a:solidFill>
                          <a:latin typeface="Times New Roman"/>
                          <a:cs typeface="Times New Roman"/>
                        </a:rPr>
                        <a:t> </a:t>
                      </a:r>
                      <a:r>
                        <a:rPr sz="1200" spc="-5" dirty="0">
                          <a:solidFill>
                            <a:srgbClr val="333333"/>
                          </a:solidFill>
                          <a:latin typeface="Times New Roman"/>
                          <a:cs typeface="Times New Roman"/>
                        </a:rPr>
                        <a:t>able</a:t>
                      </a:r>
                      <a:r>
                        <a:rPr sz="1200" spc="165" dirty="0">
                          <a:solidFill>
                            <a:srgbClr val="333333"/>
                          </a:solidFill>
                          <a:latin typeface="Times New Roman"/>
                          <a:cs typeface="Times New Roman"/>
                        </a:rPr>
                        <a:t> </a:t>
                      </a:r>
                      <a:r>
                        <a:rPr sz="1200" dirty="0">
                          <a:solidFill>
                            <a:srgbClr val="333333"/>
                          </a:solidFill>
                          <a:latin typeface="Times New Roman"/>
                          <a:cs typeface="Times New Roman"/>
                        </a:rPr>
                        <a:t>to</a:t>
                      </a:r>
                      <a:r>
                        <a:rPr sz="1200" spc="170" dirty="0">
                          <a:solidFill>
                            <a:srgbClr val="333333"/>
                          </a:solidFill>
                          <a:latin typeface="Times New Roman"/>
                          <a:cs typeface="Times New Roman"/>
                        </a:rPr>
                        <a:t> </a:t>
                      </a:r>
                      <a:r>
                        <a:rPr sz="1200" spc="-5" dirty="0">
                          <a:solidFill>
                            <a:srgbClr val="333333"/>
                          </a:solidFill>
                          <a:latin typeface="Times New Roman"/>
                          <a:cs typeface="Times New Roman"/>
                        </a:rPr>
                        <a:t>be</a:t>
                      </a:r>
                      <a:r>
                        <a:rPr sz="1200" spc="165" dirty="0">
                          <a:solidFill>
                            <a:srgbClr val="333333"/>
                          </a:solidFill>
                          <a:latin typeface="Times New Roman"/>
                          <a:cs typeface="Times New Roman"/>
                        </a:rPr>
                        <a:t> </a:t>
                      </a:r>
                      <a:r>
                        <a:rPr sz="1200" spc="-5" dirty="0">
                          <a:solidFill>
                            <a:srgbClr val="333333"/>
                          </a:solidFill>
                          <a:latin typeface="Times New Roman"/>
                          <a:cs typeface="Times New Roman"/>
                        </a:rPr>
                        <a:t>detected</a:t>
                      </a:r>
                      <a:r>
                        <a:rPr sz="1200" spc="165" dirty="0">
                          <a:solidFill>
                            <a:srgbClr val="333333"/>
                          </a:solidFill>
                          <a:latin typeface="Times New Roman"/>
                          <a:cs typeface="Times New Roman"/>
                        </a:rPr>
                        <a:t> </a:t>
                      </a:r>
                      <a:r>
                        <a:rPr sz="1200" spc="-5" dirty="0">
                          <a:solidFill>
                            <a:srgbClr val="333333"/>
                          </a:solidFill>
                          <a:latin typeface="Times New Roman"/>
                          <a:cs typeface="Times New Roman"/>
                        </a:rPr>
                        <a:t>as</a:t>
                      </a:r>
                      <a:r>
                        <a:rPr sz="1200" spc="185" dirty="0">
                          <a:solidFill>
                            <a:srgbClr val="333333"/>
                          </a:solidFill>
                          <a:latin typeface="Times New Roman"/>
                          <a:cs typeface="Times New Roman"/>
                        </a:rPr>
                        <a:t> </a:t>
                      </a:r>
                      <a:r>
                        <a:rPr sz="1200" dirty="0">
                          <a:solidFill>
                            <a:srgbClr val="333333"/>
                          </a:solidFill>
                          <a:latin typeface="Times New Roman"/>
                          <a:cs typeface="Times New Roman"/>
                        </a:rPr>
                        <a:t>a</a:t>
                      </a:r>
                      <a:r>
                        <a:rPr sz="1200" spc="165" dirty="0">
                          <a:solidFill>
                            <a:srgbClr val="333333"/>
                          </a:solidFill>
                          <a:latin typeface="Times New Roman"/>
                          <a:cs typeface="Times New Roman"/>
                        </a:rPr>
                        <a:t> </a:t>
                      </a:r>
                      <a:r>
                        <a:rPr sz="1200" dirty="0">
                          <a:solidFill>
                            <a:srgbClr val="333333"/>
                          </a:solidFill>
                          <a:latin typeface="Times New Roman"/>
                          <a:cs typeface="Times New Roman"/>
                        </a:rPr>
                        <a:t>BLE</a:t>
                      </a:r>
                      <a:r>
                        <a:rPr sz="1200" spc="165" dirty="0">
                          <a:solidFill>
                            <a:srgbClr val="333333"/>
                          </a:solidFill>
                          <a:latin typeface="Times New Roman"/>
                          <a:cs typeface="Times New Roman"/>
                        </a:rPr>
                        <a:t> </a:t>
                      </a:r>
                      <a:r>
                        <a:rPr sz="1200" spc="-5" dirty="0">
                          <a:solidFill>
                            <a:srgbClr val="333333"/>
                          </a:solidFill>
                          <a:latin typeface="Times New Roman"/>
                          <a:cs typeface="Times New Roman"/>
                        </a:rPr>
                        <a:t>device</a:t>
                      </a:r>
                      <a:r>
                        <a:rPr sz="1200" spc="160" dirty="0">
                          <a:solidFill>
                            <a:srgbClr val="333333"/>
                          </a:solidFill>
                          <a:latin typeface="Times New Roman"/>
                          <a:cs typeface="Times New Roman"/>
                        </a:rPr>
                        <a:t> </a:t>
                      </a:r>
                      <a:r>
                        <a:rPr sz="1200" spc="-5" dirty="0">
                          <a:solidFill>
                            <a:srgbClr val="333333"/>
                          </a:solidFill>
                          <a:latin typeface="Times New Roman"/>
                          <a:cs typeface="Times New Roman"/>
                        </a:rPr>
                        <a:t>when</a:t>
                      </a:r>
                      <a:r>
                        <a:rPr sz="1200" spc="170" dirty="0">
                          <a:solidFill>
                            <a:srgbClr val="333333"/>
                          </a:solidFill>
                          <a:latin typeface="Times New Roman"/>
                          <a:cs typeface="Times New Roman"/>
                        </a:rPr>
                        <a:t> </a:t>
                      </a:r>
                      <a:r>
                        <a:rPr sz="1200" dirty="0">
                          <a:solidFill>
                            <a:srgbClr val="333333"/>
                          </a:solidFill>
                          <a:latin typeface="Times New Roman"/>
                          <a:cs typeface="Times New Roman"/>
                        </a:rPr>
                        <a:t>within</a:t>
                      </a:r>
                      <a:r>
                        <a:rPr sz="1200" spc="170" dirty="0">
                          <a:solidFill>
                            <a:srgbClr val="333333"/>
                          </a:solidFill>
                          <a:latin typeface="Times New Roman"/>
                          <a:cs typeface="Times New Roman"/>
                        </a:rPr>
                        <a:t> </a:t>
                      </a:r>
                      <a:r>
                        <a:rPr sz="1200" dirty="0">
                          <a:solidFill>
                            <a:srgbClr val="333333"/>
                          </a:solidFill>
                          <a:latin typeface="Times New Roman"/>
                          <a:cs typeface="Times New Roman"/>
                        </a:rPr>
                        <a:t>5 </a:t>
                      </a:r>
                      <a:r>
                        <a:rPr sz="1200" spc="-285" dirty="0">
                          <a:solidFill>
                            <a:srgbClr val="333333"/>
                          </a:solidFill>
                          <a:latin typeface="Times New Roman"/>
                          <a:cs typeface="Times New Roman"/>
                        </a:rPr>
                        <a:t> </a:t>
                      </a:r>
                      <a:r>
                        <a:rPr sz="1200" spc="-5" dirty="0">
                          <a:solidFill>
                            <a:srgbClr val="333333"/>
                          </a:solidFill>
                          <a:latin typeface="Times New Roman"/>
                          <a:cs typeface="Times New Roman"/>
                        </a:rPr>
                        <a:t>meters.</a:t>
                      </a:r>
                      <a:endParaRPr sz="1200">
                        <a:latin typeface="Times New Roman"/>
                        <a:cs typeface="Times New Roman"/>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42290">
                <a:tc>
                  <a:txBody>
                    <a:bodyPr/>
                    <a:lstStyle/>
                    <a:p>
                      <a:pPr marL="63500" marR="59690">
                        <a:lnSpc>
                          <a:spcPct val="110000"/>
                        </a:lnSpc>
                        <a:spcBef>
                          <a:spcPts val="325"/>
                        </a:spcBef>
                      </a:pPr>
                      <a:r>
                        <a:rPr sz="1200" spc="-5" dirty="0">
                          <a:solidFill>
                            <a:srgbClr val="333333"/>
                          </a:solidFill>
                          <a:latin typeface="Times New Roman"/>
                          <a:cs typeface="Times New Roman"/>
                        </a:rPr>
                        <a:t>When</a:t>
                      </a:r>
                      <a:r>
                        <a:rPr sz="1200" spc="80" dirty="0">
                          <a:solidFill>
                            <a:srgbClr val="333333"/>
                          </a:solidFill>
                          <a:latin typeface="Times New Roman"/>
                          <a:cs typeface="Times New Roman"/>
                        </a:rPr>
                        <a:t> </a:t>
                      </a:r>
                      <a:r>
                        <a:rPr sz="1200" dirty="0">
                          <a:solidFill>
                            <a:srgbClr val="333333"/>
                          </a:solidFill>
                          <a:latin typeface="Times New Roman"/>
                          <a:cs typeface="Times New Roman"/>
                        </a:rPr>
                        <a:t>the</a:t>
                      </a:r>
                      <a:r>
                        <a:rPr sz="1200" spc="85" dirty="0">
                          <a:solidFill>
                            <a:srgbClr val="333333"/>
                          </a:solidFill>
                          <a:latin typeface="Times New Roman"/>
                          <a:cs typeface="Times New Roman"/>
                        </a:rPr>
                        <a:t> </a:t>
                      </a:r>
                      <a:r>
                        <a:rPr sz="1200" spc="-5" dirty="0">
                          <a:solidFill>
                            <a:srgbClr val="333333"/>
                          </a:solidFill>
                          <a:latin typeface="Times New Roman"/>
                          <a:cs typeface="Times New Roman"/>
                        </a:rPr>
                        <a:t>USB</a:t>
                      </a:r>
                      <a:r>
                        <a:rPr sz="1200" spc="85" dirty="0">
                          <a:solidFill>
                            <a:srgbClr val="333333"/>
                          </a:solidFill>
                          <a:latin typeface="Times New Roman"/>
                          <a:cs typeface="Times New Roman"/>
                        </a:rPr>
                        <a:t> </a:t>
                      </a:r>
                      <a:r>
                        <a:rPr sz="1200" dirty="0">
                          <a:solidFill>
                            <a:srgbClr val="333333"/>
                          </a:solidFill>
                          <a:latin typeface="Times New Roman"/>
                          <a:cs typeface="Times New Roman"/>
                        </a:rPr>
                        <a:t>port</a:t>
                      </a:r>
                      <a:r>
                        <a:rPr sz="1200" spc="85" dirty="0">
                          <a:solidFill>
                            <a:srgbClr val="333333"/>
                          </a:solidFill>
                          <a:latin typeface="Times New Roman"/>
                          <a:cs typeface="Times New Roman"/>
                        </a:rPr>
                        <a:t> </a:t>
                      </a:r>
                      <a:r>
                        <a:rPr sz="1200" spc="-5" dirty="0">
                          <a:solidFill>
                            <a:srgbClr val="333333"/>
                          </a:solidFill>
                          <a:latin typeface="Times New Roman"/>
                          <a:cs typeface="Times New Roman"/>
                        </a:rPr>
                        <a:t>is</a:t>
                      </a:r>
                      <a:r>
                        <a:rPr sz="1200" spc="70" dirty="0">
                          <a:solidFill>
                            <a:srgbClr val="333333"/>
                          </a:solidFill>
                          <a:latin typeface="Times New Roman"/>
                          <a:cs typeface="Times New Roman"/>
                        </a:rPr>
                        <a:t> </a:t>
                      </a:r>
                      <a:r>
                        <a:rPr sz="1200" spc="-5" dirty="0">
                          <a:solidFill>
                            <a:srgbClr val="333333"/>
                          </a:solidFill>
                          <a:latin typeface="Times New Roman"/>
                          <a:cs typeface="Times New Roman"/>
                        </a:rPr>
                        <a:t>plugged</a:t>
                      </a:r>
                      <a:r>
                        <a:rPr sz="1200" spc="85" dirty="0">
                          <a:solidFill>
                            <a:srgbClr val="333333"/>
                          </a:solidFill>
                          <a:latin typeface="Times New Roman"/>
                          <a:cs typeface="Times New Roman"/>
                        </a:rPr>
                        <a:t> </a:t>
                      </a:r>
                      <a:r>
                        <a:rPr sz="1200" dirty="0">
                          <a:solidFill>
                            <a:srgbClr val="333333"/>
                          </a:solidFill>
                          <a:latin typeface="Times New Roman"/>
                          <a:cs typeface="Times New Roman"/>
                        </a:rPr>
                        <a:t>into</a:t>
                      </a:r>
                      <a:r>
                        <a:rPr sz="1200" spc="85" dirty="0">
                          <a:solidFill>
                            <a:srgbClr val="333333"/>
                          </a:solidFill>
                          <a:latin typeface="Times New Roman"/>
                          <a:cs typeface="Times New Roman"/>
                        </a:rPr>
                        <a:t> </a:t>
                      </a:r>
                      <a:r>
                        <a:rPr sz="1200" dirty="0">
                          <a:solidFill>
                            <a:srgbClr val="333333"/>
                          </a:solidFill>
                          <a:latin typeface="Times New Roman"/>
                          <a:cs typeface="Times New Roman"/>
                        </a:rPr>
                        <a:t>a</a:t>
                      </a:r>
                      <a:r>
                        <a:rPr sz="1200" spc="75" dirty="0">
                          <a:solidFill>
                            <a:srgbClr val="333333"/>
                          </a:solidFill>
                          <a:latin typeface="Times New Roman"/>
                          <a:cs typeface="Times New Roman"/>
                        </a:rPr>
                        <a:t> </a:t>
                      </a:r>
                      <a:r>
                        <a:rPr sz="1200" spc="-5" dirty="0">
                          <a:solidFill>
                            <a:srgbClr val="333333"/>
                          </a:solidFill>
                          <a:latin typeface="Times New Roman"/>
                          <a:cs typeface="Times New Roman"/>
                        </a:rPr>
                        <a:t>computer,</a:t>
                      </a:r>
                      <a:r>
                        <a:rPr sz="1200" spc="80" dirty="0">
                          <a:solidFill>
                            <a:srgbClr val="333333"/>
                          </a:solidFill>
                          <a:latin typeface="Times New Roman"/>
                          <a:cs typeface="Times New Roman"/>
                        </a:rPr>
                        <a:t> </a:t>
                      </a:r>
                      <a:r>
                        <a:rPr sz="1200" spc="-5" dirty="0">
                          <a:solidFill>
                            <a:srgbClr val="333333"/>
                          </a:solidFill>
                          <a:latin typeface="Times New Roman"/>
                          <a:cs typeface="Times New Roman"/>
                        </a:rPr>
                        <a:t>the</a:t>
                      </a:r>
                      <a:r>
                        <a:rPr sz="1200" spc="75" dirty="0">
                          <a:solidFill>
                            <a:srgbClr val="333333"/>
                          </a:solidFill>
                          <a:latin typeface="Times New Roman"/>
                          <a:cs typeface="Times New Roman"/>
                        </a:rPr>
                        <a:t> </a:t>
                      </a:r>
                      <a:r>
                        <a:rPr sz="1200" spc="-5" dirty="0">
                          <a:solidFill>
                            <a:srgbClr val="333333"/>
                          </a:solidFill>
                          <a:latin typeface="Times New Roman"/>
                          <a:cs typeface="Times New Roman"/>
                        </a:rPr>
                        <a:t>device</a:t>
                      </a:r>
                      <a:r>
                        <a:rPr sz="1200" spc="80" dirty="0">
                          <a:solidFill>
                            <a:srgbClr val="333333"/>
                          </a:solidFill>
                          <a:latin typeface="Times New Roman"/>
                          <a:cs typeface="Times New Roman"/>
                        </a:rPr>
                        <a:t> </a:t>
                      </a:r>
                      <a:r>
                        <a:rPr sz="1200" dirty="0">
                          <a:solidFill>
                            <a:srgbClr val="333333"/>
                          </a:solidFill>
                          <a:latin typeface="Times New Roman"/>
                          <a:cs typeface="Times New Roman"/>
                        </a:rPr>
                        <a:t>must</a:t>
                      </a:r>
                      <a:r>
                        <a:rPr sz="1200" spc="85" dirty="0">
                          <a:solidFill>
                            <a:srgbClr val="333333"/>
                          </a:solidFill>
                          <a:latin typeface="Times New Roman"/>
                          <a:cs typeface="Times New Roman"/>
                        </a:rPr>
                        <a:t> </a:t>
                      </a:r>
                      <a:r>
                        <a:rPr sz="1200" spc="-5" dirty="0">
                          <a:solidFill>
                            <a:srgbClr val="333333"/>
                          </a:solidFill>
                          <a:latin typeface="Times New Roman"/>
                          <a:cs typeface="Times New Roman"/>
                        </a:rPr>
                        <a:t>show</a:t>
                      </a:r>
                      <a:r>
                        <a:rPr sz="1200" spc="85" dirty="0">
                          <a:solidFill>
                            <a:srgbClr val="333333"/>
                          </a:solidFill>
                          <a:latin typeface="Times New Roman"/>
                          <a:cs typeface="Times New Roman"/>
                        </a:rPr>
                        <a:t> </a:t>
                      </a:r>
                      <a:r>
                        <a:rPr sz="1200" dirty="0">
                          <a:solidFill>
                            <a:srgbClr val="333333"/>
                          </a:solidFill>
                          <a:latin typeface="Times New Roman"/>
                          <a:cs typeface="Times New Roman"/>
                        </a:rPr>
                        <a:t>up</a:t>
                      </a:r>
                      <a:r>
                        <a:rPr sz="1200" spc="75" dirty="0">
                          <a:solidFill>
                            <a:srgbClr val="333333"/>
                          </a:solidFill>
                          <a:latin typeface="Times New Roman"/>
                          <a:cs typeface="Times New Roman"/>
                        </a:rPr>
                        <a:t> </a:t>
                      </a:r>
                      <a:r>
                        <a:rPr sz="1200" spc="-5" dirty="0">
                          <a:solidFill>
                            <a:srgbClr val="333333"/>
                          </a:solidFill>
                          <a:latin typeface="Times New Roman"/>
                          <a:cs typeface="Times New Roman"/>
                        </a:rPr>
                        <a:t>as</a:t>
                      </a:r>
                      <a:r>
                        <a:rPr sz="1200" spc="80" dirty="0">
                          <a:solidFill>
                            <a:srgbClr val="333333"/>
                          </a:solidFill>
                          <a:latin typeface="Times New Roman"/>
                          <a:cs typeface="Times New Roman"/>
                        </a:rPr>
                        <a:t> </a:t>
                      </a:r>
                      <a:r>
                        <a:rPr sz="1200" dirty="0">
                          <a:solidFill>
                            <a:srgbClr val="333333"/>
                          </a:solidFill>
                          <a:latin typeface="Times New Roman"/>
                          <a:cs typeface="Times New Roman"/>
                        </a:rPr>
                        <a:t>a </a:t>
                      </a:r>
                      <a:r>
                        <a:rPr sz="1200" spc="-285" dirty="0">
                          <a:solidFill>
                            <a:srgbClr val="333333"/>
                          </a:solidFill>
                          <a:latin typeface="Times New Roman"/>
                          <a:cs typeface="Times New Roman"/>
                        </a:rPr>
                        <a:t> </a:t>
                      </a:r>
                      <a:r>
                        <a:rPr sz="1200" spc="-5" dirty="0">
                          <a:solidFill>
                            <a:srgbClr val="333333"/>
                          </a:solidFill>
                          <a:latin typeface="Times New Roman"/>
                          <a:cs typeface="Times New Roman"/>
                        </a:rPr>
                        <a:t>working</a:t>
                      </a:r>
                      <a:r>
                        <a:rPr sz="1200" dirty="0">
                          <a:solidFill>
                            <a:srgbClr val="333333"/>
                          </a:solidFill>
                          <a:latin typeface="Times New Roman"/>
                          <a:cs typeface="Times New Roman"/>
                        </a:rPr>
                        <a:t> </a:t>
                      </a:r>
                      <a:r>
                        <a:rPr sz="1200" spc="-5" dirty="0">
                          <a:solidFill>
                            <a:srgbClr val="333333"/>
                          </a:solidFill>
                          <a:latin typeface="Times New Roman"/>
                          <a:cs typeface="Times New Roman"/>
                        </a:rPr>
                        <a:t>(without</a:t>
                      </a:r>
                      <a:r>
                        <a:rPr sz="1200" spc="5" dirty="0">
                          <a:solidFill>
                            <a:srgbClr val="333333"/>
                          </a:solidFill>
                          <a:latin typeface="Times New Roman"/>
                          <a:cs typeface="Times New Roman"/>
                        </a:rPr>
                        <a:t> </a:t>
                      </a:r>
                      <a:r>
                        <a:rPr sz="1200" spc="-5" dirty="0">
                          <a:solidFill>
                            <a:srgbClr val="333333"/>
                          </a:solidFill>
                          <a:latin typeface="Times New Roman"/>
                          <a:cs typeface="Times New Roman"/>
                        </a:rPr>
                        <a:t>errors</a:t>
                      </a:r>
                      <a:r>
                        <a:rPr sz="1200" dirty="0">
                          <a:solidFill>
                            <a:srgbClr val="333333"/>
                          </a:solidFill>
                          <a:latin typeface="Times New Roman"/>
                          <a:cs typeface="Times New Roman"/>
                        </a:rPr>
                        <a:t> </a:t>
                      </a:r>
                      <a:r>
                        <a:rPr sz="1200" spc="-5" dirty="0">
                          <a:solidFill>
                            <a:srgbClr val="333333"/>
                          </a:solidFill>
                          <a:latin typeface="Times New Roman"/>
                          <a:cs typeface="Times New Roman"/>
                        </a:rPr>
                        <a:t>according</a:t>
                      </a:r>
                      <a:r>
                        <a:rPr sz="1200" spc="5" dirty="0">
                          <a:solidFill>
                            <a:srgbClr val="333333"/>
                          </a:solidFill>
                          <a:latin typeface="Times New Roman"/>
                          <a:cs typeface="Times New Roman"/>
                        </a:rPr>
                        <a:t> </a:t>
                      </a:r>
                      <a:r>
                        <a:rPr sz="1200" dirty="0">
                          <a:solidFill>
                            <a:srgbClr val="333333"/>
                          </a:solidFill>
                          <a:latin typeface="Times New Roman"/>
                          <a:cs typeface="Times New Roman"/>
                        </a:rPr>
                        <a:t>to</a:t>
                      </a:r>
                      <a:r>
                        <a:rPr sz="1200" spc="5" dirty="0">
                          <a:solidFill>
                            <a:srgbClr val="333333"/>
                          </a:solidFill>
                          <a:latin typeface="Times New Roman"/>
                          <a:cs typeface="Times New Roman"/>
                        </a:rPr>
                        <a:t> </a:t>
                      </a:r>
                      <a:r>
                        <a:rPr sz="1200" dirty="0">
                          <a:solidFill>
                            <a:srgbClr val="333333"/>
                          </a:solidFill>
                          <a:latin typeface="Times New Roman"/>
                          <a:cs typeface="Times New Roman"/>
                        </a:rPr>
                        <a:t>the</a:t>
                      </a:r>
                      <a:r>
                        <a:rPr sz="1200" spc="-5" dirty="0">
                          <a:solidFill>
                            <a:srgbClr val="333333"/>
                          </a:solidFill>
                          <a:latin typeface="Times New Roman"/>
                          <a:cs typeface="Times New Roman"/>
                        </a:rPr>
                        <a:t> OS)</a:t>
                      </a:r>
                      <a:r>
                        <a:rPr sz="1200" spc="5" dirty="0">
                          <a:solidFill>
                            <a:srgbClr val="333333"/>
                          </a:solidFill>
                          <a:latin typeface="Times New Roman"/>
                          <a:cs typeface="Times New Roman"/>
                        </a:rPr>
                        <a:t> </a:t>
                      </a:r>
                      <a:r>
                        <a:rPr sz="1200" dirty="0">
                          <a:solidFill>
                            <a:srgbClr val="333333"/>
                          </a:solidFill>
                          <a:latin typeface="Times New Roman"/>
                          <a:cs typeface="Times New Roman"/>
                        </a:rPr>
                        <a:t>serial </a:t>
                      </a:r>
                      <a:r>
                        <a:rPr sz="1200" spc="-5" dirty="0">
                          <a:solidFill>
                            <a:srgbClr val="333333"/>
                          </a:solidFill>
                          <a:latin typeface="Times New Roman"/>
                          <a:cs typeface="Times New Roman"/>
                        </a:rPr>
                        <a:t>COM/tty</a:t>
                      </a:r>
                      <a:r>
                        <a:rPr sz="1200" spc="5" dirty="0">
                          <a:solidFill>
                            <a:srgbClr val="333333"/>
                          </a:solidFill>
                          <a:latin typeface="Times New Roman"/>
                          <a:cs typeface="Times New Roman"/>
                        </a:rPr>
                        <a:t> </a:t>
                      </a:r>
                      <a:r>
                        <a:rPr sz="1200" spc="-5" dirty="0">
                          <a:solidFill>
                            <a:srgbClr val="333333"/>
                          </a:solidFill>
                          <a:latin typeface="Times New Roman"/>
                          <a:cs typeface="Times New Roman"/>
                        </a:rPr>
                        <a:t>device.</a:t>
                      </a:r>
                      <a:endParaRPr sz="1200">
                        <a:latin typeface="Times New Roman"/>
                        <a:cs typeface="Times New Roman"/>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42925">
                <a:tc>
                  <a:txBody>
                    <a:bodyPr/>
                    <a:lstStyle/>
                    <a:p>
                      <a:pPr marL="63500" marR="58419">
                        <a:lnSpc>
                          <a:spcPct val="110800"/>
                        </a:lnSpc>
                        <a:spcBef>
                          <a:spcPts val="310"/>
                        </a:spcBef>
                      </a:pPr>
                      <a:r>
                        <a:rPr sz="1200" dirty="0">
                          <a:solidFill>
                            <a:srgbClr val="333333"/>
                          </a:solidFill>
                          <a:latin typeface="Times New Roman"/>
                          <a:cs typeface="Times New Roman"/>
                        </a:rPr>
                        <a:t>The</a:t>
                      </a:r>
                      <a:r>
                        <a:rPr sz="1200" spc="-45" dirty="0">
                          <a:solidFill>
                            <a:srgbClr val="333333"/>
                          </a:solidFill>
                          <a:latin typeface="Times New Roman"/>
                          <a:cs typeface="Times New Roman"/>
                        </a:rPr>
                        <a:t> </a:t>
                      </a:r>
                      <a:r>
                        <a:rPr sz="1200" spc="-10" dirty="0">
                          <a:solidFill>
                            <a:srgbClr val="333333"/>
                          </a:solidFill>
                          <a:latin typeface="Times New Roman"/>
                          <a:cs typeface="Times New Roman"/>
                        </a:rPr>
                        <a:t>I2C</a:t>
                      </a:r>
                      <a:r>
                        <a:rPr sz="1200" spc="-45" dirty="0">
                          <a:solidFill>
                            <a:srgbClr val="333333"/>
                          </a:solidFill>
                          <a:latin typeface="Times New Roman"/>
                          <a:cs typeface="Times New Roman"/>
                        </a:rPr>
                        <a:t> </a:t>
                      </a:r>
                      <a:r>
                        <a:rPr sz="1200" spc="-5" dirty="0">
                          <a:solidFill>
                            <a:srgbClr val="333333"/>
                          </a:solidFill>
                          <a:latin typeface="Times New Roman"/>
                          <a:cs typeface="Times New Roman"/>
                        </a:rPr>
                        <a:t>bus</a:t>
                      </a:r>
                      <a:r>
                        <a:rPr sz="1200" spc="-45" dirty="0">
                          <a:solidFill>
                            <a:srgbClr val="333333"/>
                          </a:solidFill>
                          <a:latin typeface="Times New Roman"/>
                          <a:cs typeface="Times New Roman"/>
                        </a:rPr>
                        <a:t> </a:t>
                      </a:r>
                      <a:r>
                        <a:rPr sz="1200" dirty="0">
                          <a:solidFill>
                            <a:srgbClr val="333333"/>
                          </a:solidFill>
                          <a:latin typeface="Times New Roman"/>
                          <a:cs typeface="Times New Roman"/>
                        </a:rPr>
                        <a:t>must</a:t>
                      </a:r>
                      <a:r>
                        <a:rPr sz="1200" spc="-40" dirty="0">
                          <a:solidFill>
                            <a:srgbClr val="333333"/>
                          </a:solidFill>
                          <a:latin typeface="Times New Roman"/>
                          <a:cs typeface="Times New Roman"/>
                        </a:rPr>
                        <a:t> </a:t>
                      </a:r>
                      <a:r>
                        <a:rPr sz="1200" dirty="0">
                          <a:solidFill>
                            <a:srgbClr val="333333"/>
                          </a:solidFill>
                          <a:latin typeface="Times New Roman"/>
                          <a:cs typeface="Times New Roman"/>
                        </a:rPr>
                        <a:t>be</a:t>
                      </a:r>
                      <a:r>
                        <a:rPr sz="1200" spc="-55" dirty="0">
                          <a:solidFill>
                            <a:srgbClr val="333333"/>
                          </a:solidFill>
                          <a:latin typeface="Times New Roman"/>
                          <a:cs typeface="Times New Roman"/>
                        </a:rPr>
                        <a:t> </a:t>
                      </a:r>
                      <a:r>
                        <a:rPr sz="1200" spc="-5" dirty="0">
                          <a:solidFill>
                            <a:srgbClr val="333333"/>
                          </a:solidFill>
                          <a:latin typeface="Times New Roman"/>
                          <a:cs typeface="Times New Roman"/>
                        </a:rPr>
                        <a:t>able</a:t>
                      </a:r>
                      <a:r>
                        <a:rPr sz="1200" spc="-50" dirty="0">
                          <a:solidFill>
                            <a:srgbClr val="333333"/>
                          </a:solidFill>
                          <a:latin typeface="Times New Roman"/>
                          <a:cs typeface="Times New Roman"/>
                        </a:rPr>
                        <a:t> </a:t>
                      </a:r>
                      <a:r>
                        <a:rPr sz="1200" dirty="0">
                          <a:solidFill>
                            <a:srgbClr val="333333"/>
                          </a:solidFill>
                          <a:latin typeface="Times New Roman"/>
                          <a:cs typeface="Times New Roman"/>
                        </a:rPr>
                        <a:t>to</a:t>
                      </a:r>
                      <a:r>
                        <a:rPr sz="1200" spc="-45" dirty="0">
                          <a:solidFill>
                            <a:srgbClr val="333333"/>
                          </a:solidFill>
                          <a:latin typeface="Times New Roman"/>
                          <a:cs typeface="Times New Roman"/>
                        </a:rPr>
                        <a:t> </a:t>
                      </a:r>
                      <a:r>
                        <a:rPr sz="1200" spc="-5" dirty="0">
                          <a:solidFill>
                            <a:srgbClr val="333333"/>
                          </a:solidFill>
                          <a:latin typeface="Times New Roman"/>
                          <a:cs typeface="Times New Roman"/>
                        </a:rPr>
                        <a:t>detect</a:t>
                      </a:r>
                      <a:r>
                        <a:rPr sz="1200" spc="-50" dirty="0">
                          <a:solidFill>
                            <a:srgbClr val="333333"/>
                          </a:solidFill>
                          <a:latin typeface="Times New Roman"/>
                          <a:cs typeface="Times New Roman"/>
                        </a:rPr>
                        <a:t> </a:t>
                      </a:r>
                      <a:r>
                        <a:rPr sz="1200" spc="-5" dirty="0">
                          <a:solidFill>
                            <a:srgbClr val="333333"/>
                          </a:solidFill>
                          <a:latin typeface="Times New Roman"/>
                          <a:cs typeface="Times New Roman"/>
                        </a:rPr>
                        <a:t>and</a:t>
                      </a:r>
                      <a:r>
                        <a:rPr sz="1200" spc="-45" dirty="0">
                          <a:solidFill>
                            <a:srgbClr val="333333"/>
                          </a:solidFill>
                          <a:latin typeface="Times New Roman"/>
                          <a:cs typeface="Times New Roman"/>
                        </a:rPr>
                        <a:t> </a:t>
                      </a:r>
                      <a:r>
                        <a:rPr sz="1200" spc="-5" dirty="0">
                          <a:solidFill>
                            <a:srgbClr val="333333"/>
                          </a:solidFill>
                          <a:latin typeface="Times New Roman"/>
                          <a:cs typeface="Times New Roman"/>
                        </a:rPr>
                        <a:t>communicate</a:t>
                      </a:r>
                      <a:r>
                        <a:rPr sz="1200" spc="-50" dirty="0">
                          <a:solidFill>
                            <a:srgbClr val="333333"/>
                          </a:solidFill>
                          <a:latin typeface="Times New Roman"/>
                          <a:cs typeface="Times New Roman"/>
                        </a:rPr>
                        <a:t> </a:t>
                      </a:r>
                      <a:r>
                        <a:rPr sz="1200" dirty="0">
                          <a:solidFill>
                            <a:srgbClr val="333333"/>
                          </a:solidFill>
                          <a:latin typeface="Times New Roman"/>
                          <a:cs typeface="Times New Roman"/>
                        </a:rPr>
                        <a:t>with</a:t>
                      </a:r>
                      <a:r>
                        <a:rPr sz="1200" spc="-45" dirty="0">
                          <a:solidFill>
                            <a:srgbClr val="333333"/>
                          </a:solidFill>
                          <a:latin typeface="Times New Roman"/>
                          <a:cs typeface="Times New Roman"/>
                        </a:rPr>
                        <a:t> </a:t>
                      </a:r>
                      <a:r>
                        <a:rPr sz="1200" spc="-5" dirty="0">
                          <a:solidFill>
                            <a:srgbClr val="333333"/>
                          </a:solidFill>
                          <a:latin typeface="Times New Roman"/>
                          <a:cs typeface="Times New Roman"/>
                        </a:rPr>
                        <a:t>any</a:t>
                      </a:r>
                      <a:r>
                        <a:rPr sz="1200" spc="-50" dirty="0">
                          <a:solidFill>
                            <a:srgbClr val="333333"/>
                          </a:solidFill>
                          <a:latin typeface="Times New Roman"/>
                          <a:cs typeface="Times New Roman"/>
                        </a:rPr>
                        <a:t> </a:t>
                      </a:r>
                      <a:r>
                        <a:rPr sz="1200" spc="-5" dirty="0">
                          <a:solidFill>
                            <a:srgbClr val="333333"/>
                          </a:solidFill>
                          <a:latin typeface="Times New Roman"/>
                          <a:cs typeface="Times New Roman"/>
                        </a:rPr>
                        <a:t>devices</a:t>
                      </a:r>
                      <a:r>
                        <a:rPr sz="1200" spc="-45" dirty="0">
                          <a:solidFill>
                            <a:srgbClr val="333333"/>
                          </a:solidFill>
                          <a:latin typeface="Times New Roman"/>
                          <a:cs typeface="Times New Roman"/>
                        </a:rPr>
                        <a:t> </a:t>
                      </a:r>
                      <a:r>
                        <a:rPr sz="1200" dirty="0">
                          <a:solidFill>
                            <a:srgbClr val="333333"/>
                          </a:solidFill>
                          <a:latin typeface="Times New Roman"/>
                          <a:cs typeface="Times New Roman"/>
                        </a:rPr>
                        <a:t>connected </a:t>
                      </a:r>
                      <a:r>
                        <a:rPr sz="1200" spc="-285" dirty="0">
                          <a:solidFill>
                            <a:srgbClr val="333333"/>
                          </a:solidFill>
                          <a:latin typeface="Times New Roman"/>
                          <a:cs typeface="Times New Roman"/>
                        </a:rPr>
                        <a:t> </a:t>
                      </a:r>
                      <a:r>
                        <a:rPr sz="1200" dirty="0">
                          <a:solidFill>
                            <a:srgbClr val="333333"/>
                          </a:solidFill>
                          <a:latin typeface="Times New Roman"/>
                          <a:cs typeface="Times New Roman"/>
                        </a:rPr>
                        <a:t>to</a:t>
                      </a:r>
                      <a:r>
                        <a:rPr sz="1200" spc="-5" dirty="0">
                          <a:solidFill>
                            <a:srgbClr val="333333"/>
                          </a:solidFill>
                          <a:latin typeface="Times New Roman"/>
                          <a:cs typeface="Times New Roman"/>
                        </a:rPr>
                        <a:t> </a:t>
                      </a:r>
                      <a:r>
                        <a:rPr sz="1200" dirty="0">
                          <a:solidFill>
                            <a:srgbClr val="333333"/>
                          </a:solidFill>
                          <a:latin typeface="Times New Roman"/>
                          <a:cs typeface="Times New Roman"/>
                        </a:rPr>
                        <a:t>the</a:t>
                      </a:r>
                      <a:r>
                        <a:rPr sz="1200" spc="-5" dirty="0">
                          <a:solidFill>
                            <a:srgbClr val="333333"/>
                          </a:solidFill>
                          <a:latin typeface="Times New Roman"/>
                          <a:cs typeface="Times New Roman"/>
                        </a:rPr>
                        <a:t> bus</a:t>
                      </a:r>
                      <a:r>
                        <a:rPr sz="1200" dirty="0">
                          <a:solidFill>
                            <a:srgbClr val="333333"/>
                          </a:solidFill>
                          <a:latin typeface="Times New Roman"/>
                          <a:cs typeface="Times New Roman"/>
                        </a:rPr>
                        <a:t> </a:t>
                      </a:r>
                      <a:r>
                        <a:rPr sz="1200" spc="-5" dirty="0">
                          <a:solidFill>
                            <a:srgbClr val="333333"/>
                          </a:solidFill>
                          <a:latin typeface="Times New Roman"/>
                          <a:cs typeface="Times New Roman"/>
                        </a:rPr>
                        <a:t>at</a:t>
                      </a:r>
                      <a:r>
                        <a:rPr sz="1200" dirty="0">
                          <a:solidFill>
                            <a:srgbClr val="333333"/>
                          </a:solidFill>
                          <a:latin typeface="Times New Roman"/>
                          <a:cs typeface="Times New Roman"/>
                        </a:rPr>
                        <a:t> the</a:t>
                      </a:r>
                      <a:r>
                        <a:rPr sz="1200" spc="-5" dirty="0">
                          <a:solidFill>
                            <a:srgbClr val="333333"/>
                          </a:solidFill>
                          <a:latin typeface="Times New Roman"/>
                          <a:cs typeface="Times New Roman"/>
                        </a:rPr>
                        <a:t> correct</a:t>
                      </a:r>
                      <a:r>
                        <a:rPr sz="1200" dirty="0">
                          <a:solidFill>
                            <a:srgbClr val="333333"/>
                          </a:solidFill>
                          <a:latin typeface="Times New Roman"/>
                          <a:cs typeface="Times New Roman"/>
                        </a:rPr>
                        <a:t> </a:t>
                      </a:r>
                      <a:r>
                        <a:rPr sz="1200" spc="-5" dirty="0">
                          <a:solidFill>
                            <a:srgbClr val="333333"/>
                          </a:solidFill>
                          <a:latin typeface="Times New Roman"/>
                          <a:cs typeface="Times New Roman"/>
                        </a:rPr>
                        <a:t>address(es).</a:t>
                      </a:r>
                      <a:endParaRPr sz="1200">
                        <a:latin typeface="Times New Roman"/>
                        <a:cs typeface="Times New Roman"/>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43560">
                <a:tc>
                  <a:txBody>
                    <a:bodyPr/>
                    <a:lstStyle/>
                    <a:p>
                      <a:pPr marL="63500" marR="55880">
                        <a:lnSpc>
                          <a:spcPct val="110800"/>
                        </a:lnSpc>
                        <a:spcBef>
                          <a:spcPts val="310"/>
                        </a:spcBef>
                      </a:pPr>
                      <a:r>
                        <a:rPr sz="1200" dirty="0">
                          <a:solidFill>
                            <a:srgbClr val="333333"/>
                          </a:solidFill>
                          <a:latin typeface="Times New Roman"/>
                          <a:cs typeface="Times New Roman"/>
                        </a:rPr>
                        <a:t>The</a:t>
                      </a:r>
                      <a:r>
                        <a:rPr sz="1200" spc="55" dirty="0">
                          <a:solidFill>
                            <a:srgbClr val="333333"/>
                          </a:solidFill>
                          <a:latin typeface="Times New Roman"/>
                          <a:cs typeface="Times New Roman"/>
                        </a:rPr>
                        <a:t> </a:t>
                      </a:r>
                      <a:r>
                        <a:rPr sz="1200" spc="-5" dirty="0">
                          <a:solidFill>
                            <a:srgbClr val="333333"/>
                          </a:solidFill>
                          <a:latin typeface="Times New Roman"/>
                          <a:cs typeface="Times New Roman"/>
                        </a:rPr>
                        <a:t>ADC</a:t>
                      </a:r>
                      <a:r>
                        <a:rPr sz="1200" spc="70" dirty="0">
                          <a:solidFill>
                            <a:srgbClr val="333333"/>
                          </a:solidFill>
                          <a:latin typeface="Times New Roman"/>
                          <a:cs typeface="Times New Roman"/>
                        </a:rPr>
                        <a:t> </a:t>
                      </a:r>
                      <a:r>
                        <a:rPr sz="1200" dirty="0">
                          <a:solidFill>
                            <a:srgbClr val="333333"/>
                          </a:solidFill>
                          <a:latin typeface="Times New Roman"/>
                          <a:cs typeface="Times New Roman"/>
                        </a:rPr>
                        <a:t>of</a:t>
                      </a:r>
                      <a:r>
                        <a:rPr sz="1200" spc="65" dirty="0">
                          <a:solidFill>
                            <a:srgbClr val="333333"/>
                          </a:solidFill>
                          <a:latin typeface="Times New Roman"/>
                          <a:cs typeface="Times New Roman"/>
                        </a:rPr>
                        <a:t> </a:t>
                      </a:r>
                      <a:r>
                        <a:rPr sz="1200" dirty="0">
                          <a:solidFill>
                            <a:srgbClr val="333333"/>
                          </a:solidFill>
                          <a:latin typeface="Times New Roman"/>
                          <a:cs typeface="Times New Roman"/>
                        </a:rPr>
                        <a:t>the</a:t>
                      </a:r>
                      <a:r>
                        <a:rPr sz="1200" spc="65" dirty="0">
                          <a:solidFill>
                            <a:srgbClr val="333333"/>
                          </a:solidFill>
                          <a:latin typeface="Times New Roman"/>
                          <a:cs typeface="Times New Roman"/>
                        </a:rPr>
                        <a:t> </a:t>
                      </a:r>
                      <a:r>
                        <a:rPr sz="1200" spc="-5" dirty="0">
                          <a:solidFill>
                            <a:srgbClr val="333333"/>
                          </a:solidFill>
                          <a:latin typeface="Times New Roman"/>
                          <a:cs typeface="Times New Roman"/>
                        </a:rPr>
                        <a:t>control</a:t>
                      </a:r>
                      <a:r>
                        <a:rPr sz="1200" spc="75" dirty="0">
                          <a:solidFill>
                            <a:srgbClr val="333333"/>
                          </a:solidFill>
                          <a:latin typeface="Times New Roman"/>
                          <a:cs typeface="Times New Roman"/>
                        </a:rPr>
                        <a:t> </a:t>
                      </a:r>
                      <a:r>
                        <a:rPr sz="1200" dirty="0">
                          <a:solidFill>
                            <a:srgbClr val="333333"/>
                          </a:solidFill>
                          <a:latin typeface="Times New Roman"/>
                          <a:cs typeface="Times New Roman"/>
                        </a:rPr>
                        <a:t>unit</a:t>
                      </a:r>
                      <a:r>
                        <a:rPr sz="1200" spc="70" dirty="0">
                          <a:solidFill>
                            <a:srgbClr val="333333"/>
                          </a:solidFill>
                          <a:latin typeface="Times New Roman"/>
                          <a:cs typeface="Times New Roman"/>
                        </a:rPr>
                        <a:t> </a:t>
                      </a:r>
                      <a:r>
                        <a:rPr sz="1200" dirty="0">
                          <a:solidFill>
                            <a:srgbClr val="333333"/>
                          </a:solidFill>
                          <a:latin typeface="Times New Roman"/>
                          <a:cs typeface="Times New Roman"/>
                        </a:rPr>
                        <a:t>must</a:t>
                      </a:r>
                      <a:r>
                        <a:rPr sz="1200" spc="75" dirty="0">
                          <a:solidFill>
                            <a:srgbClr val="333333"/>
                          </a:solidFill>
                          <a:latin typeface="Times New Roman"/>
                          <a:cs typeface="Times New Roman"/>
                        </a:rPr>
                        <a:t> </a:t>
                      </a:r>
                      <a:r>
                        <a:rPr sz="1200" spc="-5" dirty="0">
                          <a:solidFill>
                            <a:srgbClr val="333333"/>
                          </a:solidFill>
                          <a:latin typeface="Times New Roman"/>
                          <a:cs typeface="Times New Roman"/>
                        </a:rPr>
                        <a:t>correctly</a:t>
                      </a:r>
                      <a:r>
                        <a:rPr sz="1200" spc="70" dirty="0">
                          <a:solidFill>
                            <a:srgbClr val="333333"/>
                          </a:solidFill>
                          <a:latin typeface="Times New Roman"/>
                          <a:cs typeface="Times New Roman"/>
                        </a:rPr>
                        <a:t> </a:t>
                      </a:r>
                      <a:r>
                        <a:rPr sz="1200" dirty="0">
                          <a:solidFill>
                            <a:srgbClr val="333333"/>
                          </a:solidFill>
                          <a:latin typeface="Times New Roman"/>
                          <a:cs typeface="Times New Roman"/>
                        </a:rPr>
                        <a:t>measure</a:t>
                      </a:r>
                      <a:r>
                        <a:rPr sz="1200" spc="55" dirty="0">
                          <a:solidFill>
                            <a:srgbClr val="333333"/>
                          </a:solidFill>
                          <a:latin typeface="Times New Roman"/>
                          <a:cs typeface="Times New Roman"/>
                        </a:rPr>
                        <a:t> </a:t>
                      </a:r>
                      <a:r>
                        <a:rPr sz="1200" dirty="0">
                          <a:solidFill>
                            <a:srgbClr val="333333"/>
                          </a:solidFill>
                          <a:latin typeface="Times New Roman"/>
                          <a:cs typeface="Times New Roman"/>
                        </a:rPr>
                        <a:t>the</a:t>
                      </a:r>
                      <a:r>
                        <a:rPr sz="1200" spc="65" dirty="0">
                          <a:solidFill>
                            <a:srgbClr val="333333"/>
                          </a:solidFill>
                          <a:latin typeface="Times New Roman"/>
                          <a:cs typeface="Times New Roman"/>
                        </a:rPr>
                        <a:t> </a:t>
                      </a:r>
                      <a:r>
                        <a:rPr sz="1200" dirty="0">
                          <a:solidFill>
                            <a:srgbClr val="333333"/>
                          </a:solidFill>
                          <a:latin typeface="Times New Roman"/>
                          <a:cs typeface="Times New Roman"/>
                        </a:rPr>
                        <a:t>voltage</a:t>
                      </a:r>
                      <a:r>
                        <a:rPr sz="1200" spc="65" dirty="0">
                          <a:solidFill>
                            <a:srgbClr val="333333"/>
                          </a:solidFill>
                          <a:latin typeface="Times New Roman"/>
                          <a:cs typeface="Times New Roman"/>
                        </a:rPr>
                        <a:t> </a:t>
                      </a:r>
                      <a:r>
                        <a:rPr sz="1200" dirty="0">
                          <a:solidFill>
                            <a:srgbClr val="333333"/>
                          </a:solidFill>
                          <a:latin typeface="Times New Roman"/>
                          <a:cs typeface="Times New Roman"/>
                        </a:rPr>
                        <a:t>of</a:t>
                      </a:r>
                      <a:r>
                        <a:rPr sz="1200" spc="65" dirty="0">
                          <a:solidFill>
                            <a:srgbClr val="333333"/>
                          </a:solidFill>
                          <a:latin typeface="Times New Roman"/>
                          <a:cs typeface="Times New Roman"/>
                        </a:rPr>
                        <a:t> </a:t>
                      </a:r>
                      <a:r>
                        <a:rPr sz="1200" dirty="0">
                          <a:solidFill>
                            <a:srgbClr val="333333"/>
                          </a:solidFill>
                          <a:latin typeface="Times New Roman"/>
                          <a:cs typeface="Times New Roman"/>
                        </a:rPr>
                        <a:t>the</a:t>
                      </a:r>
                      <a:r>
                        <a:rPr sz="1200" spc="95" dirty="0">
                          <a:solidFill>
                            <a:srgbClr val="333333"/>
                          </a:solidFill>
                          <a:latin typeface="Times New Roman"/>
                          <a:cs typeface="Times New Roman"/>
                        </a:rPr>
                        <a:t> </a:t>
                      </a:r>
                      <a:r>
                        <a:rPr sz="1200" dirty="0">
                          <a:solidFill>
                            <a:srgbClr val="333333"/>
                          </a:solidFill>
                          <a:latin typeface="Times New Roman"/>
                          <a:cs typeface="Times New Roman"/>
                        </a:rPr>
                        <a:t>battery </a:t>
                      </a:r>
                      <a:r>
                        <a:rPr sz="1200" spc="-285" dirty="0">
                          <a:solidFill>
                            <a:srgbClr val="333333"/>
                          </a:solidFill>
                          <a:latin typeface="Times New Roman"/>
                          <a:cs typeface="Times New Roman"/>
                        </a:rPr>
                        <a:t> </a:t>
                      </a:r>
                      <a:r>
                        <a:rPr sz="1200" spc="-5" dirty="0">
                          <a:solidFill>
                            <a:srgbClr val="333333"/>
                          </a:solidFill>
                          <a:latin typeface="Times New Roman"/>
                          <a:cs typeface="Times New Roman"/>
                        </a:rPr>
                        <a:t>cell</a:t>
                      </a:r>
                      <a:r>
                        <a:rPr sz="1200" dirty="0">
                          <a:solidFill>
                            <a:srgbClr val="333333"/>
                          </a:solidFill>
                          <a:latin typeface="Times New Roman"/>
                          <a:cs typeface="Times New Roman"/>
                        </a:rPr>
                        <a:t> within ±0.1v of</a:t>
                      </a:r>
                      <a:r>
                        <a:rPr sz="1200" spc="5" dirty="0">
                          <a:solidFill>
                            <a:srgbClr val="333333"/>
                          </a:solidFill>
                          <a:latin typeface="Times New Roman"/>
                          <a:cs typeface="Times New Roman"/>
                        </a:rPr>
                        <a:t> </a:t>
                      </a:r>
                      <a:r>
                        <a:rPr sz="1200" dirty="0">
                          <a:solidFill>
                            <a:srgbClr val="333333"/>
                          </a:solidFill>
                          <a:latin typeface="Times New Roman"/>
                          <a:cs typeface="Times New Roman"/>
                        </a:rPr>
                        <a:t>the</a:t>
                      </a:r>
                      <a:r>
                        <a:rPr sz="1200" spc="-5" dirty="0">
                          <a:solidFill>
                            <a:srgbClr val="333333"/>
                          </a:solidFill>
                          <a:latin typeface="Times New Roman"/>
                          <a:cs typeface="Times New Roman"/>
                        </a:rPr>
                        <a:t> </a:t>
                      </a:r>
                      <a:r>
                        <a:rPr sz="1200" dirty="0">
                          <a:solidFill>
                            <a:srgbClr val="333333"/>
                          </a:solidFill>
                          <a:latin typeface="Times New Roman"/>
                          <a:cs typeface="Times New Roman"/>
                        </a:rPr>
                        <a:t>actual </a:t>
                      </a:r>
                      <a:r>
                        <a:rPr sz="1200" spc="-5" dirty="0">
                          <a:solidFill>
                            <a:srgbClr val="333333"/>
                          </a:solidFill>
                          <a:latin typeface="Times New Roman"/>
                          <a:cs typeface="Times New Roman"/>
                        </a:rPr>
                        <a:t>voltage across</a:t>
                      </a:r>
                      <a:r>
                        <a:rPr sz="1200" spc="5" dirty="0">
                          <a:solidFill>
                            <a:srgbClr val="333333"/>
                          </a:solidFill>
                          <a:latin typeface="Times New Roman"/>
                          <a:cs typeface="Times New Roman"/>
                        </a:rPr>
                        <a:t> </a:t>
                      </a:r>
                      <a:r>
                        <a:rPr sz="1200" dirty="0">
                          <a:solidFill>
                            <a:srgbClr val="333333"/>
                          </a:solidFill>
                          <a:latin typeface="Times New Roman"/>
                          <a:cs typeface="Times New Roman"/>
                        </a:rPr>
                        <a:t>the </a:t>
                      </a:r>
                      <a:r>
                        <a:rPr sz="1200" spc="-5" dirty="0">
                          <a:solidFill>
                            <a:srgbClr val="333333"/>
                          </a:solidFill>
                          <a:latin typeface="Times New Roman"/>
                          <a:cs typeface="Times New Roman"/>
                        </a:rPr>
                        <a:t>battery</a:t>
                      </a:r>
                      <a:r>
                        <a:rPr sz="1200" dirty="0">
                          <a:solidFill>
                            <a:srgbClr val="333333"/>
                          </a:solidFill>
                          <a:latin typeface="Times New Roman"/>
                          <a:cs typeface="Times New Roman"/>
                        </a:rPr>
                        <a:t> </a:t>
                      </a:r>
                      <a:r>
                        <a:rPr sz="1200" spc="-5" dirty="0">
                          <a:solidFill>
                            <a:srgbClr val="333333"/>
                          </a:solidFill>
                          <a:latin typeface="Times New Roman"/>
                          <a:cs typeface="Times New Roman"/>
                        </a:rPr>
                        <a:t>range </a:t>
                      </a:r>
                      <a:r>
                        <a:rPr sz="1200" dirty="0">
                          <a:solidFill>
                            <a:srgbClr val="333333"/>
                          </a:solidFill>
                          <a:latin typeface="Times New Roman"/>
                          <a:cs typeface="Times New Roman"/>
                        </a:rPr>
                        <a:t>(3.5v ~ 4.2v).</a:t>
                      </a:r>
                      <a:endParaRPr sz="1200" dirty="0">
                        <a:latin typeface="Times New Roman"/>
                        <a:cs typeface="Times New Roman"/>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5066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15C4C-352B-DC4F-BD30-656CF808014C}"/>
              </a:ext>
            </a:extLst>
          </p:cNvPr>
          <p:cNvSpPr>
            <a:spLocks noGrp="1"/>
          </p:cNvSpPr>
          <p:nvPr>
            <p:ph type="title"/>
          </p:nvPr>
        </p:nvSpPr>
        <p:spPr/>
        <p:txBody>
          <a:bodyPr/>
          <a:lstStyle/>
          <a:p>
            <a:r>
              <a:rPr lang="en-US" dirty="0"/>
              <a:t>Tolerance Analysis Example</a:t>
            </a:r>
          </a:p>
        </p:txBody>
      </p:sp>
      <p:sp>
        <p:nvSpPr>
          <p:cNvPr id="4" name="object 4">
            <a:extLst>
              <a:ext uri="{FF2B5EF4-FFF2-40B4-BE49-F238E27FC236}">
                <a16:creationId xmlns:a16="http://schemas.microsoft.com/office/drawing/2014/main" id="{44AD75F5-50A3-4542-9497-4D32C7F24B51}"/>
              </a:ext>
            </a:extLst>
          </p:cNvPr>
          <p:cNvSpPr/>
          <p:nvPr/>
        </p:nvSpPr>
        <p:spPr>
          <a:xfrm>
            <a:off x="837039" y="1877655"/>
            <a:ext cx="7365423" cy="45719"/>
          </a:xfrm>
          <a:custGeom>
            <a:avLst/>
            <a:gdLst/>
            <a:ahLst/>
            <a:cxnLst/>
            <a:rect l="l" t="t" r="r" b="b"/>
            <a:pathLst>
              <a:path w="5981065" h="6350">
                <a:moveTo>
                  <a:pt x="5981065" y="0"/>
                </a:moveTo>
                <a:lnTo>
                  <a:pt x="0" y="0"/>
                </a:lnTo>
                <a:lnTo>
                  <a:pt x="0" y="6096"/>
                </a:lnTo>
                <a:lnTo>
                  <a:pt x="5981065" y="6096"/>
                </a:lnTo>
                <a:lnTo>
                  <a:pt x="5981065" y="0"/>
                </a:lnTo>
                <a:close/>
              </a:path>
            </a:pathLst>
          </a:custGeom>
          <a:solidFill>
            <a:srgbClr val="000000"/>
          </a:solidFill>
        </p:spPr>
        <p:txBody>
          <a:bodyPr wrap="square" lIns="0" tIns="0" rIns="0" bIns="0" rtlCol="0"/>
          <a:lstStyle/>
          <a:p>
            <a:endParaRPr sz="2400"/>
          </a:p>
        </p:txBody>
      </p:sp>
      <p:sp>
        <p:nvSpPr>
          <p:cNvPr id="5" name="object 5">
            <a:extLst>
              <a:ext uri="{FF2B5EF4-FFF2-40B4-BE49-F238E27FC236}">
                <a16:creationId xmlns:a16="http://schemas.microsoft.com/office/drawing/2014/main" id="{EAD5992B-D17D-FF45-832A-79FF8E7B07AD}"/>
              </a:ext>
            </a:extLst>
          </p:cNvPr>
          <p:cNvSpPr txBox="1"/>
          <p:nvPr/>
        </p:nvSpPr>
        <p:spPr>
          <a:xfrm>
            <a:off x="842627" y="1607400"/>
            <a:ext cx="7351347" cy="5328895"/>
          </a:xfrm>
          <a:prstGeom prst="rect">
            <a:avLst/>
          </a:prstGeom>
        </p:spPr>
        <p:txBody>
          <a:bodyPr vert="horz" wrap="square" lIns="0" tIns="12700" rIns="0" bIns="0" rtlCol="0">
            <a:spAutoFit/>
          </a:bodyPr>
          <a:lstStyle/>
          <a:p>
            <a:pPr marL="12700">
              <a:lnSpc>
                <a:spcPct val="100000"/>
              </a:lnSpc>
              <a:spcBef>
                <a:spcPts val="100"/>
              </a:spcBef>
              <a:tabLst>
                <a:tab pos="486409" algn="l"/>
              </a:tabLst>
            </a:pPr>
            <a:r>
              <a:rPr dirty="0">
                <a:solidFill>
                  <a:srgbClr val="2E5395"/>
                </a:solidFill>
                <a:latin typeface="Times New Roman"/>
                <a:cs typeface="Times New Roman"/>
              </a:rPr>
              <a:t>II.III	</a:t>
            </a:r>
            <a:r>
              <a:rPr spc="-5" dirty="0">
                <a:solidFill>
                  <a:srgbClr val="2E5395"/>
                </a:solidFill>
                <a:latin typeface="Times New Roman"/>
                <a:cs typeface="Times New Roman"/>
              </a:rPr>
              <a:t>Risk</a:t>
            </a:r>
            <a:r>
              <a:rPr spc="-45" dirty="0">
                <a:solidFill>
                  <a:srgbClr val="2E5395"/>
                </a:solidFill>
                <a:latin typeface="Times New Roman"/>
                <a:cs typeface="Times New Roman"/>
              </a:rPr>
              <a:t> </a:t>
            </a:r>
            <a:r>
              <a:rPr spc="-5" dirty="0">
                <a:solidFill>
                  <a:srgbClr val="2E5395"/>
                </a:solidFill>
                <a:latin typeface="Times New Roman"/>
                <a:cs typeface="Times New Roman"/>
              </a:rPr>
              <a:t>Analysis</a:t>
            </a:r>
            <a:endParaRPr dirty="0">
              <a:latin typeface="Times New Roman"/>
              <a:cs typeface="Times New Roman"/>
            </a:endParaRPr>
          </a:p>
          <a:p>
            <a:pPr marL="12700" marR="5080" algn="just">
              <a:lnSpc>
                <a:spcPct val="143800"/>
              </a:lnSpc>
              <a:spcBef>
                <a:spcPts val="890"/>
              </a:spcBef>
            </a:pPr>
            <a:r>
              <a:rPr sz="1600" spc="-5" dirty="0">
                <a:latin typeface="Times New Roman"/>
                <a:cs typeface="Times New Roman"/>
              </a:rPr>
              <a:t>We believe </a:t>
            </a:r>
            <a:r>
              <a:rPr sz="1600" dirty="0">
                <a:latin typeface="Times New Roman"/>
                <a:cs typeface="Times New Roman"/>
              </a:rPr>
              <a:t>that the </a:t>
            </a:r>
            <a:r>
              <a:rPr sz="1600" spc="-5" dirty="0">
                <a:latin typeface="Times New Roman"/>
                <a:cs typeface="Times New Roman"/>
              </a:rPr>
              <a:t>RF </a:t>
            </a:r>
            <a:r>
              <a:rPr sz="1600" dirty="0">
                <a:latin typeface="Times New Roman"/>
                <a:cs typeface="Times New Roman"/>
              </a:rPr>
              <a:t>(BLE) </a:t>
            </a:r>
            <a:r>
              <a:rPr sz="1600" spc="-5" dirty="0">
                <a:latin typeface="Times New Roman"/>
                <a:cs typeface="Times New Roman"/>
              </a:rPr>
              <a:t>communication poses </a:t>
            </a:r>
            <a:r>
              <a:rPr sz="1600" dirty="0">
                <a:latin typeface="Times New Roman"/>
                <a:cs typeface="Times New Roman"/>
              </a:rPr>
              <a:t>the </a:t>
            </a:r>
            <a:r>
              <a:rPr sz="1600" spc="-5" dirty="0">
                <a:latin typeface="Times New Roman"/>
                <a:cs typeface="Times New Roman"/>
              </a:rPr>
              <a:t>greatest </a:t>
            </a:r>
            <a:r>
              <a:rPr sz="1600" dirty="0">
                <a:latin typeface="Times New Roman"/>
                <a:cs typeface="Times New Roman"/>
              </a:rPr>
              <a:t>risk to </a:t>
            </a:r>
            <a:r>
              <a:rPr sz="1600" spc="-5" dirty="0">
                <a:latin typeface="Times New Roman"/>
                <a:cs typeface="Times New Roman"/>
              </a:rPr>
              <a:t>successful completion </a:t>
            </a:r>
            <a:r>
              <a:rPr sz="1600" dirty="0">
                <a:latin typeface="Times New Roman"/>
                <a:cs typeface="Times New Roman"/>
              </a:rPr>
              <a:t>of </a:t>
            </a:r>
            <a:r>
              <a:rPr sz="1600" spc="5" dirty="0">
                <a:latin typeface="Times New Roman"/>
                <a:cs typeface="Times New Roman"/>
              </a:rPr>
              <a:t> </a:t>
            </a:r>
            <a:r>
              <a:rPr sz="1600" dirty="0">
                <a:latin typeface="Times New Roman"/>
                <a:cs typeface="Times New Roman"/>
              </a:rPr>
              <a:t>the</a:t>
            </a:r>
            <a:r>
              <a:rPr sz="1600" spc="-50" dirty="0">
                <a:latin typeface="Times New Roman"/>
                <a:cs typeface="Times New Roman"/>
              </a:rPr>
              <a:t> </a:t>
            </a:r>
            <a:r>
              <a:rPr sz="1600" spc="-5" dirty="0">
                <a:latin typeface="Times New Roman"/>
                <a:cs typeface="Times New Roman"/>
              </a:rPr>
              <a:t>project</a:t>
            </a:r>
            <a:r>
              <a:rPr sz="1600" spc="-45" dirty="0">
                <a:latin typeface="Times New Roman"/>
                <a:cs typeface="Times New Roman"/>
              </a:rPr>
              <a:t> </a:t>
            </a:r>
            <a:r>
              <a:rPr sz="1600" b="1" dirty="0">
                <a:latin typeface="Times New Roman"/>
                <a:cs typeface="Times New Roman"/>
              </a:rPr>
              <a:t>because</a:t>
            </a:r>
            <a:r>
              <a:rPr sz="1600" b="1" spc="-50" dirty="0">
                <a:latin typeface="Times New Roman"/>
                <a:cs typeface="Times New Roman"/>
              </a:rPr>
              <a:t> </a:t>
            </a:r>
            <a:r>
              <a:rPr sz="1600" b="1" dirty="0">
                <a:latin typeface="Times New Roman"/>
                <a:cs typeface="Times New Roman"/>
              </a:rPr>
              <a:t>our</a:t>
            </a:r>
            <a:r>
              <a:rPr sz="1600" b="1" spc="-45" dirty="0">
                <a:latin typeface="Times New Roman"/>
                <a:cs typeface="Times New Roman"/>
              </a:rPr>
              <a:t> </a:t>
            </a:r>
            <a:r>
              <a:rPr sz="1600" b="1" dirty="0">
                <a:latin typeface="Times New Roman"/>
                <a:cs typeface="Times New Roman"/>
              </a:rPr>
              <a:t>idea</a:t>
            </a:r>
            <a:r>
              <a:rPr sz="1600" b="1" spc="-50" dirty="0">
                <a:latin typeface="Times New Roman"/>
                <a:cs typeface="Times New Roman"/>
              </a:rPr>
              <a:t> </a:t>
            </a:r>
            <a:r>
              <a:rPr sz="1600" b="1" dirty="0">
                <a:latin typeface="Times New Roman"/>
                <a:cs typeface="Times New Roman"/>
              </a:rPr>
              <a:t>for</a:t>
            </a:r>
            <a:r>
              <a:rPr sz="1600" b="1" spc="-40" dirty="0">
                <a:latin typeface="Times New Roman"/>
                <a:cs typeface="Times New Roman"/>
              </a:rPr>
              <a:t> </a:t>
            </a:r>
            <a:r>
              <a:rPr sz="1600" b="1" spc="-5" dirty="0">
                <a:latin typeface="Times New Roman"/>
                <a:cs typeface="Times New Roman"/>
              </a:rPr>
              <a:t>implementing</a:t>
            </a:r>
            <a:r>
              <a:rPr sz="1600" b="1" spc="-40" dirty="0">
                <a:latin typeface="Times New Roman"/>
                <a:cs typeface="Times New Roman"/>
              </a:rPr>
              <a:t> </a:t>
            </a:r>
            <a:r>
              <a:rPr sz="1600" b="1" dirty="0">
                <a:latin typeface="Times New Roman"/>
                <a:cs typeface="Times New Roman"/>
              </a:rPr>
              <a:t>range</a:t>
            </a:r>
            <a:r>
              <a:rPr sz="1600" b="1" spc="-50" dirty="0">
                <a:latin typeface="Times New Roman"/>
                <a:cs typeface="Times New Roman"/>
              </a:rPr>
              <a:t> </a:t>
            </a:r>
            <a:r>
              <a:rPr sz="1600" b="1" spc="-5" dirty="0">
                <a:latin typeface="Times New Roman"/>
                <a:cs typeface="Times New Roman"/>
              </a:rPr>
              <a:t>estimation</a:t>
            </a:r>
            <a:r>
              <a:rPr sz="1600" b="1" spc="-45" dirty="0">
                <a:latin typeface="Times New Roman"/>
                <a:cs typeface="Times New Roman"/>
              </a:rPr>
              <a:t> </a:t>
            </a:r>
            <a:r>
              <a:rPr sz="1600" b="1" dirty="0">
                <a:latin typeface="Times New Roman"/>
                <a:cs typeface="Times New Roman"/>
              </a:rPr>
              <a:t>using</a:t>
            </a:r>
            <a:r>
              <a:rPr sz="1600" b="1" spc="-40" dirty="0">
                <a:latin typeface="Times New Roman"/>
                <a:cs typeface="Times New Roman"/>
              </a:rPr>
              <a:t> </a:t>
            </a:r>
            <a:r>
              <a:rPr sz="1600" b="1" dirty="0">
                <a:latin typeface="Times New Roman"/>
                <a:cs typeface="Times New Roman"/>
              </a:rPr>
              <a:t>signal</a:t>
            </a:r>
            <a:r>
              <a:rPr sz="1600" b="1" spc="-45" dirty="0">
                <a:latin typeface="Times New Roman"/>
                <a:cs typeface="Times New Roman"/>
              </a:rPr>
              <a:t> </a:t>
            </a:r>
            <a:r>
              <a:rPr sz="1600" b="1" spc="-5" dirty="0">
                <a:latin typeface="Times New Roman"/>
                <a:cs typeface="Times New Roman"/>
              </a:rPr>
              <a:t>strength</a:t>
            </a:r>
            <a:r>
              <a:rPr sz="1600" b="1" spc="-45" dirty="0">
                <a:latin typeface="Times New Roman"/>
                <a:cs typeface="Times New Roman"/>
              </a:rPr>
              <a:t> </a:t>
            </a:r>
            <a:r>
              <a:rPr sz="1600" b="1" spc="-5" dirty="0">
                <a:latin typeface="Times New Roman"/>
                <a:cs typeface="Times New Roman"/>
              </a:rPr>
              <a:t>does</a:t>
            </a:r>
            <a:r>
              <a:rPr sz="1600" b="1" spc="-45" dirty="0">
                <a:latin typeface="Times New Roman"/>
                <a:cs typeface="Times New Roman"/>
              </a:rPr>
              <a:t> </a:t>
            </a:r>
            <a:r>
              <a:rPr sz="1600" b="1" dirty="0">
                <a:latin typeface="Times New Roman"/>
                <a:cs typeface="Times New Roman"/>
              </a:rPr>
              <a:t>not</a:t>
            </a:r>
            <a:r>
              <a:rPr sz="1600" b="1" spc="-40" dirty="0">
                <a:latin typeface="Times New Roman"/>
                <a:cs typeface="Times New Roman"/>
              </a:rPr>
              <a:t> </a:t>
            </a:r>
            <a:r>
              <a:rPr sz="1600" b="1" spc="-5" dirty="0">
                <a:latin typeface="Times New Roman"/>
                <a:cs typeface="Times New Roman"/>
              </a:rPr>
              <a:t>have </a:t>
            </a:r>
            <a:r>
              <a:rPr sz="1600" b="1" spc="-290" dirty="0">
                <a:latin typeface="Times New Roman"/>
                <a:cs typeface="Times New Roman"/>
              </a:rPr>
              <a:t> </a:t>
            </a:r>
            <a:r>
              <a:rPr sz="1600" b="1" dirty="0">
                <a:latin typeface="Times New Roman"/>
                <a:cs typeface="Times New Roman"/>
              </a:rPr>
              <a:t>a simple </a:t>
            </a:r>
            <a:r>
              <a:rPr sz="1600" b="1" spc="-5" dirty="0">
                <a:latin typeface="Times New Roman"/>
                <a:cs typeface="Times New Roman"/>
              </a:rPr>
              <a:t>correlation (interference/obstacles </a:t>
            </a:r>
            <a:r>
              <a:rPr sz="1600" b="1" dirty="0">
                <a:latin typeface="Times New Roman"/>
                <a:cs typeface="Times New Roman"/>
              </a:rPr>
              <a:t>both </a:t>
            </a:r>
            <a:r>
              <a:rPr sz="1600" b="1" spc="-5" dirty="0">
                <a:latin typeface="Times New Roman"/>
                <a:cs typeface="Times New Roman"/>
              </a:rPr>
              <a:t>can reduce </a:t>
            </a:r>
            <a:r>
              <a:rPr sz="1600" b="1" dirty="0">
                <a:latin typeface="Times New Roman"/>
                <a:cs typeface="Times New Roman"/>
              </a:rPr>
              <a:t>signal strength </a:t>
            </a:r>
            <a:r>
              <a:rPr sz="1600" b="1" spc="-5" dirty="0">
                <a:latin typeface="Times New Roman"/>
                <a:cs typeface="Times New Roman"/>
              </a:rPr>
              <a:t>at </a:t>
            </a:r>
            <a:r>
              <a:rPr sz="1600" b="1" dirty="0">
                <a:latin typeface="Times New Roman"/>
                <a:cs typeface="Times New Roman"/>
              </a:rPr>
              <a:t>a </a:t>
            </a:r>
            <a:r>
              <a:rPr sz="1600" b="1" spc="-5" dirty="0">
                <a:latin typeface="Times New Roman"/>
                <a:cs typeface="Times New Roman"/>
              </a:rPr>
              <a:t>fixed </a:t>
            </a:r>
            <a:r>
              <a:rPr sz="1600" b="1" dirty="0">
                <a:latin typeface="Times New Roman"/>
                <a:cs typeface="Times New Roman"/>
              </a:rPr>
              <a:t>distance). </a:t>
            </a:r>
            <a:r>
              <a:rPr sz="1600" b="1" spc="5" dirty="0">
                <a:latin typeface="Times New Roman"/>
                <a:cs typeface="Times New Roman"/>
              </a:rPr>
              <a:t> </a:t>
            </a:r>
            <a:r>
              <a:rPr sz="1600" b="1" spc="-5" dirty="0">
                <a:latin typeface="Times New Roman"/>
                <a:cs typeface="Times New Roman"/>
              </a:rPr>
              <a:t>We</a:t>
            </a:r>
            <a:r>
              <a:rPr sz="1600" b="1" spc="-15" dirty="0">
                <a:latin typeface="Times New Roman"/>
                <a:cs typeface="Times New Roman"/>
              </a:rPr>
              <a:t> </a:t>
            </a:r>
            <a:r>
              <a:rPr sz="1600" b="1" spc="-5" dirty="0">
                <a:latin typeface="Times New Roman"/>
                <a:cs typeface="Times New Roman"/>
              </a:rPr>
              <a:t>are</a:t>
            </a:r>
            <a:r>
              <a:rPr sz="1600" b="1" spc="-20" dirty="0">
                <a:latin typeface="Times New Roman"/>
                <a:cs typeface="Times New Roman"/>
              </a:rPr>
              <a:t> </a:t>
            </a:r>
            <a:r>
              <a:rPr sz="1600" b="1" dirty="0">
                <a:latin typeface="Times New Roman"/>
                <a:cs typeface="Times New Roman"/>
              </a:rPr>
              <a:t>unsure</a:t>
            </a:r>
            <a:r>
              <a:rPr sz="1600" b="1" spc="-20" dirty="0">
                <a:latin typeface="Times New Roman"/>
                <a:cs typeface="Times New Roman"/>
              </a:rPr>
              <a:t> </a:t>
            </a:r>
            <a:r>
              <a:rPr sz="1600" b="1" dirty="0">
                <a:latin typeface="Times New Roman"/>
                <a:cs typeface="Times New Roman"/>
              </a:rPr>
              <a:t>of</a:t>
            </a:r>
            <a:r>
              <a:rPr sz="1600" b="1" spc="-15" dirty="0">
                <a:latin typeface="Times New Roman"/>
                <a:cs typeface="Times New Roman"/>
              </a:rPr>
              <a:t> </a:t>
            </a:r>
            <a:r>
              <a:rPr sz="1600" b="1" spc="-5" dirty="0">
                <a:latin typeface="Times New Roman"/>
                <a:cs typeface="Times New Roman"/>
              </a:rPr>
              <a:t>whether</a:t>
            </a:r>
            <a:r>
              <a:rPr sz="1600" b="1" spc="-25" dirty="0">
                <a:latin typeface="Times New Roman"/>
                <a:cs typeface="Times New Roman"/>
              </a:rPr>
              <a:t> </a:t>
            </a:r>
            <a:r>
              <a:rPr sz="1600" b="1" spc="-5" dirty="0">
                <a:latin typeface="Times New Roman"/>
                <a:cs typeface="Times New Roman"/>
              </a:rPr>
              <a:t>instantaneous </a:t>
            </a:r>
            <a:r>
              <a:rPr sz="1600" b="1" dirty="0">
                <a:latin typeface="Times New Roman"/>
                <a:cs typeface="Times New Roman"/>
              </a:rPr>
              <a:t>signal</a:t>
            </a:r>
            <a:r>
              <a:rPr sz="1600" b="1" spc="-20" dirty="0">
                <a:latin typeface="Times New Roman"/>
                <a:cs typeface="Times New Roman"/>
              </a:rPr>
              <a:t> </a:t>
            </a:r>
            <a:r>
              <a:rPr sz="1600" b="1" dirty="0">
                <a:latin typeface="Times New Roman"/>
                <a:cs typeface="Times New Roman"/>
              </a:rPr>
              <a:t>strength</a:t>
            </a:r>
            <a:r>
              <a:rPr sz="1600" b="1" spc="-20" dirty="0">
                <a:latin typeface="Times New Roman"/>
                <a:cs typeface="Times New Roman"/>
              </a:rPr>
              <a:t> </a:t>
            </a:r>
            <a:r>
              <a:rPr sz="1600" b="1" spc="-5" dirty="0">
                <a:latin typeface="Times New Roman"/>
                <a:cs typeface="Times New Roman"/>
              </a:rPr>
              <a:t>will</a:t>
            </a:r>
            <a:r>
              <a:rPr sz="1600" b="1" spc="-20" dirty="0">
                <a:latin typeface="Times New Roman"/>
                <a:cs typeface="Times New Roman"/>
              </a:rPr>
              <a:t> </a:t>
            </a:r>
            <a:r>
              <a:rPr sz="1600" b="1" dirty="0">
                <a:latin typeface="Times New Roman"/>
                <a:cs typeface="Times New Roman"/>
              </a:rPr>
              <a:t>be</a:t>
            </a:r>
            <a:r>
              <a:rPr sz="1600" b="1" spc="-15" dirty="0">
                <a:latin typeface="Times New Roman"/>
                <a:cs typeface="Times New Roman"/>
              </a:rPr>
              <a:t> </a:t>
            </a:r>
            <a:r>
              <a:rPr sz="1600" b="1" dirty="0">
                <a:latin typeface="Times New Roman"/>
                <a:cs typeface="Times New Roman"/>
              </a:rPr>
              <a:t>a</a:t>
            </a:r>
            <a:r>
              <a:rPr sz="1600" b="1" spc="-20" dirty="0">
                <a:latin typeface="Times New Roman"/>
                <a:cs typeface="Times New Roman"/>
              </a:rPr>
              <a:t> </a:t>
            </a:r>
            <a:r>
              <a:rPr sz="1600" b="1" spc="-5" dirty="0">
                <a:latin typeface="Times New Roman"/>
                <a:cs typeface="Times New Roman"/>
              </a:rPr>
              <a:t>sufficient metric</a:t>
            </a:r>
            <a:r>
              <a:rPr sz="1600" b="1" spc="-25" dirty="0">
                <a:latin typeface="Times New Roman"/>
                <a:cs typeface="Times New Roman"/>
              </a:rPr>
              <a:t> </a:t>
            </a:r>
            <a:r>
              <a:rPr sz="1600" b="1" dirty="0">
                <a:latin typeface="Times New Roman"/>
                <a:cs typeface="Times New Roman"/>
              </a:rPr>
              <a:t>on</a:t>
            </a:r>
            <a:r>
              <a:rPr sz="1600" b="1" spc="-20" dirty="0">
                <a:latin typeface="Times New Roman"/>
                <a:cs typeface="Times New Roman"/>
              </a:rPr>
              <a:t> </a:t>
            </a:r>
            <a:r>
              <a:rPr sz="1600" b="1" spc="-5" dirty="0">
                <a:latin typeface="Times New Roman"/>
                <a:cs typeface="Times New Roman"/>
              </a:rPr>
              <a:t>its</a:t>
            </a:r>
            <a:r>
              <a:rPr sz="1600" b="1" spc="-20" dirty="0">
                <a:latin typeface="Times New Roman"/>
                <a:cs typeface="Times New Roman"/>
              </a:rPr>
              <a:t> </a:t>
            </a:r>
            <a:r>
              <a:rPr sz="1600" b="1" dirty="0">
                <a:latin typeface="Times New Roman"/>
                <a:cs typeface="Times New Roman"/>
              </a:rPr>
              <a:t>own,</a:t>
            </a:r>
            <a:r>
              <a:rPr sz="1600" b="1" spc="-15" dirty="0">
                <a:latin typeface="Times New Roman"/>
                <a:cs typeface="Times New Roman"/>
              </a:rPr>
              <a:t> </a:t>
            </a:r>
            <a:r>
              <a:rPr sz="1600" dirty="0">
                <a:latin typeface="Times New Roman"/>
                <a:cs typeface="Times New Roman"/>
              </a:rPr>
              <a:t>or</a:t>
            </a:r>
            <a:r>
              <a:rPr sz="1600" spc="-10" dirty="0">
                <a:latin typeface="Times New Roman"/>
                <a:cs typeface="Times New Roman"/>
              </a:rPr>
              <a:t> </a:t>
            </a:r>
            <a:r>
              <a:rPr sz="1600" dirty="0">
                <a:latin typeface="Times New Roman"/>
                <a:cs typeface="Times New Roman"/>
              </a:rPr>
              <a:t>if </a:t>
            </a:r>
            <a:r>
              <a:rPr sz="1600" spc="-290" dirty="0">
                <a:latin typeface="Times New Roman"/>
                <a:cs typeface="Times New Roman"/>
              </a:rPr>
              <a:t> </a:t>
            </a:r>
            <a:r>
              <a:rPr sz="1600" dirty="0">
                <a:latin typeface="Times New Roman"/>
                <a:cs typeface="Times New Roman"/>
              </a:rPr>
              <a:t>it </a:t>
            </a:r>
            <a:r>
              <a:rPr sz="1600" spc="-5" dirty="0">
                <a:latin typeface="Times New Roman"/>
                <a:cs typeface="Times New Roman"/>
              </a:rPr>
              <a:t>will need </a:t>
            </a:r>
            <a:r>
              <a:rPr sz="1600" dirty="0">
                <a:latin typeface="Times New Roman"/>
                <a:cs typeface="Times New Roman"/>
              </a:rPr>
              <a:t>to be </a:t>
            </a:r>
            <a:r>
              <a:rPr sz="1600" spc="-5" dirty="0">
                <a:latin typeface="Times New Roman"/>
                <a:cs typeface="Times New Roman"/>
              </a:rPr>
              <a:t>thoroughly filtered </a:t>
            </a:r>
            <a:r>
              <a:rPr sz="1600" dirty="0">
                <a:latin typeface="Times New Roman"/>
                <a:cs typeface="Times New Roman"/>
              </a:rPr>
              <a:t>in </a:t>
            </a:r>
            <a:r>
              <a:rPr sz="1600" spc="-5" dirty="0">
                <a:latin typeface="Times New Roman"/>
                <a:cs typeface="Times New Roman"/>
              </a:rPr>
              <a:t>an attempt </a:t>
            </a:r>
            <a:r>
              <a:rPr sz="1600" dirty="0">
                <a:latin typeface="Times New Roman"/>
                <a:cs typeface="Times New Roman"/>
              </a:rPr>
              <a:t>to </a:t>
            </a:r>
            <a:r>
              <a:rPr sz="1600" spc="-5" dirty="0">
                <a:latin typeface="Times New Roman"/>
                <a:cs typeface="Times New Roman"/>
              </a:rPr>
              <a:t>determine </a:t>
            </a:r>
            <a:r>
              <a:rPr sz="1600" dirty="0">
                <a:latin typeface="Times New Roman"/>
                <a:cs typeface="Times New Roman"/>
              </a:rPr>
              <a:t>a </a:t>
            </a:r>
            <a:r>
              <a:rPr sz="1600" spc="-5" dirty="0">
                <a:latin typeface="Times New Roman"/>
                <a:cs typeface="Times New Roman"/>
              </a:rPr>
              <a:t>value </a:t>
            </a:r>
            <a:r>
              <a:rPr sz="1600" dirty="0">
                <a:latin typeface="Times New Roman"/>
                <a:cs typeface="Times New Roman"/>
              </a:rPr>
              <a:t>more </a:t>
            </a:r>
            <a:r>
              <a:rPr sz="1600" spc="-5" dirty="0">
                <a:latin typeface="Times New Roman"/>
                <a:cs typeface="Times New Roman"/>
              </a:rPr>
              <a:t>directly correlated </a:t>
            </a:r>
            <a:r>
              <a:rPr sz="1600" dirty="0">
                <a:latin typeface="Times New Roman"/>
                <a:cs typeface="Times New Roman"/>
              </a:rPr>
              <a:t>to </a:t>
            </a:r>
            <a:r>
              <a:rPr sz="1600" spc="-285" dirty="0">
                <a:latin typeface="Times New Roman"/>
                <a:cs typeface="Times New Roman"/>
              </a:rPr>
              <a:t> </a:t>
            </a:r>
            <a:r>
              <a:rPr sz="1600" spc="-5" dirty="0">
                <a:latin typeface="Times New Roman"/>
                <a:cs typeface="Times New Roman"/>
              </a:rPr>
              <a:t>distance. </a:t>
            </a:r>
            <a:r>
              <a:rPr sz="1600" b="1" spc="-5" dirty="0">
                <a:latin typeface="Times New Roman"/>
                <a:cs typeface="Times New Roman"/>
              </a:rPr>
              <a:t>Additionally, this component </a:t>
            </a:r>
            <a:r>
              <a:rPr sz="1600" b="1" dirty="0">
                <a:latin typeface="Times New Roman"/>
                <a:cs typeface="Times New Roman"/>
              </a:rPr>
              <a:t>of the </a:t>
            </a:r>
            <a:r>
              <a:rPr sz="1600" b="1" spc="-5" dirty="0">
                <a:latin typeface="Times New Roman"/>
                <a:cs typeface="Times New Roman"/>
              </a:rPr>
              <a:t>project will likely require </a:t>
            </a:r>
            <a:r>
              <a:rPr sz="1600" b="1" dirty="0">
                <a:latin typeface="Times New Roman"/>
                <a:cs typeface="Times New Roman"/>
              </a:rPr>
              <a:t>the most </a:t>
            </a:r>
            <a:r>
              <a:rPr sz="1600" b="1" spc="-5" dirty="0">
                <a:latin typeface="Times New Roman"/>
                <a:cs typeface="Times New Roman"/>
              </a:rPr>
              <a:t>amount </a:t>
            </a:r>
            <a:r>
              <a:rPr sz="1600" b="1" dirty="0">
                <a:latin typeface="Times New Roman"/>
                <a:cs typeface="Times New Roman"/>
              </a:rPr>
              <a:t>of </a:t>
            </a:r>
            <a:r>
              <a:rPr sz="1600" b="1" spc="5" dirty="0">
                <a:latin typeface="Times New Roman"/>
                <a:cs typeface="Times New Roman"/>
              </a:rPr>
              <a:t> </a:t>
            </a:r>
            <a:r>
              <a:rPr sz="1600" b="1" spc="-5" dirty="0">
                <a:latin typeface="Times New Roman"/>
                <a:cs typeface="Times New Roman"/>
              </a:rPr>
              <a:t>characterization</a:t>
            </a:r>
            <a:r>
              <a:rPr sz="1600" b="1" spc="-20" dirty="0">
                <a:latin typeface="Times New Roman"/>
                <a:cs typeface="Times New Roman"/>
              </a:rPr>
              <a:t> </a:t>
            </a:r>
            <a:r>
              <a:rPr sz="1600" b="1" spc="-5" dirty="0">
                <a:latin typeface="Times New Roman"/>
                <a:cs typeface="Times New Roman"/>
              </a:rPr>
              <a:t>and</a:t>
            </a:r>
            <a:r>
              <a:rPr sz="1600" b="1" spc="-15" dirty="0">
                <a:latin typeface="Times New Roman"/>
                <a:cs typeface="Times New Roman"/>
              </a:rPr>
              <a:t> </a:t>
            </a:r>
            <a:r>
              <a:rPr sz="1600" b="1" spc="-5" dirty="0">
                <a:latin typeface="Times New Roman"/>
                <a:cs typeface="Times New Roman"/>
              </a:rPr>
              <a:t>calibration</a:t>
            </a:r>
            <a:r>
              <a:rPr sz="1600" b="1" spc="-15" dirty="0">
                <a:latin typeface="Times New Roman"/>
                <a:cs typeface="Times New Roman"/>
              </a:rPr>
              <a:t> </a:t>
            </a:r>
            <a:r>
              <a:rPr sz="1600" b="1" dirty="0">
                <a:latin typeface="Times New Roman"/>
                <a:cs typeface="Times New Roman"/>
              </a:rPr>
              <a:t>to</a:t>
            </a:r>
            <a:r>
              <a:rPr sz="1600" b="1" spc="-15" dirty="0">
                <a:latin typeface="Times New Roman"/>
                <a:cs typeface="Times New Roman"/>
              </a:rPr>
              <a:t> </a:t>
            </a:r>
            <a:r>
              <a:rPr sz="1600" b="1" spc="-5" dirty="0">
                <a:latin typeface="Times New Roman"/>
                <a:cs typeface="Times New Roman"/>
              </a:rPr>
              <a:t>achieve</a:t>
            </a:r>
            <a:r>
              <a:rPr sz="1600" b="1" spc="-30" dirty="0">
                <a:latin typeface="Times New Roman"/>
                <a:cs typeface="Times New Roman"/>
              </a:rPr>
              <a:t> </a:t>
            </a:r>
            <a:r>
              <a:rPr sz="1600" b="1" dirty="0">
                <a:latin typeface="Times New Roman"/>
                <a:cs typeface="Times New Roman"/>
              </a:rPr>
              <a:t>optimal</a:t>
            </a:r>
            <a:r>
              <a:rPr sz="1600" b="1" spc="-5" dirty="0">
                <a:latin typeface="Times New Roman"/>
                <a:cs typeface="Times New Roman"/>
              </a:rPr>
              <a:t> performance. </a:t>
            </a:r>
            <a:r>
              <a:rPr sz="1600" spc="-10" dirty="0">
                <a:latin typeface="Times New Roman"/>
                <a:cs typeface="Times New Roman"/>
              </a:rPr>
              <a:t>It</a:t>
            </a:r>
            <a:r>
              <a:rPr sz="1600" spc="-15" dirty="0">
                <a:latin typeface="Times New Roman"/>
                <a:cs typeface="Times New Roman"/>
              </a:rPr>
              <a:t> </a:t>
            </a:r>
            <a:r>
              <a:rPr sz="1600" spc="-5" dirty="0">
                <a:latin typeface="Times New Roman"/>
                <a:cs typeface="Times New Roman"/>
              </a:rPr>
              <a:t>is</a:t>
            </a:r>
            <a:r>
              <a:rPr sz="1600" spc="-20" dirty="0">
                <a:latin typeface="Times New Roman"/>
                <a:cs typeface="Times New Roman"/>
              </a:rPr>
              <a:t> </a:t>
            </a:r>
            <a:r>
              <a:rPr sz="1600" dirty="0">
                <a:latin typeface="Times New Roman"/>
                <a:cs typeface="Times New Roman"/>
              </a:rPr>
              <a:t>possible</a:t>
            </a:r>
            <a:r>
              <a:rPr sz="1600" spc="-20" dirty="0">
                <a:latin typeface="Times New Roman"/>
                <a:cs typeface="Times New Roman"/>
              </a:rPr>
              <a:t> </a:t>
            </a:r>
            <a:r>
              <a:rPr sz="1600" dirty="0">
                <a:latin typeface="Times New Roman"/>
                <a:cs typeface="Times New Roman"/>
              </a:rPr>
              <a:t>that</a:t>
            </a:r>
            <a:r>
              <a:rPr sz="1600" spc="-15" dirty="0">
                <a:latin typeface="Times New Roman"/>
                <a:cs typeface="Times New Roman"/>
              </a:rPr>
              <a:t> </a:t>
            </a:r>
            <a:r>
              <a:rPr sz="1600" dirty="0">
                <a:latin typeface="Times New Roman"/>
                <a:cs typeface="Times New Roman"/>
              </a:rPr>
              <a:t>our</a:t>
            </a:r>
            <a:r>
              <a:rPr sz="1600" spc="-20" dirty="0">
                <a:latin typeface="Times New Roman"/>
                <a:cs typeface="Times New Roman"/>
              </a:rPr>
              <a:t> </a:t>
            </a:r>
            <a:r>
              <a:rPr sz="1600" spc="-5" dirty="0">
                <a:latin typeface="Times New Roman"/>
                <a:cs typeface="Times New Roman"/>
              </a:rPr>
              <a:t>approach</a:t>
            </a:r>
            <a:r>
              <a:rPr sz="1600" spc="-15" dirty="0">
                <a:latin typeface="Times New Roman"/>
                <a:cs typeface="Times New Roman"/>
              </a:rPr>
              <a:t> </a:t>
            </a:r>
            <a:r>
              <a:rPr sz="1600" spc="-5" dirty="0">
                <a:latin typeface="Times New Roman"/>
                <a:cs typeface="Times New Roman"/>
              </a:rPr>
              <a:t>is </a:t>
            </a:r>
            <a:r>
              <a:rPr sz="1600" spc="-290" dirty="0">
                <a:latin typeface="Times New Roman"/>
                <a:cs typeface="Times New Roman"/>
              </a:rPr>
              <a:t> </a:t>
            </a:r>
            <a:r>
              <a:rPr sz="1600" spc="-5" dirty="0">
                <a:latin typeface="Times New Roman"/>
                <a:cs typeface="Times New Roman"/>
              </a:rPr>
              <a:t>valid, </a:t>
            </a:r>
            <a:r>
              <a:rPr sz="1600" dirty="0">
                <a:latin typeface="Times New Roman"/>
                <a:cs typeface="Times New Roman"/>
              </a:rPr>
              <a:t>but </a:t>
            </a:r>
            <a:r>
              <a:rPr sz="1600" spc="-5" dirty="0">
                <a:latin typeface="Times New Roman"/>
                <a:cs typeface="Times New Roman"/>
              </a:rPr>
              <a:t>we believe </a:t>
            </a:r>
            <a:r>
              <a:rPr sz="1600" dirty="0">
                <a:latin typeface="Times New Roman"/>
                <a:cs typeface="Times New Roman"/>
              </a:rPr>
              <a:t>this </a:t>
            </a:r>
            <a:r>
              <a:rPr sz="1600" spc="-5" dirty="0">
                <a:latin typeface="Times New Roman"/>
                <a:cs typeface="Times New Roman"/>
              </a:rPr>
              <a:t>aspect could </a:t>
            </a:r>
            <a:r>
              <a:rPr sz="1600" dirty="0">
                <a:latin typeface="Times New Roman"/>
                <a:cs typeface="Times New Roman"/>
              </a:rPr>
              <a:t>lead to </a:t>
            </a:r>
            <a:r>
              <a:rPr sz="1600" spc="-5" dirty="0">
                <a:latin typeface="Times New Roman"/>
                <a:cs typeface="Times New Roman"/>
              </a:rPr>
              <a:t>significant development </a:t>
            </a:r>
            <a:r>
              <a:rPr sz="1600" dirty="0">
                <a:latin typeface="Times New Roman"/>
                <a:cs typeface="Times New Roman"/>
              </a:rPr>
              <a:t>time </a:t>
            </a:r>
            <a:r>
              <a:rPr sz="1600" spc="-5" dirty="0">
                <a:latin typeface="Times New Roman"/>
                <a:cs typeface="Times New Roman"/>
              </a:rPr>
              <a:t>usage </a:t>
            </a:r>
            <a:r>
              <a:rPr sz="1600" dirty="0">
                <a:latin typeface="Times New Roman"/>
                <a:cs typeface="Times New Roman"/>
              </a:rPr>
              <a:t>in order to </a:t>
            </a:r>
            <a:r>
              <a:rPr sz="1600" spc="5" dirty="0">
                <a:latin typeface="Times New Roman"/>
                <a:cs typeface="Times New Roman"/>
              </a:rPr>
              <a:t> </a:t>
            </a:r>
            <a:r>
              <a:rPr sz="1600" spc="-5" dirty="0">
                <a:latin typeface="Times New Roman"/>
                <a:cs typeface="Times New Roman"/>
              </a:rPr>
              <a:t>develop </a:t>
            </a:r>
            <a:r>
              <a:rPr sz="1600" dirty="0">
                <a:latin typeface="Times New Roman"/>
                <a:cs typeface="Times New Roman"/>
              </a:rPr>
              <a:t>the </a:t>
            </a:r>
            <a:r>
              <a:rPr sz="1600" spc="-5" dirty="0">
                <a:latin typeface="Times New Roman"/>
                <a:cs typeface="Times New Roman"/>
              </a:rPr>
              <a:t>technology sufficiently such </a:t>
            </a:r>
            <a:r>
              <a:rPr sz="1600" dirty="0">
                <a:latin typeface="Times New Roman"/>
                <a:cs typeface="Times New Roman"/>
              </a:rPr>
              <a:t>that it meets our </a:t>
            </a:r>
            <a:r>
              <a:rPr sz="1600" spc="-5" dirty="0">
                <a:latin typeface="Times New Roman"/>
                <a:cs typeface="Times New Roman"/>
              </a:rPr>
              <a:t>performance </a:t>
            </a:r>
            <a:r>
              <a:rPr sz="1600" dirty="0">
                <a:latin typeface="Times New Roman"/>
                <a:cs typeface="Times New Roman"/>
              </a:rPr>
              <a:t>metrics. </a:t>
            </a:r>
            <a:r>
              <a:rPr sz="1600" b="1" spc="-5" dirty="0">
                <a:latin typeface="Times New Roman"/>
                <a:cs typeface="Times New Roman"/>
              </a:rPr>
              <a:t>Additionally, </a:t>
            </a:r>
            <a:r>
              <a:rPr sz="1600" b="1" dirty="0">
                <a:latin typeface="Times New Roman"/>
                <a:cs typeface="Times New Roman"/>
              </a:rPr>
              <a:t>the </a:t>
            </a:r>
            <a:r>
              <a:rPr sz="1600" b="1" spc="5" dirty="0">
                <a:latin typeface="Times New Roman"/>
                <a:cs typeface="Times New Roman"/>
              </a:rPr>
              <a:t> </a:t>
            </a:r>
            <a:r>
              <a:rPr sz="1600" b="1" spc="-5" dirty="0">
                <a:latin typeface="Times New Roman"/>
                <a:cs typeface="Times New Roman"/>
              </a:rPr>
              <a:t>RF </a:t>
            </a:r>
            <a:r>
              <a:rPr sz="1600" b="1" dirty="0">
                <a:latin typeface="Times New Roman"/>
                <a:cs typeface="Times New Roman"/>
              </a:rPr>
              <a:t>module </a:t>
            </a:r>
            <a:r>
              <a:rPr sz="1600" b="1" spc="-5" dirty="0">
                <a:latin typeface="Times New Roman"/>
                <a:cs typeface="Times New Roman"/>
              </a:rPr>
              <a:t>will consume </a:t>
            </a:r>
            <a:r>
              <a:rPr sz="1600" b="1" dirty="0">
                <a:latin typeface="Times New Roman"/>
                <a:cs typeface="Times New Roman"/>
              </a:rPr>
              <a:t>a </a:t>
            </a:r>
            <a:r>
              <a:rPr sz="1600" b="1" spc="-5" dirty="0">
                <a:latin typeface="Times New Roman"/>
                <a:cs typeface="Times New Roman"/>
              </a:rPr>
              <a:t>majority </a:t>
            </a:r>
            <a:r>
              <a:rPr sz="1600" b="1" dirty="0">
                <a:latin typeface="Times New Roman"/>
                <a:cs typeface="Times New Roman"/>
              </a:rPr>
              <a:t>of the </a:t>
            </a:r>
            <a:r>
              <a:rPr sz="1600" b="1" spc="-5" dirty="0">
                <a:latin typeface="Times New Roman"/>
                <a:cs typeface="Times New Roman"/>
              </a:rPr>
              <a:t>power </a:t>
            </a:r>
            <a:r>
              <a:rPr sz="1600" b="1" dirty="0">
                <a:latin typeface="Times New Roman"/>
                <a:cs typeface="Times New Roman"/>
              </a:rPr>
              <a:t>[11] for our </a:t>
            </a:r>
            <a:r>
              <a:rPr sz="1600" b="1" spc="-5" dirty="0">
                <a:latin typeface="Times New Roman"/>
                <a:cs typeface="Times New Roman"/>
              </a:rPr>
              <a:t>device</a:t>
            </a:r>
            <a:r>
              <a:rPr sz="1600" spc="-5" dirty="0">
                <a:latin typeface="Times New Roman"/>
                <a:cs typeface="Times New Roman"/>
              </a:rPr>
              <a:t>, </a:t>
            </a:r>
            <a:r>
              <a:rPr sz="1600" dirty="0">
                <a:latin typeface="Times New Roman"/>
                <a:cs typeface="Times New Roman"/>
              </a:rPr>
              <a:t>with the possible </a:t>
            </a:r>
            <a:r>
              <a:rPr sz="1600" spc="-5" dirty="0">
                <a:latin typeface="Times New Roman"/>
                <a:cs typeface="Times New Roman"/>
              </a:rPr>
              <a:t>exception </a:t>
            </a:r>
            <a:r>
              <a:rPr sz="1600" spc="-285" dirty="0">
                <a:latin typeface="Times New Roman"/>
                <a:cs typeface="Times New Roman"/>
              </a:rPr>
              <a:t> </a:t>
            </a:r>
            <a:r>
              <a:rPr sz="1600" dirty="0">
                <a:latin typeface="Times New Roman"/>
                <a:cs typeface="Times New Roman"/>
              </a:rPr>
              <a:t>of the </a:t>
            </a:r>
            <a:r>
              <a:rPr sz="1600" spc="-5" dirty="0">
                <a:latin typeface="Times New Roman"/>
                <a:cs typeface="Times New Roman"/>
              </a:rPr>
              <a:t>OLED display at </a:t>
            </a:r>
            <a:r>
              <a:rPr sz="1600" dirty="0">
                <a:latin typeface="Times New Roman"/>
                <a:cs typeface="Times New Roman"/>
              </a:rPr>
              <a:t>full brightness [7]. </a:t>
            </a:r>
            <a:r>
              <a:rPr sz="1600" b="1" spc="-5" dirty="0">
                <a:latin typeface="Times New Roman"/>
                <a:cs typeface="Times New Roman"/>
              </a:rPr>
              <a:t>As such, </a:t>
            </a:r>
            <a:r>
              <a:rPr sz="1600" b="1" dirty="0">
                <a:latin typeface="Times New Roman"/>
                <a:cs typeface="Times New Roman"/>
              </a:rPr>
              <a:t>it </a:t>
            </a:r>
            <a:r>
              <a:rPr sz="1600" b="1" spc="-5" dirty="0">
                <a:latin typeface="Times New Roman"/>
                <a:cs typeface="Times New Roman"/>
              </a:rPr>
              <a:t>could </a:t>
            </a:r>
            <a:r>
              <a:rPr sz="1600" b="1" dirty="0">
                <a:latin typeface="Times New Roman"/>
                <a:cs typeface="Times New Roman"/>
              </a:rPr>
              <a:t>additionally pose a </a:t>
            </a:r>
            <a:r>
              <a:rPr sz="1600" b="1" spc="-5" dirty="0">
                <a:latin typeface="Times New Roman"/>
                <a:cs typeface="Times New Roman"/>
              </a:rPr>
              <a:t>challenge </a:t>
            </a:r>
            <a:r>
              <a:rPr sz="1600" b="1" dirty="0">
                <a:latin typeface="Times New Roman"/>
                <a:cs typeface="Times New Roman"/>
              </a:rPr>
              <a:t>to </a:t>
            </a:r>
            <a:r>
              <a:rPr sz="1600" b="1" spc="5" dirty="0">
                <a:latin typeface="Times New Roman"/>
                <a:cs typeface="Times New Roman"/>
              </a:rPr>
              <a:t> </a:t>
            </a:r>
            <a:r>
              <a:rPr sz="1600" b="1" spc="-5" dirty="0">
                <a:latin typeface="Times New Roman"/>
                <a:cs typeface="Times New Roman"/>
              </a:rPr>
              <a:t>meeting</a:t>
            </a:r>
            <a:r>
              <a:rPr sz="1600" b="1" dirty="0">
                <a:latin typeface="Times New Roman"/>
                <a:cs typeface="Times New Roman"/>
              </a:rPr>
              <a:t> our</a:t>
            </a:r>
            <a:r>
              <a:rPr sz="1600" b="1" spc="-5" dirty="0">
                <a:latin typeface="Times New Roman"/>
                <a:cs typeface="Times New Roman"/>
              </a:rPr>
              <a:t> expectations</a:t>
            </a:r>
            <a:r>
              <a:rPr sz="1600" b="1" dirty="0">
                <a:latin typeface="Times New Roman"/>
                <a:cs typeface="Times New Roman"/>
              </a:rPr>
              <a:t> for</a:t>
            </a:r>
            <a:r>
              <a:rPr sz="1600" b="1" spc="-10" dirty="0">
                <a:latin typeface="Times New Roman"/>
                <a:cs typeface="Times New Roman"/>
              </a:rPr>
              <a:t> </a:t>
            </a:r>
            <a:r>
              <a:rPr sz="1600" b="1" spc="-5" dirty="0">
                <a:latin typeface="Times New Roman"/>
                <a:cs typeface="Times New Roman"/>
              </a:rPr>
              <a:t>battery</a:t>
            </a:r>
            <a:r>
              <a:rPr sz="1600" b="1" dirty="0">
                <a:latin typeface="Times New Roman"/>
                <a:cs typeface="Times New Roman"/>
              </a:rPr>
              <a:t> </a:t>
            </a:r>
            <a:r>
              <a:rPr sz="1600" b="1" spc="-5" dirty="0">
                <a:latin typeface="Times New Roman"/>
                <a:cs typeface="Times New Roman"/>
              </a:rPr>
              <a:t>performance</a:t>
            </a:r>
            <a:r>
              <a:rPr sz="1600" spc="-5" dirty="0">
                <a:latin typeface="Times New Roman"/>
                <a:cs typeface="Times New Roman"/>
              </a:rPr>
              <a:t>.</a:t>
            </a:r>
            <a:endParaRPr sz="1600" dirty="0">
              <a:latin typeface="Times New Roman"/>
              <a:cs typeface="Times New Roman"/>
            </a:endParaRPr>
          </a:p>
        </p:txBody>
      </p:sp>
    </p:spTree>
    <p:extLst>
      <p:ext uri="{BB962C8B-B14F-4D97-AF65-F5344CB8AC3E}">
        <p14:creationId xmlns:p14="http://schemas.microsoft.com/office/powerpoint/2010/main" val="4221389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043C2-9D7A-4D45-A596-26F769FD4702}"/>
              </a:ext>
            </a:extLst>
          </p:cNvPr>
          <p:cNvSpPr>
            <a:spLocks noGrp="1"/>
          </p:cNvSpPr>
          <p:nvPr>
            <p:ph type="title"/>
          </p:nvPr>
        </p:nvSpPr>
        <p:spPr/>
        <p:txBody>
          <a:bodyPr/>
          <a:lstStyle/>
          <a:p>
            <a:r>
              <a:rPr lang="en-US" sz="3200" dirty="0"/>
              <a:t>Tolerance analysis that was ultimately done during the project</a:t>
            </a:r>
          </a:p>
        </p:txBody>
      </p:sp>
      <p:pic>
        <p:nvPicPr>
          <p:cNvPr id="4" name="object 3">
            <a:extLst>
              <a:ext uri="{FF2B5EF4-FFF2-40B4-BE49-F238E27FC236}">
                <a16:creationId xmlns:a16="http://schemas.microsoft.com/office/drawing/2014/main" id="{2A5CB77F-9A4E-464A-A454-23D3BFC684FC}"/>
              </a:ext>
            </a:extLst>
          </p:cNvPr>
          <p:cNvPicPr/>
          <p:nvPr/>
        </p:nvPicPr>
        <p:blipFill>
          <a:blip r:embed="rId2" cstate="print"/>
          <a:stretch>
            <a:fillRect/>
          </a:stretch>
        </p:blipFill>
        <p:spPr>
          <a:xfrm>
            <a:off x="1400515" y="1687804"/>
            <a:ext cx="6449074" cy="4396791"/>
          </a:xfrm>
          <a:prstGeom prst="rect">
            <a:avLst/>
          </a:prstGeom>
        </p:spPr>
      </p:pic>
    </p:spTree>
    <p:extLst>
      <p:ext uri="{BB962C8B-B14F-4D97-AF65-F5344CB8AC3E}">
        <p14:creationId xmlns:p14="http://schemas.microsoft.com/office/powerpoint/2010/main" val="894100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DF8D77-D2E9-1C49-BA41-2936E42B5FB3}"/>
              </a:ext>
            </a:extLst>
          </p:cNvPr>
          <p:cNvSpPr txBox="1"/>
          <p:nvPr/>
        </p:nvSpPr>
        <p:spPr>
          <a:xfrm>
            <a:off x="84082" y="929687"/>
            <a:ext cx="9974318" cy="5262979"/>
          </a:xfrm>
          <a:prstGeom prst="rect">
            <a:avLst/>
          </a:prstGeom>
          <a:noFill/>
        </p:spPr>
        <p:txBody>
          <a:bodyPr wrap="square" rtlCol="0">
            <a:spAutoFit/>
          </a:bodyPr>
          <a:lstStyle/>
          <a:p>
            <a:pPr marL="857250" lvl="1" indent="-400050">
              <a:buAutoNum type="romanUcPeriod" startAt="3"/>
            </a:pPr>
            <a:r>
              <a:rPr lang="en-US" sz="2400" b="1" dirty="0"/>
              <a:t>Ethics and Safety</a:t>
            </a:r>
          </a:p>
          <a:p>
            <a:pPr marL="1314450" lvl="2" indent="-400050">
              <a:buFont typeface="Arial" panose="020B0604020202020204" pitchFamily="34" charset="0"/>
              <a:buChar char="•"/>
            </a:pPr>
            <a:r>
              <a:rPr lang="en-US" sz="2400" dirty="0"/>
              <a:t>Assess the ethical and safety issues relevant to your project. Consider both issues arising during the development of your project and those which could arise from the accidental or intentional misuse of your project. </a:t>
            </a:r>
          </a:p>
          <a:p>
            <a:pPr marL="1314450" lvl="2" indent="-400050">
              <a:buFont typeface="Arial" panose="020B0604020202020204" pitchFamily="34" charset="0"/>
              <a:buChar char="•"/>
            </a:pPr>
            <a:r>
              <a:rPr lang="en-US" sz="2400" dirty="0"/>
              <a:t>Specific ethical issues should be discussed in the context of the IEEE and/or ACM Code of Ethics. </a:t>
            </a:r>
          </a:p>
          <a:p>
            <a:pPr marL="1314450" lvl="2" indent="-400050">
              <a:buFont typeface="Arial" panose="020B0604020202020204" pitchFamily="34" charset="0"/>
              <a:buChar char="•"/>
            </a:pPr>
            <a:r>
              <a:rPr lang="en-US" sz="2400" dirty="0"/>
              <a:t>Cite, but do not copy the Codes. Explain how you will avoid ethical breaches. </a:t>
            </a:r>
          </a:p>
          <a:p>
            <a:pPr marL="1314450" lvl="2" indent="-400050">
              <a:buFont typeface="Arial" panose="020B0604020202020204" pitchFamily="34" charset="0"/>
              <a:buChar char="•"/>
            </a:pPr>
            <a:r>
              <a:rPr lang="en-US" sz="2400" dirty="0"/>
              <a:t>Cite and discuss relevant safety and regulatory standards as they apply to your project. Review state and federal regulations, industry standards, and campus policy. Identify potential safety concerns in your project</a:t>
            </a:r>
          </a:p>
          <a:p>
            <a:pPr marL="1314450" lvl="2" indent="-400050">
              <a:buFont typeface="Arial" panose="020B0604020202020204" pitchFamily="34" charset="0"/>
              <a:buChar char="•"/>
            </a:pPr>
            <a:r>
              <a:rPr lang="en-US" sz="2400" dirty="0"/>
              <a:t>If you think there are no issues, justify your belief</a:t>
            </a:r>
          </a:p>
        </p:txBody>
      </p:sp>
    </p:spTree>
    <p:extLst>
      <p:ext uri="{BB962C8B-B14F-4D97-AF65-F5344CB8AC3E}">
        <p14:creationId xmlns:p14="http://schemas.microsoft.com/office/powerpoint/2010/main" val="3699464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E7D1B-B335-7F4B-B755-1EE8C733814B}"/>
              </a:ext>
            </a:extLst>
          </p:cNvPr>
          <p:cNvSpPr>
            <a:spLocks noGrp="1"/>
          </p:cNvSpPr>
          <p:nvPr>
            <p:ph type="title"/>
          </p:nvPr>
        </p:nvSpPr>
        <p:spPr>
          <a:xfrm>
            <a:off x="503100" y="91013"/>
            <a:ext cx="9052200" cy="414435"/>
          </a:xfrm>
        </p:spPr>
        <p:txBody>
          <a:bodyPr anchor="t"/>
          <a:lstStyle/>
          <a:p>
            <a:r>
              <a:rPr lang="en-US" sz="2400" dirty="0"/>
              <a:t>ECE445 Project 13, Fall 2020</a:t>
            </a:r>
          </a:p>
        </p:txBody>
      </p:sp>
      <p:sp>
        <p:nvSpPr>
          <p:cNvPr id="4" name="object 6">
            <a:extLst>
              <a:ext uri="{FF2B5EF4-FFF2-40B4-BE49-F238E27FC236}">
                <a16:creationId xmlns:a16="http://schemas.microsoft.com/office/drawing/2014/main" id="{733FC9F1-41DB-7B40-92C3-21D46214A8FA}"/>
              </a:ext>
            </a:extLst>
          </p:cNvPr>
          <p:cNvSpPr txBox="1"/>
          <p:nvPr/>
        </p:nvSpPr>
        <p:spPr>
          <a:xfrm>
            <a:off x="273128" y="600539"/>
            <a:ext cx="9282171" cy="1288045"/>
          </a:xfrm>
          <a:prstGeom prst="rect">
            <a:avLst/>
          </a:prstGeom>
        </p:spPr>
        <p:txBody>
          <a:bodyPr vert="horz" wrap="square" lIns="0" tIns="12700" rIns="0" bIns="0" rtlCol="0">
            <a:spAutoFit/>
          </a:bodyPr>
          <a:lstStyle/>
          <a:p>
            <a:pPr marL="12700">
              <a:lnSpc>
                <a:spcPct val="100000"/>
              </a:lnSpc>
              <a:spcBef>
                <a:spcPts val="100"/>
              </a:spcBef>
              <a:tabLst>
                <a:tab pos="583565" algn="l"/>
              </a:tabLst>
            </a:pPr>
            <a:r>
              <a:rPr sz="1800" dirty="0">
                <a:solidFill>
                  <a:srgbClr val="2E5395"/>
                </a:solidFill>
                <a:latin typeface="Times New Roman"/>
                <a:cs typeface="Times New Roman"/>
              </a:rPr>
              <a:t>III.	Ethics</a:t>
            </a:r>
            <a:r>
              <a:rPr sz="1800" spc="-40" dirty="0">
                <a:solidFill>
                  <a:srgbClr val="2E5395"/>
                </a:solidFill>
                <a:latin typeface="Times New Roman"/>
                <a:cs typeface="Times New Roman"/>
              </a:rPr>
              <a:t> </a:t>
            </a:r>
            <a:r>
              <a:rPr sz="1800" dirty="0">
                <a:solidFill>
                  <a:srgbClr val="2E5395"/>
                </a:solidFill>
                <a:latin typeface="Times New Roman"/>
                <a:cs typeface="Times New Roman"/>
              </a:rPr>
              <a:t>and</a:t>
            </a:r>
            <a:r>
              <a:rPr sz="1800" spc="-20" dirty="0">
                <a:solidFill>
                  <a:srgbClr val="2E5395"/>
                </a:solidFill>
                <a:latin typeface="Times New Roman"/>
                <a:cs typeface="Times New Roman"/>
              </a:rPr>
              <a:t> </a:t>
            </a:r>
            <a:r>
              <a:rPr sz="1800" spc="-5" dirty="0">
                <a:solidFill>
                  <a:srgbClr val="2E5395"/>
                </a:solidFill>
                <a:latin typeface="Times New Roman"/>
                <a:cs typeface="Times New Roman"/>
              </a:rPr>
              <a:t>Safety</a:t>
            </a:r>
            <a:endParaRPr sz="1800" dirty="0">
              <a:latin typeface="Times New Roman"/>
              <a:cs typeface="Times New Roman"/>
            </a:endParaRPr>
          </a:p>
          <a:p>
            <a:pPr marL="127000" marR="5080" algn="just">
              <a:lnSpc>
                <a:spcPct val="143600"/>
              </a:lnSpc>
              <a:spcBef>
                <a:spcPts val="1770"/>
              </a:spcBef>
            </a:pPr>
            <a:r>
              <a:rPr sz="1200" spc="-5" dirty="0">
                <a:latin typeface="Times New Roman"/>
                <a:cs typeface="Times New Roman"/>
              </a:rPr>
              <a:t>Our </a:t>
            </a:r>
            <a:r>
              <a:rPr sz="1200" dirty="0">
                <a:latin typeface="Times New Roman"/>
                <a:cs typeface="Times New Roman"/>
              </a:rPr>
              <a:t>device </a:t>
            </a:r>
            <a:r>
              <a:rPr sz="1200" spc="-5" dirty="0">
                <a:latin typeface="Times New Roman"/>
                <a:cs typeface="Times New Roman"/>
              </a:rPr>
              <a:t>has </a:t>
            </a:r>
            <a:r>
              <a:rPr sz="1200" dirty="0">
                <a:latin typeface="Times New Roman"/>
                <a:cs typeface="Times New Roman"/>
              </a:rPr>
              <a:t>a </a:t>
            </a:r>
            <a:r>
              <a:rPr sz="1200" spc="-5" dirty="0">
                <a:latin typeface="Times New Roman"/>
                <a:cs typeface="Times New Roman"/>
              </a:rPr>
              <a:t>few </a:t>
            </a:r>
            <a:r>
              <a:rPr sz="1200" dirty="0">
                <a:latin typeface="Times New Roman"/>
                <a:cs typeface="Times New Roman"/>
              </a:rPr>
              <a:t>potential </a:t>
            </a:r>
            <a:r>
              <a:rPr sz="1200" spc="-5" dirty="0">
                <a:latin typeface="Times New Roman"/>
                <a:cs typeface="Times New Roman"/>
              </a:rPr>
              <a:t>safety concerns </a:t>
            </a:r>
            <a:r>
              <a:rPr sz="1200" dirty="0">
                <a:latin typeface="Times New Roman"/>
                <a:cs typeface="Times New Roman"/>
              </a:rPr>
              <a:t>that must be </a:t>
            </a:r>
            <a:r>
              <a:rPr sz="1200" spc="-5" dirty="0">
                <a:latin typeface="Times New Roman"/>
                <a:cs typeface="Times New Roman"/>
              </a:rPr>
              <a:t>addressed </a:t>
            </a:r>
            <a:r>
              <a:rPr sz="1200" dirty="0">
                <a:latin typeface="Times New Roman"/>
                <a:cs typeface="Times New Roman"/>
              </a:rPr>
              <a:t>during the </a:t>
            </a:r>
            <a:r>
              <a:rPr sz="1200" spc="-5" dirty="0">
                <a:latin typeface="Times New Roman"/>
                <a:cs typeface="Times New Roman"/>
              </a:rPr>
              <a:t>development </a:t>
            </a:r>
            <a:r>
              <a:rPr sz="1200" dirty="0">
                <a:latin typeface="Times New Roman"/>
                <a:cs typeface="Times New Roman"/>
              </a:rPr>
              <a:t> </a:t>
            </a:r>
            <a:r>
              <a:rPr sz="1200" spc="-5" dirty="0">
                <a:latin typeface="Times New Roman"/>
                <a:cs typeface="Times New Roman"/>
              </a:rPr>
              <a:t>process.</a:t>
            </a:r>
            <a:r>
              <a:rPr sz="1200" spc="-20" dirty="0">
                <a:latin typeface="Times New Roman"/>
                <a:cs typeface="Times New Roman"/>
              </a:rPr>
              <a:t> </a:t>
            </a:r>
            <a:r>
              <a:rPr sz="1200" dirty="0">
                <a:latin typeface="Times New Roman"/>
                <a:cs typeface="Times New Roman"/>
              </a:rPr>
              <a:t>This</a:t>
            </a:r>
            <a:r>
              <a:rPr sz="1200" spc="-20" dirty="0">
                <a:latin typeface="Times New Roman"/>
                <a:cs typeface="Times New Roman"/>
              </a:rPr>
              <a:t> </a:t>
            </a:r>
            <a:r>
              <a:rPr sz="1200" dirty="0">
                <a:latin typeface="Times New Roman"/>
                <a:cs typeface="Times New Roman"/>
              </a:rPr>
              <a:t>device</a:t>
            </a:r>
            <a:r>
              <a:rPr sz="1200" spc="-20" dirty="0">
                <a:latin typeface="Times New Roman"/>
                <a:cs typeface="Times New Roman"/>
              </a:rPr>
              <a:t> </a:t>
            </a:r>
            <a:r>
              <a:rPr sz="1200" spc="-5" dirty="0">
                <a:latin typeface="Times New Roman"/>
                <a:cs typeface="Times New Roman"/>
              </a:rPr>
              <a:t>will incorporate</a:t>
            </a:r>
            <a:r>
              <a:rPr sz="1200" spc="-15" dirty="0">
                <a:latin typeface="Times New Roman"/>
                <a:cs typeface="Times New Roman"/>
              </a:rPr>
              <a:t> </a:t>
            </a:r>
            <a:r>
              <a:rPr sz="1200" dirty="0">
                <a:latin typeface="Times New Roman"/>
                <a:cs typeface="Times New Roman"/>
              </a:rPr>
              <a:t>a</a:t>
            </a:r>
            <a:r>
              <a:rPr sz="1200" spc="-15" dirty="0">
                <a:latin typeface="Times New Roman"/>
                <a:cs typeface="Times New Roman"/>
              </a:rPr>
              <a:t> </a:t>
            </a:r>
            <a:r>
              <a:rPr sz="1200" dirty="0">
                <a:latin typeface="Times New Roman"/>
                <a:cs typeface="Times New Roman"/>
              </a:rPr>
              <a:t>lithium-polymer</a:t>
            </a:r>
            <a:r>
              <a:rPr sz="1200" spc="-25" dirty="0">
                <a:latin typeface="Times New Roman"/>
                <a:cs typeface="Times New Roman"/>
              </a:rPr>
              <a:t> </a:t>
            </a:r>
            <a:r>
              <a:rPr sz="1200" dirty="0">
                <a:latin typeface="Times New Roman"/>
                <a:cs typeface="Times New Roman"/>
              </a:rPr>
              <a:t>cell</a:t>
            </a:r>
            <a:r>
              <a:rPr sz="1200" spc="-20" dirty="0">
                <a:latin typeface="Times New Roman"/>
                <a:cs typeface="Times New Roman"/>
              </a:rPr>
              <a:t> </a:t>
            </a:r>
            <a:r>
              <a:rPr sz="1200" spc="-5" dirty="0">
                <a:latin typeface="Times New Roman"/>
                <a:cs typeface="Times New Roman"/>
              </a:rPr>
              <a:t>battery;</a:t>
            </a:r>
            <a:r>
              <a:rPr sz="1200" spc="-20" dirty="0">
                <a:latin typeface="Times New Roman"/>
                <a:cs typeface="Times New Roman"/>
              </a:rPr>
              <a:t> </a:t>
            </a:r>
            <a:r>
              <a:rPr sz="1200" dirty="0">
                <a:latin typeface="Times New Roman"/>
                <a:cs typeface="Times New Roman"/>
              </a:rPr>
              <a:t>this</a:t>
            </a:r>
            <a:r>
              <a:rPr sz="1200" spc="-20" dirty="0">
                <a:latin typeface="Times New Roman"/>
                <a:cs typeface="Times New Roman"/>
              </a:rPr>
              <a:t> </a:t>
            </a:r>
            <a:r>
              <a:rPr sz="1200" dirty="0">
                <a:latin typeface="Times New Roman"/>
                <a:cs typeface="Times New Roman"/>
              </a:rPr>
              <a:t>type</a:t>
            </a:r>
            <a:r>
              <a:rPr sz="1200" spc="-2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battery</a:t>
            </a:r>
            <a:r>
              <a:rPr sz="1200" spc="-15" dirty="0">
                <a:latin typeface="Times New Roman"/>
                <a:cs typeface="Times New Roman"/>
              </a:rPr>
              <a:t> </a:t>
            </a:r>
            <a:r>
              <a:rPr sz="1200" spc="-5" dirty="0">
                <a:latin typeface="Times New Roman"/>
                <a:cs typeface="Times New Roman"/>
              </a:rPr>
              <a:t>chemistry </a:t>
            </a:r>
            <a:r>
              <a:rPr sz="1200" spc="-290" dirty="0">
                <a:latin typeface="Times New Roman"/>
                <a:cs typeface="Times New Roman"/>
              </a:rPr>
              <a:t> </a:t>
            </a:r>
            <a:r>
              <a:rPr sz="1200" spc="-5" dirty="0">
                <a:latin typeface="Times New Roman"/>
                <a:cs typeface="Times New Roman"/>
              </a:rPr>
              <a:t>can</a:t>
            </a:r>
            <a:r>
              <a:rPr sz="1200" spc="-20" dirty="0">
                <a:latin typeface="Times New Roman"/>
                <a:cs typeface="Times New Roman"/>
              </a:rPr>
              <a:t> </a:t>
            </a:r>
            <a:r>
              <a:rPr sz="1200" dirty="0">
                <a:latin typeface="Times New Roman"/>
                <a:cs typeface="Times New Roman"/>
              </a:rPr>
              <a:t>be</a:t>
            </a:r>
            <a:r>
              <a:rPr sz="1200" spc="-25" dirty="0">
                <a:latin typeface="Times New Roman"/>
                <a:cs typeface="Times New Roman"/>
              </a:rPr>
              <a:t> </a:t>
            </a:r>
            <a:r>
              <a:rPr sz="1200" dirty="0">
                <a:latin typeface="Times New Roman"/>
                <a:cs typeface="Times New Roman"/>
              </a:rPr>
              <a:t>prone</a:t>
            </a:r>
            <a:r>
              <a:rPr sz="1200" spc="-20"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spc="-5" dirty="0">
                <a:latin typeface="Times New Roman"/>
                <a:cs typeface="Times New Roman"/>
              </a:rPr>
              <a:t>explosions</a:t>
            </a:r>
            <a:r>
              <a:rPr sz="1200" spc="-15" dirty="0">
                <a:latin typeface="Times New Roman"/>
                <a:cs typeface="Times New Roman"/>
              </a:rPr>
              <a:t> </a:t>
            </a:r>
            <a:r>
              <a:rPr sz="1200" dirty="0">
                <a:latin typeface="Times New Roman"/>
                <a:cs typeface="Times New Roman"/>
              </a:rPr>
              <a:t>or</a:t>
            </a:r>
            <a:r>
              <a:rPr sz="1200" spc="-25" dirty="0">
                <a:latin typeface="Times New Roman"/>
                <a:cs typeface="Times New Roman"/>
              </a:rPr>
              <a:t> </a:t>
            </a:r>
            <a:r>
              <a:rPr sz="1200" spc="-5" dirty="0">
                <a:latin typeface="Times New Roman"/>
                <a:cs typeface="Times New Roman"/>
              </a:rPr>
              <a:t>fire</a:t>
            </a:r>
            <a:r>
              <a:rPr sz="1200" spc="-20" dirty="0">
                <a:latin typeface="Times New Roman"/>
                <a:cs typeface="Times New Roman"/>
              </a:rPr>
              <a:t> </a:t>
            </a:r>
            <a:r>
              <a:rPr sz="1200" spc="-5" dirty="0">
                <a:latin typeface="Times New Roman"/>
                <a:cs typeface="Times New Roman"/>
              </a:rPr>
              <a:t>when</a:t>
            </a:r>
            <a:r>
              <a:rPr sz="1200" spc="-20" dirty="0">
                <a:latin typeface="Times New Roman"/>
                <a:cs typeface="Times New Roman"/>
              </a:rPr>
              <a:t> </a:t>
            </a:r>
            <a:r>
              <a:rPr sz="1200" dirty="0">
                <a:latin typeface="Times New Roman"/>
                <a:cs typeface="Times New Roman"/>
              </a:rPr>
              <a:t>not</a:t>
            </a:r>
            <a:r>
              <a:rPr sz="1200" spc="-15" dirty="0">
                <a:latin typeface="Times New Roman"/>
                <a:cs typeface="Times New Roman"/>
              </a:rPr>
              <a:t> </a:t>
            </a:r>
            <a:r>
              <a:rPr sz="1200" spc="-5" dirty="0">
                <a:latin typeface="Times New Roman"/>
                <a:cs typeface="Times New Roman"/>
              </a:rPr>
              <a:t>kept</a:t>
            </a:r>
            <a:r>
              <a:rPr sz="1200" spc="-20" dirty="0">
                <a:latin typeface="Times New Roman"/>
                <a:cs typeface="Times New Roman"/>
              </a:rPr>
              <a:t> </a:t>
            </a:r>
            <a:r>
              <a:rPr sz="1200" dirty="0">
                <a:latin typeface="Times New Roman"/>
                <a:cs typeface="Times New Roman"/>
              </a:rPr>
              <a:t>in a</a:t>
            </a:r>
            <a:r>
              <a:rPr sz="1200" spc="-25" dirty="0">
                <a:latin typeface="Times New Roman"/>
                <a:cs typeface="Times New Roman"/>
              </a:rPr>
              <a:t> </a:t>
            </a:r>
            <a:r>
              <a:rPr sz="1200" spc="-5" dirty="0">
                <a:latin typeface="Times New Roman"/>
                <a:cs typeface="Times New Roman"/>
              </a:rPr>
              <a:t>safe</a:t>
            </a:r>
            <a:r>
              <a:rPr sz="1200" spc="-25" dirty="0">
                <a:latin typeface="Times New Roman"/>
                <a:cs typeface="Times New Roman"/>
              </a:rPr>
              <a:t> </a:t>
            </a:r>
            <a:r>
              <a:rPr sz="1200" spc="-5" dirty="0">
                <a:latin typeface="Times New Roman"/>
                <a:cs typeface="Times New Roman"/>
              </a:rPr>
              <a:t>voltage/current</a:t>
            </a:r>
            <a:r>
              <a:rPr sz="1200" spc="-20" dirty="0">
                <a:latin typeface="Times New Roman"/>
                <a:cs typeface="Times New Roman"/>
              </a:rPr>
              <a:t> </a:t>
            </a:r>
            <a:r>
              <a:rPr sz="1200" spc="-5" dirty="0">
                <a:latin typeface="Times New Roman"/>
                <a:cs typeface="Times New Roman"/>
              </a:rPr>
              <a:t>draw</a:t>
            </a:r>
            <a:r>
              <a:rPr sz="1200" spc="-25" dirty="0">
                <a:latin typeface="Times New Roman"/>
                <a:cs typeface="Times New Roman"/>
              </a:rPr>
              <a:t> </a:t>
            </a:r>
            <a:r>
              <a:rPr sz="1200" spc="-5" dirty="0">
                <a:latin typeface="Times New Roman"/>
                <a:cs typeface="Times New Roman"/>
              </a:rPr>
              <a:t>range</a:t>
            </a:r>
            <a:r>
              <a:rPr sz="1200" spc="-20" dirty="0">
                <a:latin typeface="Times New Roman"/>
                <a:cs typeface="Times New Roman"/>
              </a:rPr>
              <a:t> </a:t>
            </a:r>
            <a:r>
              <a:rPr sz="1200" dirty="0">
                <a:latin typeface="Times New Roman"/>
                <a:cs typeface="Times New Roman"/>
              </a:rPr>
              <a:t>or</a:t>
            </a:r>
            <a:r>
              <a:rPr sz="1200" spc="-25" dirty="0">
                <a:latin typeface="Times New Roman"/>
                <a:cs typeface="Times New Roman"/>
              </a:rPr>
              <a:t> </a:t>
            </a:r>
            <a:r>
              <a:rPr sz="1200" dirty="0">
                <a:latin typeface="Times New Roman"/>
                <a:cs typeface="Times New Roman"/>
              </a:rPr>
              <a:t>if</a:t>
            </a:r>
            <a:r>
              <a:rPr sz="1200" spc="-5" dirty="0">
                <a:latin typeface="Times New Roman"/>
                <a:cs typeface="Times New Roman"/>
              </a:rPr>
              <a:t> exposed </a:t>
            </a:r>
            <a:r>
              <a:rPr sz="1200" spc="-290" dirty="0">
                <a:latin typeface="Times New Roman"/>
                <a:cs typeface="Times New Roman"/>
              </a:rPr>
              <a:t> </a:t>
            </a:r>
            <a:r>
              <a:rPr sz="1200" dirty="0">
                <a:latin typeface="Times New Roman"/>
                <a:cs typeface="Times New Roman"/>
              </a:rPr>
              <a:t>to</a:t>
            </a:r>
            <a:r>
              <a:rPr sz="1200" spc="229" dirty="0">
                <a:latin typeface="Times New Roman"/>
                <a:cs typeface="Times New Roman"/>
              </a:rPr>
              <a:t> </a:t>
            </a:r>
            <a:r>
              <a:rPr sz="1200" dirty="0">
                <a:latin typeface="Times New Roman"/>
                <a:cs typeface="Times New Roman"/>
              </a:rPr>
              <a:t>high</a:t>
            </a:r>
            <a:r>
              <a:rPr sz="1200" spc="220" dirty="0">
                <a:latin typeface="Times New Roman"/>
                <a:cs typeface="Times New Roman"/>
              </a:rPr>
              <a:t> </a:t>
            </a:r>
            <a:r>
              <a:rPr sz="1200" spc="-5" dirty="0">
                <a:latin typeface="Times New Roman"/>
                <a:cs typeface="Times New Roman"/>
              </a:rPr>
              <a:t>temperatures</a:t>
            </a:r>
            <a:r>
              <a:rPr sz="1200" spc="229" dirty="0">
                <a:latin typeface="Times New Roman"/>
                <a:cs typeface="Times New Roman"/>
              </a:rPr>
              <a:t> </a:t>
            </a:r>
            <a:r>
              <a:rPr sz="1200" dirty="0">
                <a:latin typeface="Times New Roman"/>
                <a:cs typeface="Times New Roman"/>
              </a:rPr>
              <a:t>[5].</a:t>
            </a:r>
            <a:r>
              <a:rPr sz="1200" spc="229" dirty="0">
                <a:latin typeface="Times New Roman"/>
                <a:cs typeface="Times New Roman"/>
              </a:rPr>
              <a:t> </a:t>
            </a:r>
            <a:r>
              <a:rPr sz="1200" spc="-5" dirty="0">
                <a:latin typeface="Times New Roman"/>
                <a:cs typeface="Times New Roman"/>
              </a:rPr>
              <a:t>We</a:t>
            </a:r>
            <a:r>
              <a:rPr sz="1200" spc="225" dirty="0">
                <a:latin typeface="Times New Roman"/>
                <a:cs typeface="Times New Roman"/>
              </a:rPr>
              <a:t> </a:t>
            </a:r>
            <a:r>
              <a:rPr sz="1200" dirty="0">
                <a:latin typeface="Times New Roman"/>
                <a:cs typeface="Times New Roman"/>
              </a:rPr>
              <a:t>must</a:t>
            </a:r>
            <a:r>
              <a:rPr sz="1200" spc="235" dirty="0">
                <a:latin typeface="Times New Roman"/>
                <a:cs typeface="Times New Roman"/>
              </a:rPr>
              <a:t> </a:t>
            </a:r>
            <a:r>
              <a:rPr sz="1200" spc="-5" dirty="0">
                <a:latin typeface="Times New Roman"/>
                <a:cs typeface="Times New Roman"/>
              </a:rPr>
              <a:t>ensure</a:t>
            </a:r>
            <a:r>
              <a:rPr sz="1200" spc="220" dirty="0">
                <a:latin typeface="Times New Roman"/>
                <a:cs typeface="Times New Roman"/>
              </a:rPr>
              <a:t> </a:t>
            </a:r>
            <a:r>
              <a:rPr sz="1200" dirty="0">
                <a:latin typeface="Times New Roman"/>
                <a:cs typeface="Times New Roman"/>
              </a:rPr>
              <a:t>that</a:t>
            </a:r>
            <a:r>
              <a:rPr sz="1200" spc="229" dirty="0">
                <a:latin typeface="Times New Roman"/>
                <a:cs typeface="Times New Roman"/>
              </a:rPr>
              <a:t> </a:t>
            </a:r>
            <a:r>
              <a:rPr sz="1200" spc="-5" dirty="0">
                <a:latin typeface="Times New Roman"/>
                <a:cs typeface="Times New Roman"/>
              </a:rPr>
              <a:t>the</a:t>
            </a:r>
            <a:r>
              <a:rPr sz="1200" spc="225" dirty="0">
                <a:latin typeface="Times New Roman"/>
                <a:cs typeface="Times New Roman"/>
              </a:rPr>
              <a:t> </a:t>
            </a:r>
            <a:r>
              <a:rPr sz="1200" spc="-5" dirty="0">
                <a:latin typeface="Times New Roman"/>
                <a:cs typeface="Times New Roman"/>
              </a:rPr>
              <a:t>battery</a:t>
            </a:r>
            <a:r>
              <a:rPr sz="1200" spc="225" dirty="0">
                <a:latin typeface="Times New Roman"/>
                <a:cs typeface="Times New Roman"/>
              </a:rPr>
              <a:t> </a:t>
            </a:r>
            <a:r>
              <a:rPr sz="1200" spc="-5" dirty="0">
                <a:latin typeface="Times New Roman"/>
                <a:cs typeface="Times New Roman"/>
              </a:rPr>
              <a:t>control</a:t>
            </a:r>
            <a:r>
              <a:rPr sz="1200" spc="229" dirty="0">
                <a:latin typeface="Times New Roman"/>
                <a:cs typeface="Times New Roman"/>
              </a:rPr>
              <a:t> </a:t>
            </a:r>
            <a:r>
              <a:rPr sz="1200" spc="-5" dirty="0">
                <a:latin typeface="Times New Roman"/>
                <a:cs typeface="Times New Roman"/>
              </a:rPr>
              <a:t>circuitry</a:t>
            </a:r>
            <a:r>
              <a:rPr sz="1200" spc="229" dirty="0">
                <a:latin typeface="Times New Roman"/>
                <a:cs typeface="Times New Roman"/>
              </a:rPr>
              <a:t> </a:t>
            </a:r>
            <a:r>
              <a:rPr sz="1200" spc="-5" dirty="0">
                <a:latin typeface="Times New Roman"/>
                <a:cs typeface="Times New Roman"/>
              </a:rPr>
              <a:t>can</a:t>
            </a:r>
            <a:r>
              <a:rPr sz="1200" spc="229" dirty="0">
                <a:latin typeface="Times New Roman"/>
                <a:cs typeface="Times New Roman"/>
              </a:rPr>
              <a:t> </a:t>
            </a:r>
            <a:r>
              <a:rPr sz="1200" dirty="0">
                <a:latin typeface="Times New Roman"/>
                <a:cs typeface="Times New Roman"/>
              </a:rPr>
              <a:t>maintain</a:t>
            </a:r>
            <a:r>
              <a:rPr sz="1200" spc="229" dirty="0">
                <a:latin typeface="Times New Roman"/>
                <a:cs typeface="Times New Roman"/>
              </a:rPr>
              <a:t> </a:t>
            </a:r>
            <a:r>
              <a:rPr sz="1200" dirty="0">
                <a:latin typeface="Times New Roman"/>
                <a:cs typeface="Times New Roman"/>
              </a:rPr>
              <a:t>the</a:t>
            </a:r>
            <a:r>
              <a:rPr lang="en-US" sz="1200" dirty="0">
                <a:latin typeface="Times New Roman"/>
                <a:cs typeface="Times New Roman"/>
              </a:rPr>
              <a:t> </a:t>
            </a:r>
            <a:r>
              <a:rPr lang="en-US" sz="1200" spc="-5" dirty="0">
                <a:latin typeface="Times New Roman"/>
                <a:cs typeface="Times New Roman"/>
              </a:rPr>
              <a:t>operation </a:t>
            </a:r>
            <a:r>
              <a:rPr lang="en-US" sz="1200" dirty="0">
                <a:latin typeface="Times New Roman"/>
                <a:cs typeface="Times New Roman"/>
              </a:rPr>
              <a:t>of the device and </a:t>
            </a:r>
            <a:r>
              <a:rPr lang="en-US" sz="1200" spc="-5" dirty="0">
                <a:latin typeface="Times New Roman"/>
                <a:cs typeface="Times New Roman"/>
              </a:rPr>
              <a:t>keep </a:t>
            </a:r>
            <a:r>
              <a:rPr lang="en-US" sz="1200" dirty="0">
                <a:latin typeface="Times New Roman"/>
                <a:cs typeface="Times New Roman"/>
              </a:rPr>
              <a:t>the battery cell</a:t>
            </a:r>
            <a:endParaRPr sz="1200" dirty="0">
              <a:latin typeface="Times New Roman"/>
              <a:cs typeface="Times New Roman"/>
            </a:endParaRPr>
          </a:p>
        </p:txBody>
      </p:sp>
      <p:sp>
        <p:nvSpPr>
          <p:cNvPr id="7" name="object 2">
            <a:extLst>
              <a:ext uri="{FF2B5EF4-FFF2-40B4-BE49-F238E27FC236}">
                <a16:creationId xmlns:a16="http://schemas.microsoft.com/office/drawing/2014/main" id="{98821E84-DC5D-ED43-BFED-A821EBDC865F}"/>
              </a:ext>
            </a:extLst>
          </p:cNvPr>
          <p:cNvSpPr txBox="1"/>
          <p:nvPr/>
        </p:nvSpPr>
        <p:spPr>
          <a:xfrm>
            <a:off x="315613" y="1888584"/>
            <a:ext cx="9427173" cy="4911986"/>
          </a:xfrm>
          <a:prstGeom prst="rect">
            <a:avLst/>
          </a:prstGeom>
        </p:spPr>
        <p:txBody>
          <a:bodyPr vert="horz" wrap="square" lIns="0" tIns="11430" rIns="0" bIns="0" rtlCol="0">
            <a:spAutoFit/>
          </a:bodyPr>
          <a:lstStyle/>
          <a:p>
            <a:pPr marL="12700" marR="5080" algn="just">
              <a:lnSpc>
                <a:spcPct val="143800"/>
              </a:lnSpc>
              <a:spcBef>
                <a:spcPts val="90"/>
              </a:spcBef>
            </a:pPr>
            <a:r>
              <a:rPr sz="1200" dirty="0">
                <a:latin typeface="Times New Roman"/>
                <a:cs typeface="Times New Roman"/>
              </a:rPr>
              <a:t>within </a:t>
            </a:r>
            <a:r>
              <a:rPr sz="1200" spc="-5" dirty="0">
                <a:latin typeface="Times New Roman"/>
                <a:cs typeface="Times New Roman"/>
              </a:rPr>
              <a:t>safe operating ranges </a:t>
            </a:r>
            <a:r>
              <a:rPr sz="1200" dirty="0">
                <a:latin typeface="Times New Roman"/>
                <a:cs typeface="Times New Roman"/>
              </a:rPr>
              <a:t>for both </a:t>
            </a:r>
            <a:r>
              <a:rPr sz="1200" spc="-5" dirty="0">
                <a:latin typeface="Times New Roman"/>
                <a:cs typeface="Times New Roman"/>
              </a:rPr>
              <a:t>voltage and </a:t>
            </a:r>
            <a:r>
              <a:rPr sz="1200" spc="-285" dirty="0">
                <a:latin typeface="Times New Roman"/>
                <a:cs typeface="Times New Roman"/>
              </a:rPr>
              <a:t> </a:t>
            </a:r>
            <a:r>
              <a:rPr sz="1200" spc="-5" dirty="0">
                <a:latin typeface="Times New Roman"/>
                <a:cs typeface="Times New Roman"/>
              </a:rPr>
              <a:t>current </a:t>
            </a:r>
            <a:r>
              <a:rPr sz="1200" dirty="0">
                <a:latin typeface="Times New Roman"/>
                <a:cs typeface="Times New Roman"/>
              </a:rPr>
              <a:t>draw [5]. This, in </a:t>
            </a:r>
            <a:r>
              <a:rPr sz="1200" spc="-5" dirty="0">
                <a:latin typeface="Times New Roman"/>
                <a:cs typeface="Times New Roman"/>
              </a:rPr>
              <a:t>addition </a:t>
            </a:r>
            <a:r>
              <a:rPr sz="1200" dirty="0">
                <a:latin typeface="Times New Roman"/>
                <a:cs typeface="Times New Roman"/>
              </a:rPr>
              <a:t>to </a:t>
            </a:r>
            <a:r>
              <a:rPr sz="1200" spc="-5" dirty="0">
                <a:latin typeface="Times New Roman"/>
                <a:cs typeface="Times New Roman"/>
              </a:rPr>
              <a:t>warnings about </a:t>
            </a:r>
            <a:r>
              <a:rPr sz="1200" dirty="0">
                <a:latin typeface="Times New Roman"/>
                <a:cs typeface="Times New Roman"/>
              </a:rPr>
              <a:t>not </a:t>
            </a:r>
            <a:r>
              <a:rPr sz="1200" spc="-5" dirty="0">
                <a:latin typeface="Times New Roman"/>
                <a:cs typeface="Times New Roman"/>
              </a:rPr>
              <a:t>exposing </a:t>
            </a:r>
            <a:r>
              <a:rPr sz="1200" dirty="0">
                <a:latin typeface="Times New Roman"/>
                <a:cs typeface="Times New Roman"/>
              </a:rPr>
              <a:t>to </a:t>
            </a:r>
            <a:r>
              <a:rPr sz="1200" spc="-5" dirty="0">
                <a:latin typeface="Times New Roman"/>
                <a:cs typeface="Times New Roman"/>
              </a:rPr>
              <a:t>extreme temperatures, will </a:t>
            </a:r>
            <a:r>
              <a:rPr sz="1200" dirty="0">
                <a:latin typeface="Times New Roman"/>
                <a:cs typeface="Times New Roman"/>
              </a:rPr>
              <a:t> </a:t>
            </a:r>
            <a:r>
              <a:rPr sz="1200" spc="-5" dirty="0">
                <a:latin typeface="Times New Roman"/>
                <a:cs typeface="Times New Roman"/>
              </a:rPr>
              <a:t>help </a:t>
            </a:r>
            <a:r>
              <a:rPr sz="1200" dirty="0">
                <a:latin typeface="Times New Roman"/>
                <a:cs typeface="Times New Roman"/>
              </a:rPr>
              <a:t>to </a:t>
            </a:r>
            <a:r>
              <a:rPr sz="1200" spc="-5" dirty="0">
                <a:latin typeface="Times New Roman"/>
                <a:cs typeface="Times New Roman"/>
              </a:rPr>
              <a:t>reduce </a:t>
            </a:r>
            <a:r>
              <a:rPr sz="1200" dirty="0">
                <a:latin typeface="Times New Roman"/>
                <a:cs typeface="Times New Roman"/>
              </a:rPr>
              <a:t>the chance of the device posing a risk of </a:t>
            </a:r>
            <a:r>
              <a:rPr sz="1200" spc="-5" dirty="0">
                <a:latin typeface="Times New Roman"/>
                <a:cs typeface="Times New Roman"/>
              </a:rPr>
              <a:t>personal </a:t>
            </a:r>
            <a:r>
              <a:rPr sz="1200" dirty="0">
                <a:latin typeface="Times New Roman"/>
                <a:cs typeface="Times New Roman"/>
              </a:rPr>
              <a:t>injury </a:t>
            </a:r>
            <a:r>
              <a:rPr sz="1200" spc="5" dirty="0">
                <a:latin typeface="Times New Roman"/>
                <a:cs typeface="Times New Roman"/>
              </a:rPr>
              <a:t>or </a:t>
            </a:r>
            <a:r>
              <a:rPr sz="1200" spc="-5" dirty="0">
                <a:latin typeface="Times New Roman"/>
                <a:cs typeface="Times New Roman"/>
              </a:rPr>
              <a:t>property damage. </a:t>
            </a:r>
            <a:r>
              <a:rPr sz="1200" dirty="0">
                <a:latin typeface="Times New Roman"/>
                <a:cs typeface="Times New Roman"/>
              </a:rPr>
              <a:t>The </a:t>
            </a:r>
            <a:r>
              <a:rPr sz="1200" spc="5" dirty="0">
                <a:latin typeface="Times New Roman"/>
                <a:cs typeface="Times New Roman"/>
              </a:rPr>
              <a:t> </a:t>
            </a:r>
            <a:r>
              <a:rPr sz="1200" spc="-5" dirty="0">
                <a:latin typeface="Times New Roman"/>
                <a:cs typeface="Times New Roman"/>
              </a:rPr>
              <a:t>best way </a:t>
            </a:r>
            <a:r>
              <a:rPr sz="1200" dirty="0">
                <a:latin typeface="Times New Roman"/>
                <a:cs typeface="Times New Roman"/>
              </a:rPr>
              <a:t>to </a:t>
            </a:r>
            <a:r>
              <a:rPr sz="1200" spc="-5" dirty="0">
                <a:latin typeface="Times New Roman"/>
                <a:cs typeface="Times New Roman"/>
              </a:rPr>
              <a:t>approach </a:t>
            </a:r>
            <a:r>
              <a:rPr sz="1200" dirty="0">
                <a:latin typeface="Times New Roman"/>
                <a:cs typeface="Times New Roman"/>
              </a:rPr>
              <a:t>this </a:t>
            </a:r>
            <a:r>
              <a:rPr sz="1200" spc="-5" dirty="0">
                <a:latin typeface="Times New Roman"/>
                <a:cs typeface="Times New Roman"/>
              </a:rPr>
              <a:t>challenge </a:t>
            </a:r>
            <a:r>
              <a:rPr sz="1200" dirty="0">
                <a:latin typeface="Times New Roman"/>
                <a:cs typeface="Times New Roman"/>
              </a:rPr>
              <a:t>would be to </a:t>
            </a:r>
            <a:r>
              <a:rPr sz="1200" spc="-5" dirty="0">
                <a:latin typeface="Times New Roman"/>
                <a:cs typeface="Times New Roman"/>
              </a:rPr>
              <a:t>use conventional and </a:t>
            </a:r>
            <a:r>
              <a:rPr sz="1200" dirty="0">
                <a:latin typeface="Times New Roman"/>
                <a:cs typeface="Times New Roman"/>
              </a:rPr>
              <a:t>reliable </a:t>
            </a:r>
            <a:r>
              <a:rPr sz="1200" spc="-5" dirty="0">
                <a:latin typeface="Times New Roman"/>
                <a:cs typeface="Times New Roman"/>
              </a:rPr>
              <a:t>components and </a:t>
            </a:r>
            <a:r>
              <a:rPr sz="1200" dirty="0">
                <a:latin typeface="Times New Roman"/>
                <a:cs typeface="Times New Roman"/>
              </a:rPr>
              <a:t> </a:t>
            </a:r>
            <a:r>
              <a:rPr sz="1200" spc="-5" dirty="0">
                <a:latin typeface="Times New Roman"/>
                <a:cs typeface="Times New Roman"/>
              </a:rPr>
              <a:t>implement</a:t>
            </a:r>
            <a:r>
              <a:rPr sz="1200" spc="-15" dirty="0">
                <a:latin typeface="Times New Roman"/>
                <a:cs typeface="Times New Roman"/>
              </a:rPr>
              <a:t> </a:t>
            </a:r>
            <a:r>
              <a:rPr sz="1200" dirty="0">
                <a:latin typeface="Times New Roman"/>
                <a:cs typeface="Times New Roman"/>
              </a:rPr>
              <a:t>them</a:t>
            </a:r>
            <a:r>
              <a:rPr sz="1200" spc="-15"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spc="-5" dirty="0">
                <a:latin typeface="Times New Roman"/>
                <a:cs typeface="Times New Roman"/>
              </a:rPr>
              <a:t>manufacturer</a:t>
            </a:r>
            <a:r>
              <a:rPr sz="1200" spc="-20" dirty="0">
                <a:latin typeface="Times New Roman"/>
                <a:cs typeface="Times New Roman"/>
              </a:rPr>
              <a:t> </a:t>
            </a:r>
            <a:r>
              <a:rPr sz="1200" spc="-5" dirty="0">
                <a:latin typeface="Times New Roman"/>
                <a:cs typeface="Times New Roman"/>
              </a:rPr>
              <a:t>specifications.</a:t>
            </a:r>
            <a:r>
              <a:rPr sz="1200" spc="-15" dirty="0">
                <a:latin typeface="Times New Roman"/>
                <a:cs typeface="Times New Roman"/>
              </a:rPr>
              <a:t> </a:t>
            </a:r>
            <a:r>
              <a:rPr sz="1200" dirty="0">
                <a:latin typeface="Times New Roman"/>
                <a:cs typeface="Times New Roman"/>
              </a:rPr>
              <a:t>This</a:t>
            </a:r>
            <a:r>
              <a:rPr sz="1200" spc="-15" dirty="0">
                <a:latin typeface="Times New Roman"/>
                <a:cs typeface="Times New Roman"/>
              </a:rPr>
              <a:t> </a:t>
            </a:r>
            <a:r>
              <a:rPr sz="1200" spc="-5" dirty="0">
                <a:latin typeface="Times New Roman"/>
                <a:cs typeface="Times New Roman"/>
              </a:rPr>
              <a:t>means</a:t>
            </a:r>
            <a:r>
              <a:rPr sz="1200" spc="-15" dirty="0">
                <a:latin typeface="Times New Roman"/>
                <a:cs typeface="Times New Roman"/>
              </a:rPr>
              <a:t> </a:t>
            </a:r>
            <a:r>
              <a:rPr sz="1200" spc="-5" dirty="0">
                <a:latin typeface="Times New Roman"/>
                <a:cs typeface="Times New Roman"/>
              </a:rPr>
              <a:t>we</a:t>
            </a:r>
            <a:r>
              <a:rPr sz="1200" spc="-25" dirty="0">
                <a:latin typeface="Times New Roman"/>
                <a:cs typeface="Times New Roman"/>
              </a:rPr>
              <a:t> </a:t>
            </a:r>
            <a:r>
              <a:rPr sz="1200" dirty="0">
                <a:latin typeface="Times New Roman"/>
                <a:cs typeface="Times New Roman"/>
              </a:rPr>
              <a:t>can</a:t>
            </a:r>
            <a:r>
              <a:rPr sz="1200" spc="-15" dirty="0">
                <a:latin typeface="Times New Roman"/>
                <a:cs typeface="Times New Roman"/>
              </a:rPr>
              <a:t> </a:t>
            </a:r>
            <a:r>
              <a:rPr sz="1200" dirty="0">
                <a:latin typeface="Times New Roman"/>
                <a:cs typeface="Times New Roman"/>
              </a:rPr>
              <a:t>leverage</a:t>
            </a:r>
            <a:r>
              <a:rPr sz="1200" spc="-25"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spc="-5" dirty="0">
                <a:latin typeface="Times New Roman"/>
                <a:cs typeface="Times New Roman"/>
              </a:rPr>
              <a:t>development</a:t>
            </a:r>
            <a:r>
              <a:rPr sz="1200" spc="5" dirty="0">
                <a:latin typeface="Times New Roman"/>
                <a:cs typeface="Times New Roman"/>
              </a:rPr>
              <a:t> </a:t>
            </a:r>
            <a:r>
              <a:rPr sz="1200" spc="-5" dirty="0">
                <a:latin typeface="Times New Roman"/>
                <a:cs typeface="Times New Roman"/>
              </a:rPr>
              <a:t>and </a:t>
            </a:r>
            <a:r>
              <a:rPr sz="1200" spc="-290" dirty="0">
                <a:latin typeface="Times New Roman"/>
                <a:cs typeface="Times New Roman"/>
              </a:rPr>
              <a:t> </a:t>
            </a:r>
            <a:r>
              <a:rPr sz="1200" dirty="0">
                <a:latin typeface="Times New Roman"/>
                <a:cs typeface="Times New Roman"/>
              </a:rPr>
              <a:t>testing the </a:t>
            </a:r>
            <a:r>
              <a:rPr sz="1200" spc="-5" dirty="0">
                <a:latin typeface="Times New Roman"/>
                <a:cs typeface="Times New Roman"/>
              </a:rPr>
              <a:t>manufacturer went </a:t>
            </a:r>
            <a:r>
              <a:rPr sz="1200" dirty="0">
                <a:latin typeface="Times New Roman"/>
                <a:cs typeface="Times New Roman"/>
              </a:rPr>
              <a:t>through in the design </a:t>
            </a:r>
            <a:r>
              <a:rPr sz="1200" spc="-5" dirty="0">
                <a:latin typeface="Times New Roman"/>
                <a:cs typeface="Times New Roman"/>
              </a:rPr>
              <a:t>process </a:t>
            </a:r>
            <a:r>
              <a:rPr sz="1200" dirty="0">
                <a:latin typeface="Times New Roman"/>
                <a:cs typeface="Times New Roman"/>
              </a:rPr>
              <a:t>to ensure the </a:t>
            </a:r>
            <a:r>
              <a:rPr sz="1200" spc="-5" dirty="0">
                <a:latin typeface="Times New Roman"/>
                <a:cs typeface="Times New Roman"/>
              </a:rPr>
              <a:t>device </a:t>
            </a:r>
            <a:r>
              <a:rPr sz="1200" dirty="0">
                <a:latin typeface="Times New Roman"/>
                <a:cs typeface="Times New Roman"/>
              </a:rPr>
              <a:t>operates </a:t>
            </a:r>
            <a:r>
              <a:rPr sz="1200" spc="-5" dirty="0">
                <a:latin typeface="Times New Roman"/>
                <a:cs typeface="Times New Roman"/>
              </a:rPr>
              <a:t>as </a:t>
            </a:r>
            <a:r>
              <a:rPr sz="1200" dirty="0">
                <a:latin typeface="Times New Roman"/>
                <a:cs typeface="Times New Roman"/>
              </a:rPr>
              <a:t> </a:t>
            </a:r>
            <a:r>
              <a:rPr sz="1200" spc="-5" dirty="0">
                <a:latin typeface="Times New Roman"/>
                <a:cs typeface="Times New Roman"/>
              </a:rPr>
              <a:t>expected</a:t>
            </a:r>
            <a:r>
              <a:rPr sz="1200" spc="5" dirty="0">
                <a:latin typeface="Times New Roman"/>
                <a:cs typeface="Times New Roman"/>
              </a:rPr>
              <a:t> </a:t>
            </a:r>
            <a:r>
              <a:rPr sz="1200" spc="-5" dirty="0">
                <a:latin typeface="Times New Roman"/>
                <a:cs typeface="Times New Roman"/>
              </a:rPr>
              <a:t>and</a:t>
            </a:r>
            <a:r>
              <a:rPr sz="1200" dirty="0">
                <a:latin typeface="Times New Roman"/>
                <a:cs typeface="Times New Roman"/>
              </a:rPr>
              <a:t> </a:t>
            </a:r>
            <a:r>
              <a:rPr sz="1200" spc="-5" dirty="0">
                <a:latin typeface="Times New Roman"/>
                <a:cs typeface="Times New Roman"/>
              </a:rPr>
              <a:t>will</a:t>
            </a:r>
            <a:r>
              <a:rPr sz="1200" dirty="0">
                <a:latin typeface="Times New Roman"/>
                <a:cs typeface="Times New Roman"/>
              </a:rPr>
              <a:t> </a:t>
            </a:r>
            <a:r>
              <a:rPr sz="1200" spc="-5" dirty="0">
                <a:latin typeface="Times New Roman"/>
                <a:cs typeface="Times New Roman"/>
              </a:rPr>
              <a:t>safely</a:t>
            </a:r>
            <a:r>
              <a:rPr sz="1200" spc="10" dirty="0">
                <a:latin typeface="Times New Roman"/>
                <a:cs typeface="Times New Roman"/>
              </a:rPr>
              <a:t> </a:t>
            </a:r>
            <a:r>
              <a:rPr sz="1200" spc="-5" dirty="0">
                <a:latin typeface="Times New Roman"/>
                <a:cs typeface="Times New Roman"/>
              </a:rPr>
              <a:t>manage </a:t>
            </a:r>
            <a:r>
              <a:rPr sz="1200" dirty="0">
                <a:latin typeface="Times New Roman"/>
                <a:cs typeface="Times New Roman"/>
              </a:rPr>
              <a:t>the </a:t>
            </a:r>
            <a:r>
              <a:rPr sz="1200" spc="-5" dirty="0">
                <a:latin typeface="Times New Roman"/>
                <a:cs typeface="Times New Roman"/>
              </a:rPr>
              <a:t>battery.</a:t>
            </a:r>
            <a:endParaRPr sz="1200" dirty="0">
              <a:latin typeface="Times New Roman"/>
              <a:cs typeface="Times New Roman"/>
            </a:endParaRPr>
          </a:p>
          <a:p>
            <a:pPr marL="12700" marR="8255" algn="just">
              <a:lnSpc>
                <a:spcPct val="144400"/>
              </a:lnSpc>
              <a:spcBef>
                <a:spcPts val="790"/>
              </a:spcBef>
            </a:pPr>
            <a:r>
              <a:rPr sz="1200" dirty="0">
                <a:latin typeface="Times New Roman"/>
                <a:cs typeface="Times New Roman"/>
              </a:rPr>
              <a:t>This </a:t>
            </a:r>
            <a:r>
              <a:rPr sz="1200" spc="-5" dirty="0">
                <a:latin typeface="Times New Roman"/>
                <a:cs typeface="Times New Roman"/>
              </a:rPr>
              <a:t>device </a:t>
            </a:r>
            <a:r>
              <a:rPr sz="1200" dirty="0">
                <a:latin typeface="Times New Roman"/>
                <a:cs typeface="Times New Roman"/>
              </a:rPr>
              <a:t>will </a:t>
            </a:r>
            <a:r>
              <a:rPr sz="1200" spc="-5" dirty="0">
                <a:latin typeface="Times New Roman"/>
                <a:cs typeface="Times New Roman"/>
              </a:rPr>
              <a:t>incorporate RF communication </a:t>
            </a:r>
            <a:r>
              <a:rPr sz="1200" dirty="0">
                <a:latin typeface="Times New Roman"/>
                <a:cs typeface="Times New Roman"/>
              </a:rPr>
              <a:t>via Bluetooth Low </a:t>
            </a:r>
            <a:r>
              <a:rPr sz="1200" spc="-5" dirty="0">
                <a:latin typeface="Times New Roman"/>
                <a:cs typeface="Times New Roman"/>
              </a:rPr>
              <a:t>Energy and any venture </a:t>
            </a:r>
            <a:r>
              <a:rPr sz="1200" dirty="0">
                <a:latin typeface="Times New Roman"/>
                <a:cs typeface="Times New Roman"/>
              </a:rPr>
              <a:t>into </a:t>
            </a:r>
            <a:r>
              <a:rPr sz="1200" spc="5" dirty="0">
                <a:latin typeface="Times New Roman"/>
                <a:cs typeface="Times New Roman"/>
              </a:rPr>
              <a:t> </a:t>
            </a:r>
            <a:r>
              <a:rPr sz="1200" spc="-5" dirty="0">
                <a:latin typeface="Times New Roman"/>
                <a:cs typeface="Times New Roman"/>
              </a:rPr>
              <a:t>RF</a:t>
            </a:r>
            <a:r>
              <a:rPr sz="1200" spc="-10" dirty="0">
                <a:latin typeface="Times New Roman"/>
                <a:cs typeface="Times New Roman"/>
              </a:rPr>
              <a:t> </a:t>
            </a:r>
            <a:r>
              <a:rPr sz="1200" spc="-5" dirty="0">
                <a:latin typeface="Times New Roman"/>
                <a:cs typeface="Times New Roman"/>
              </a:rPr>
              <a:t>transmission</a:t>
            </a:r>
            <a:r>
              <a:rPr sz="1200" dirty="0">
                <a:latin typeface="Times New Roman"/>
                <a:cs typeface="Times New Roman"/>
              </a:rPr>
              <a:t> </a:t>
            </a:r>
            <a:r>
              <a:rPr sz="1200" spc="-5" dirty="0">
                <a:latin typeface="Times New Roman"/>
                <a:cs typeface="Times New Roman"/>
              </a:rPr>
              <a:t>requires</a:t>
            </a:r>
            <a:r>
              <a:rPr sz="1200" spc="10" dirty="0">
                <a:latin typeface="Times New Roman"/>
                <a:cs typeface="Times New Roman"/>
              </a:rPr>
              <a:t> </a:t>
            </a:r>
            <a:r>
              <a:rPr sz="1200" spc="-5" dirty="0">
                <a:latin typeface="Times New Roman"/>
                <a:cs typeface="Times New Roman"/>
              </a:rPr>
              <a:t>adhering</a:t>
            </a:r>
            <a:r>
              <a:rPr sz="1200" dirty="0">
                <a:latin typeface="Times New Roman"/>
                <a:cs typeface="Times New Roman"/>
              </a:rPr>
              <a:t> to </a:t>
            </a:r>
            <a:r>
              <a:rPr sz="1200" spc="-5" dirty="0">
                <a:latin typeface="Times New Roman"/>
                <a:cs typeface="Times New Roman"/>
              </a:rPr>
              <a:t>FCC</a:t>
            </a:r>
            <a:r>
              <a:rPr sz="1200" dirty="0">
                <a:latin typeface="Times New Roman"/>
                <a:cs typeface="Times New Roman"/>
              </a:rPr>
              <a:t> guidelines.</a:t>
            </a:r>
          </a:p>
          <a:p>
            <a:pPr marL="469265" marR="461645" algn="just">
              <a:lnSpc>
                <a:spcPct val="143700"/>
              </a:lnSpc>
              <a:spcBef>
                <a:spcPts val="800"/>
              </a:spcBef>
            </a:pPr>
            <a:r>
              <a:rPr sz="1200" spc="-5" dirty="0">
                <a:latin typeface="Times New Roman"/>
                <a:cs typeface="Times New Roman"/>
              </a:rPr>
              <a:t>“The</a:t>
            </a:r>
            <a:r>
              <a:rPr sz="1200" spc="-40" dirty="0">
                <a:latin typeface="Times New Roman"/>
                <a:cs typeface="Times New Roman"/>
              </a:rPr>
              <a:t> </a:t>
            </a:r>
            <a:r>
              <a:rPr sz="1200" spc="-5" dirty="0">
                <a:latin typeface="Times New Roman"/>
                <a:cs typeface="Times New Roman"/>
              </a:rPr>
              <a:t>FCC</a:t>
            </a:r>
            <a:r>
              <a:rPr sz="1200" spc="-20" dirty="0">
                <a:latin typeface="Times New Roman"/>
                <a:cs typeface="Times New Roman"/>
              </a:rPr>
              <a:t> </a:t>
            </a:r>
            <a:r>
              <a:rPr sz="1200" spc="-5" dirty="0">
                <a:latin typeface="Times New Roman"/>
                <a:cs typeface="Times New Roman"/>
              </a:rPr>
              <a:t>regulates</a:t>
            </a:r>
            <a:r>
              <a:rPr sz="1200" spc="-30" dirty="0">
                <a:latin typeface="Times New Roman"/>
                <a:cs typeface="Times New Roman"/>
              </a:rPr>
              <a:t> </a:t>
            </a:r>
            <a:r>
              <a:rPr sz="1200" dirty="0">
                <a:latin typeface="Times New Roman"/>
                <a:cs typeface="Times New Roman"/>
              </a:rPr>
              <a:t>radio</a:t>
            </a:r>
            <a:r>
              <a:rPr sz="1200" spc="-15" dirty="0">
                <a:latin typeface="Times New Roman"/>
                <a:cs typeface="Times New Roman"/>
              </a:rPr>
              <a:t> </a:t>
            </a:r>
            <a:r>
              <a:rPr sz="1200" spc="-5" dirty="0">
                <a:latin typeface="Times New Roman"/>
                <a:cs typeface="Times New Roman"/>
              </a:rPr>
              <a:t>frequency</a:t>
            </a:r>
            <a:r>
              <a:rPr sz="1200" spc="-30" dirty="0">
                <a:latin typeface="Times New Roman"/>
                <a:cs typeface="Times New Roman"/>
              </a:rPr>
              <a:t> </a:t>
            </a:r>
            <a:r>
              <a:rPr sz="1200" dirty="0">
                <a:latin typeface="Times New Roman"/>
                <a:cs typeface="Times New Roman"/>
              </a:rPr>
              <a:t>(RF)</a:t>
            </a:r>
            <a:r>
              <a:rPr sz="1200" spc="-30" dirty="0">
                <a:latin typeface="Times New Roman"/>
                <a:cs typeface="Times New Roman"/>
              </a:rPr>
              <a:t> </a:t>
            </a:r>
            <a:r>
              <a:rPr sz="1200" spc="-5" dirty="0">
                <a:latin typeface="Times New Roman"/>
                <a:cs typeface="Times New Roman"/>
              </a:rPr>
              <a:t>devices</a:t>
            </a:r>
            <a:r>
              <a:rPr sz="1200" spc="-25" dirty="0">
                <a:latin typeface="Times New Roman"/>
                <a:cs typeface="Times New Roman"/>
              </a:rPr>
              <a:t> </a:t>
            </a:r>
            <a:r>
              <a:rPr sz="1200" dirty="0">
                <a:latin typeface="Times New Roman"/>
                <a:cs typeface="Times New Roman"/>
              </a:rPr>
              <a:t>contained</a:t>
            </a:r>
            <a:r>
              <a:rPr sz="1200" spc="-30" dirty="0">
                <a:latin typeface="Times New Roman"/>
                <a:cs typeface="Times New Roman"/>
              </a:rPr>
              <a:t> </a:t>
            </a:r>
            <a:r>
              <a:rPr sz="1200" dirty="0">
                <a:latin typeface="Times New Roman"/>
                <a:cs typeface="Times New Roman"/>
              </a:rPr>
              <a:t>in</a:t>
            </a:r>
            <a:r>
              <a:rPr sz="1200" spc="-25" dirty="0">
                <a:latin typeface="Times New Roman"/>
                <a:cs typeface="Times New Roman"/>
              </a:rPr>
              <a:t> </a:t>
            </a:r>
            <a:r>
              <a:rPr sz="1200" spc="-5" dirty="0">
                <a:latin typeface="Times New Roman"/>
                <a:cs typeface="Times New Roman"/>
              </a:rPr>
              <a:t>electronic-electrical </a:t>
            </a:r>
            <a:r>
              <a:rPr sz="1200" spc="-290" dirty="0">
                <a:latin typeface="Times New Roman"/>
                <a:cs typeface="Times New Roman"/>
              </a:rPr>
              <a:t> </a:t>
            </a:r>
            <a:r>
              <a:rPr sz="1200" spc="-5" dirty="0">
                <a:latin typeface="Times New Roman"/>
                <a:cs typeface="Times New Roman"/>
              </a:rPr>
              <a:t>products</a:t>
            </a:r>
            <a:r>
              <a:rPr sz="1200" dirty="0">
                <a:latin typeface="Times New Roman"/>
                <a:cs typeface="Times New Roman"/>
              </a:rPr>
              <a:t> that</a:t>
            </a:r>
            <a:r>
              <a:rPr sz="1200" spc="5" dirty="0">
                <a:latin typeface="Times New Roman"/>
                <a:cs typeface="Times New Roman"/>
              </a:rPr>
              <a:t> </a:t>
            </a:r>
            <a:r>
              <a:rPr sz="1200" spc="-5" dirty="0">
                <a:latin typeface="Times New Roman"/>
                <a:cs typeface="Times New Roman"/>
              </a:rPr>
              <a:t>are</a:t>
            </a:r>
            <a:r>
              <a:rPr sz="1200" dirty="0">
                <a:latin typeface="Times New Roman"/>
                <a:cs typeface="Times New Roman"/>
              </a:rPr>
              <a:t> capable</a:t>
            </a:r>
            <a:r>
              <a:rPr sz="1200" spc="5" dirty="0">
                <a:latin typeface="Times New Roman"/>
                <a:cs typeface="Times New Roman"/>
              </a:rPr>
              <a:t> </a:t>
            </a:r>
            <a:r>
              <a:rPr sz="1200" dirty="0">
                <a:latin typeface="Times New Roman"/>
                <a:cs typeface="Times New Roman"/>
              </a:rPr>
              <a:t>of</a:t>
            </a:r>
            <a:r>
              <a:rPr sz="1200" spc="5" dirty="0">
                <a:latin typeface="Times New Roman"/>
                <a:cs typeface="Times New Roman"/>
              </a:rPr>
              <a:t> </a:t>
            </a:r>
            <a:r>
              <a:rPr sz="1200" spc="-5" dirty="0">
                <a:latin typeface="Times New Roman"/>
                <a:cs typeface="Times New Roman"/>
              </a:rPr>
              <a:t>emitting</a:t>
            </a:r>
            <a:r>
              <a:rPr sz="1200" dirty="0">
                <a:latin typeface="Times New Roman"/>
                <a:cs typeface="Times New Roman"/>
              </a:rPr>
              <a:t> </a:t>
            </a:r>
            <a:r>
              <a:rPr sz="1200" spc="-5" dirty="0">
                <a:latin typeface="Times New Roman"/>
                <a:cs typeface="Times New Roman"/>
              </a:rPr>
              <a:t>radio</a:t>
            </a:r>
            <a:r>
              <a:rPr sz="1200" dirty="0">
                <a:latin typeface="Times New Roman"/>
                <a:cs typeface="Times New Roman"/>
              </a:rPr>
              <a:t> </a:t>
            </a:r>
            <a:r>
              <a:rPr sz="1200" spc="-5" dirty="0">
                <a:latin typeface="Times New Roman"/>
                <a:cs typeface="Times New Roman"/>
              </a:rPr>
              <a:t>frequency</a:t>
            </a:r>
            <a:r>
              <a:rPr sz="1200" dirty="0">
                <a:latin typeface="Times New Roman"/>
                <a:cs typeface="Times New Roman"/>
              </a:rPr>
              <a:t> energy</a:t>
            </a:r>
            <a:r>
              <a:rPr sz="1200" spc="5" dirty="0">
                <a:latin typeface="Times New Roman"/>
                <a:cs typeface="Times New Roman"/>
              </a:rPr>
              <a:t> </a:t>
            </a:r>
            <a:r>
              <a:rPr sz="1200" dirty="0">
                <a:latin typeface="Times New Roman"/>
                <a:cs typeface="Times New Roman"/>
              </a:rPr>
              <a:t>by</a:t>
            </a:r>
            <a:r>
              <a:rPr sz="1200" spc="5" dirty="0">
                <a:latin typeface="Times New Roman"/>
                <a:cs typeface="Times New Roman"/>
              </a:rPr>
              <a:t> </a:t>
            </a:r>
            <a:r>
              <a:rPr sz="1200" dirty="0">
                <a:latin typeface="Times New Roman"/>
                <a:cs typeface="Times New Roman"/>
              </a:rPr>
              <a:t>radiation, </a:t>
            </a:r>
            <a:r>
              <a:rPr sz="1200" spc="5" dirty="0">
                <a:latin typeface="Times New Roman"/>
                <a:cs typeface="Times New Roman"/>
              </a:rPr>
              <a:t> </a:t>
            </a:r>
            <a:r>
              <a:rPr sz="1200" spc="-5" dirty="0">
                <a:latin typeface="Times New Roman"/>
                <a:cs typeface="Times New Roman"/>
              </a:rPr>
              <a:t>conduction,</a:t>
            </a:r>
            <a:r>
              <a:rPr sz="1200" spc="-35" dirty="0">
                <a:latin typeface="Times New Roman"/>
                <a:cs typeface="Times New Roman"/>
              </a:rPr>
              <a:t> </a:t>
            </a:r>
            <a:r>
              <a:rPr sz="1200" dirty="0">
                <a:latin typeface="Times New Roman"/>
                <a:cs typeface="Times New Roman"/>
              </a:rPr>
              <a:t>or</a:t>
            </a:r>
            <a:r>
              <a:rPr sz="1200" spc="-35" dirty="0">
                <a:latin typeface="Times New Roman"/>
                <a:cs typeface="Times New Roman"/>
              </a:rPr>
              <a:t> </a:t>
            </a:r>
            <a:r>
              <a:rPr sz="1200" dirty="0">
                <a:latin typeface="Times New Roman"/>
                <a:cs typeface="Times New Roman"/>
              </a:rPr>
              <a:t>other</a:t>
            </a:r>
            <a:r>
              <a:rPr sz="1200" spc="-40" dirty="0">
                <a:latin typeface="Times New Roman"/>
                <a:cs typeface="Times New Roman"/>
              </a:rPr>
              <a:t> </a:t>
            </a:r>
            <a:r>
              <a:rPr sz="1200" dirty="0">
                <a:latin typeface="Times New Roman"/>
                <a:cs typeface="Times New Roman"/>
              </a:rPr>
              <a:t>means.</a:t>
            </a:r>
            <a:r>
              <a:rPr sz="1200" spc="-25" dirty="0">
                <a:latin typeface="Times New Roman"/>
                <a:cs typeface="Times New Roman"/>
              </a:rPr>
              <a:t> </a:t>
            </a:r>
            <a:r>
              <a:rPr sz="1200" spc="-5" dirty="0">
                <a:latin typeface="Times New Roman"/>
                <a:cs typeface="Times New Roman"/>
              </a:rPr>
              <a:t>These</a:t>
            </a:r>
            <a:r>
              <a:rPr sz="1200" spc="-35" dirty="0">
                <a:latin typeface="Times New Roman"/>
                <a:cs typeface="Times New Roman"/>
              </a:rPr>
              <a:t> </a:t>
            </a:r>
            <a:r>
              <a:rPr sz="1200" spc="-5" dirty="0">
                <a:latin typeface="Times New Roman"/>
                <a:cs typeface="Times New Roman"/>
              </a:rPr>
              <a:t>products</a:t>
            </a:r>
            <a:r>
              <a:rPr sz="1200" spc="-30" dirty="0">
                <a:latin typeface="Times New Roman"/>
                <a:cs typeface="Times New Roman"/>
              </a:rPr>
              <a:t> </a:t>
            </a:r>
            <a:r>
              <a:rPr sz="1200" spc="-5" dirty="0">
                <a:latin typeface="Times New Roman"/>
                <a:cs typeface="Times New Roman"/>
              </a:rPr>
              <a:t>have</a:t>
            </a:r>
            <a:r>
              <a:rPr sz="1200" spc="-3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potential</a:t>
            </a:r>
            <a:r>
              <a:rPr sz="1200" spc="-35"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spc="-5" dirty="0">
                <a:latin typeface="Times New Roman"/>
                <a:cs typeface="Times New Roman"/>
              </a:rPr>
              <a:t>cause</a:t>
            </a:r>
            <a:r>
              <a:rPr sz="1200" spc="-35" dirty="0">
                <a:latin typeface="Times New Roman"/>
                <a:cs typeface="Times New Roman"/>
              </a:rPr>
              <a:t> </a:t>
            </a:r>
            <a:r>
              <a:rPr sz="1200" spc="-5" dirty="0">
                <a:latin typeface="Times New Roman"/>
                <a:cs typeface="Times New Roman"/>
              </a:rPr>
              <a:t>interference </a:t>
            </a:r>
            <a:r>
              <a:rPr sz="1200" spc="-290" dirty="0">
                <a:latin typeface="Times New Roman"/>
                <a:cs typeface="Times New Roman"/>
              </a:rPr>
              <a:t> </a:t>
            </a:r>
            <a:r>
              <a:rPr sz="1200" dirty="0">
                <a:latin typeface="Times New Roman"/>
                <a:cs typeface="Times New Roman"/>
              </a:rPr>
              <a:t>to </a:t>
            </a:r>
            <a:r>
              <a:rPr sz="1200" spc="-5" dirty="0">
                <a:latin typeface="Times New Roman"/>
                <a:cs typeface="Times New Roman"/>
              </a:rPr>
              <a:t>radio services operating </a:t>
            </a:r>
            <a:r>
              <a:rPr sz="1200" dirty="0">
                <a:latin typeface="Times New Roman"/>
                <a:cs typeface="Times New Roman"/>
              </a:rPr>
              <a:t>in the </a:t>
            </a:r>
            <a:r>
              <a:rPr sz="1200" spc="-5" dirty="0">
                <a:latin typeface="Times New Roman"/>
                <a:cs typeface="Times New Roman"/>
              </a:rPr>
              <a:t>radio </a:t>
            </a:r>
            <a:r>
              <a:rPr sz="1200" dirty="0">
                <a:latin typeface="Times New Roman"/>
                <a:cs typeface="Times New Roman"/>
              </a:rPr>
              <a:t>frequency range of 9 kHz to 3000 </a:t>
            </a:r>
            <a:r>
              <a:rPr sz="1200" spc="-5" dirty="0">
                <a:latin typeface="Times New Roman"/>
                <a:cs typeface="Times New Roman"/>
              </a:rPr>
              <a:t>GHz.” </a:t>
            </a:r>
            <a:r>
              <a:rPr sz="1200" dirty="0">
                <a:latin typeface="Times New Roman"/>
                <a:cs typeface="Times New Roman"/>
              </a:rPr>
              <a:t> [12]</a:t>
            </a:r>
          </a:p>
          <a:p>
            <a:pPr marL="12700" marR="6350" algn="just">
              <a:lnSpc>
                <a:spcPct val="143700"/>
              </a:lnSpc>
              <a:spcBef>
                <a:spcPts val="800"/>
              </a:spcBef>
            </a:pPr>
            <a:r>
              <a:rPr sz="1200" spc="-5" dirty="0">
                <a:latin typeface="Times New Roman"/>
                <a:cs typeface="Times New Roman"/>
              </a:rPr>
              <a:t>Specifically,</a:t>
            </a:r>
            <a:r>
              <a:rPr sz="1200" spc="-60" dirty="0">
                <a:latin typeface="Times New Roman"/>
                <a:cs typeface="Times New Roman"/>
              </a:rPr>
              <a:t> </a:t>
            </a:r>
            <a:r>
              <a:rPr sz="1200" dirty="0">
                <a:latin typeface="Times New Roman"/>
                <a:cs typeface="Times New Roman"/>
              </a:rPr>
              <a:t>our</a:t>
            </a:r>
            <a:r>
              <a:rPr sz="1200" spc="-50" dirty="0">
                <a:latin typeface="Times New Roman"/>
                <a:cs typeface="Times New Roman"/>
              </a:rPr>
              <a:t> </a:t>
            </a:r>
            <a:r>
              <a:rPr sz="1200" dirty="0">
                <a:latin typeface="Times New Roman"/>
                <a:cs typeface="Times New Roman"/>
              </a:rPr>
              <a:t>device</a:t>
            </a:r>
            <a:r>
              <a:rPr sz="1200" spc="-60" dirty="0">
                <a:latin typeface="Times New Roman"/>
                <a:cs typeface="Times New Roman"/>
              </a:rPr>
              <a:t> </a:t>
            </a:r>
            <a:r>
              <a:rPr sz="1200" spc="5" dirty="0">
                <a:latin typeface="Times New Roman"/>
                <a:cs typeface="Times New Roman"/>
              </a:rPr>
              <a:t>is</a:t>
            </a:r>
            <a:r>
              <a:rPr sz="1200" spc="-55" dirty="0">
                <a:latin typeface="Times New Roman"/>
                <a:cs typeface="Times New Roman"/>
              </a:rPr>
              <a:t> </a:t>
            </a:r>
            <a:r>
              <a:rPr sz="1200" spc="-5" dirty="0">
                <a:latin typeface="Times New Roman"/>
                <a:cs typeface="Times New Roman"/>
              </a:rPr>
              <a:t>what</a:t>
            </a:r>
            <a:r>
              <a:rPr sz="1200" spc="-55" dirty="0">
                <a:latin typeface="Times New Roman"/>
                <a:cs typeface="Times New Roman"/>
              </a:rPr>
              <a:t> </a:t>
            </a:r>
            <a:r>
              <a:rPr sz="1200" dirty="0">
                <a:latin typeface="Times New Roman"/>
                <a:cs typeface="Times New Roman"/>
              </a:rPr>
              <a:t>is</a:t>
            </a:r>
            <a:r>
              <a:rPr sz="1200" spc="-55" dirty="0">
                <a:latin typeface="Times New Roman"/>
                <a:cs typeface="Times New Roman"/>
              </a:rPr>
              <a:t> </a:t>
            </a:r>
            <a:r>
              <a:rPr sz="1200" spc="-5" dirty="0">
                <a:latin typeface="Times New Roman"/>
                <a:cs typeface="Times New Roman"/>
              </a:rPr>
              <a:t>designated</a:t>
            </a:r>
            <a:r>
              <a:rPr sz="1200" spc="-55" dirty="0">
                <a:latin typeface="Times New Roman"/>
                <a:cs typeface="Times New Roman"/>
              </a:rPr>
              <a:t> </a:t>
            </a:r>
            <a:r>
              <a:rPr sz="1200" spc="-5" dirty="0">
                <a:latin typeface="Times New Roman"/>
                <a:cs typeface="Times New Roman"/>
              </a:rPr>
              <a:t>as</a:t>
            </a:r>
            <a:r>
              <a:rPr sz="1200" spc="-45" dirty="0">
                <a:latin typeface="Times New Roman"/>
                <a:cs typeface="Times New Roman"/>
              </a:rPr>
              <a:t> </a:t>
            </a:r>
            <a:r>
              <a:rPr sz="1200" spc="-5" dirty="0">
                <a:latin typeface="Times New Roman"/>
                <a:cs typeface="Times New Roman"/>
              </a:rPr>
              <a:t>an</a:t>
            </a:r>
            <a:r>
              <a:rPr sz="1200" spc="-45" dirty="0">
                <a:latin typeface="Times New Roman"/>
                <a:cs typeface="Times New Roman"/>
              </a:rPr>
              <a:t> </a:t>
            </a:r>
            <a:r>
              <a:rPr sz="1200" spc="-5" dirty="0">
                <a:latin typeface="Times New Roman"/>
                <a:cs typeface="Times New Roman"/>
              </a:rPr>
              <a:t>“Intentional</a:t>
            </a:r>
            <a:r>
              <a:rPr sz="1200" spc="-55" dirty="0">
                <a:latin typeface="Times New Roman"/>
                <a:cs typeface="Times New Roman"/>
              </a:rPr>
              <a:t> </a:t>
            </a:r>
            <a:r>
              <a:rPr sz="1200" dirty="0">
                <a:latin typeface="Times New Roman"/>
                <a:cs typeface="Times New Roman"/>
              </a:rPr>
              <a:t>Radiator”</a:t>
            </a:r>
            <a:r>
              <a:rPr sz="1200" spc="-50" dirty="0">
                <a:latin typeface="Times New Roman"/>
                <a:cs typeface="Times New Roman"/>
              </a:rPr>
              <a:t> </a:t>
            </a:r>
            <a:r>
              <a:rPr sz="1200" dirty="0">
                <a:latin typeface="Times New Roman"/>
                <a:cs typeface="Times New Roman"/>
              </a:rPr>
              <a:t>[12].</a:t>
            </a:r>
            <a:r>
              <a:rPr sz="1200" spc="-60" dirty="0">
                <a:latin typeface="Times New Roman"/>
                <a:cs typeface="Times New Roman"/>
              </a:rPr>
              <a:t> </a:t>
            </a:r>
            <a:r>
              <a:rPr sz="1200" dirty="0">
                <a:latin typeface="Times New Roman"/>
                <a:cs typeface="Times New Roman"/>
              </a:rPr>
              <a:t>For</a:t>
            </a:r>
            <a:r>
              <a:rPr sz="1200" spc="-60" dirty="0">
                <a:latin typeface="Times New Roman"/>
                <a:cs typeface="Times New Roman"/>
              </a:rPr>
              <a:t> </a:t>
            </a:r>
            <a:r>
              <a:rPr sz="1200" dirty="0">
                <a:latin typeface="Times New Roman"/>
                <a:cs typeface="Times New Roman"/>
              </a:rPr>
              <a:t>this</a:t>
            </a:r>
            <a:r>
              <a:rPr sz="1200" spc="-55" dirty="0">
                <a:latin typeface="Times New Roman"/>
                <a:cs typeface="Times New Roman"/>
              </a:rPr>
              <a:t> </a:t>
            </a:r>
            <a:r>
              <a:rPr sz="1200" spc="-5" dirty="0">
                <a:latin typeface="Times New Roman"/>
                <a:cs typeface="Times New Roman"/>
              </a:rPr>
              <a:t>application </a:t>
            </a:r>
            <a:r>
              <a:rPr sz="1200" spc="-290" dirty="0">
                <a:latin typeface="Times New Roman"/>
                <a:cs typeface="Times New Roman"/>
              </a:rPr>
              <a:t> </a:t>
            </a:r>
            <a:r>
              <a:rPr sz="1200" spc="-5" dirty="0">
                <a:latin typeface="Times New Roman"/>
                <a:cs typeface="Times New Roman"/>
              </a:rPr>
              <a:t>we</a:t>
            </a:r>
            <a:r>
              <a:rPr sz="1200" dirty="0">
                <a:latin typeface="Times New Roman"/>
                <a:cs typeface="Times New Roman"/>
              </a:rPr>
              <a:t> </a:t>
            </a:r>
            <a:r>
              <a:rPr sz="1200" spc="-5" dirty="0">
                <a:latin typeface="Times New Roman"/>
                <a:cs typeface="Times New Roman"/>
              </a:rPr>
              <a:t>will</a:t>
            </a:r>
            <a:r>
              <a:rPr sz="1200" dirty="0">
                <a:latin typeface="Times New Roman"/>
                <a:cs typeface="Times New Roman"/>
              </a:rPr>
              <a:t> be</a:t>
            </a:r>
            <a:r>
              <a:rPr sz="1200" spc="5" dirty="0">
                <a:latin typeface="Times New Roman"/>
                <a:cs typeface="Times New Roman"/>
              </a:rPr>
              <a:t> </a:t>
            </a:r>
            <a:r>
              <a:rPr sz="1200" dirty="0">
                <a:latin typeface="Times New Roman"/>
                <a:cs typeface="Times New Roman"/>
              </a:rPr>
              <a:t>using</a:t>
            </a:r>
            <a:r>
              <a:rPr sz="1200" spc="5" dirty="0">
                <a:latin typeface="Times New Roman"/>
                <a:cs typeface="Times New Roman"/>
              </a:rPr>
              <a:t> </a:t>
            </a:r>
            <a:r>
              <a:rPr sz="1200" spc="-5" dirty="0">
                <a:latin typeface="Times New Roman"/>
                <a:cs typeface="Times New Roman"/>
              </a:rPr>
              <a:t>an</a:t>
            </a:r>
            <a:r>
              <a:rPr sz="1200" dirty="0">
                <a:latin typeface="Times New Roman"/>
                <a:cs typeface="Times New Roman"/>
              </a:rPr>
              <a:t> </a:t>
            </a:r>
            <a:r>
              <a:rPr sz="1200" spc="-10" dirty="0">
                <a:latin typeface="Times New Roman"/>
                <a:cs typeface="Times New Roman"/>
              </a:rPr>
              <a:t>RF</a:t>
            </a:r>
            <a:r>
              <a:rPr sz="1200" spc="-5" dirty="0">
                <a:latin typeface="Times New Roman"/>
                <a:cs typeface="Times New Roman"/>
              </a:rPr>
              <a:t> </a:t>
            </a:r>
            <a:r>
              <a:rPr sz="1200" spc="-10" dirty="0">
                <a:latin typeface="Times New Roman"/>
                <a:cs typeface="Times New Roman"/>
              </a:rPr>
              <a:t>IC</a:t>
            </a:r>
            <a:r>
              <a:rPr sz="1200" spc="-5" dirty="0">
                <a:latin typeface="Times New Roman"/>
                <a:cs typeface="Times New Roman"/>
              </a:rPr>
              <a:t> incorporated</a:t>
            </a:r>
            <a:r>
              <a:rPr sz="1200" dirty="0">
                <a:latin typeface="Times New Roman"/>
                <a:cs typeface="Times New Roman"/>
              </a:rPr>
              <a:t> into</a:t>
            </a:r>
            <a:r>
              <a:rPr sz="1200" spc="5" dirty="0">
                <a:latin typeface="Times New Roman"/>
                <a:cs typeface="Times New Roman"/>
              </a:rPr>
              <a:t> </a:t>
            </a:r>
            <a:r>
              <a:rPr sz="1200" dirty="0">
                <a:latin typeface="Times New Roman"/>
                <a:cs typeface="Times New Roman"/>
              </a:rPr>
              <a:t>a</a:t>
            </a:r>
            <a:r>
              <a:rPr sz="1200" spc="5" dirty="0">
                <a:latin typeface="Times New Roman"/>
                <a:cs typeface="Times New Roman"/>
              </a:rPr>
              <a:t> </a:t>
            </a:r>
            <a:r>
              <a:rPr sz="1200" spc="-5" dirty="0">
                <a:latin typeface="Times New Roman"/>
                <a:cs typeface="Times New Roman"/>
              </a:rPr>
              <a:t>ESP32</a:t>
            </a:r>
            <a:r>
              <a:rPr sz="1200" dirty="0">
                <a:latin typeface="Times New Roman"/>
                <a:cs typeface="Times New Roman"/>
              </a:rPr>
              <a:t> </a:t>
            </a:r>
            <a:r>
              <a:rPr sz="1200" spc="-5" dirty="0">
                <a:latin typeface="Times New Roman"/>
                <a:cs typeface="Times New Roman"/>
              </a:rPr>
              <a:t>SOM</a:t>
            </a:r>
            <a:r>
              <a:rPr sz="1200" dirty="0">
                <a:latin typeface="Times New Roman"/>
                <a:cs typeface="Times New Roman"/>
              </a:rPr>
              <a:t> with</a:t>
            </a:r>
            <a:r>
              <a:rPr sz="1200" spc="5" dirty="0">
                <a:latin typeface="Times New Roman"/>
                <a:cs typeface="Times New Roman"/>
              </a:rPr>
              <a:t> </a:t>
            </a:r>
            <a:r>
              <a:rPr sz="1200" spc="-5" dirty="0">
                <a:latin typeface="Times New Roman"/>
                <a:cs typeface="Times New Roman"/>
              </a:rPr>
              <a:t>an</a:t>
            </a:r>
            <a:r>
              <a:rPr sz="1200" dirty="0">
                <a:latin typeface="Times New Roman"/>
                <a:cs typeface="Times New Roman"/>
              </a:rPr>
              <a:t> </a:t>
            </a:r>
            <a:r>
              <a:rPr sz="1200" spc="-5" dirty="0">
                <a:latin typeface="Times New Roman"/>
                <a:cs typeface="Times New Roman"/>
              </a:rPr>
              <a:t>intentionally</a:t>
            </a:r>
            <a:r>
              <a:rPr sz="1200" dirty="0">
                <a:latin typeface="Times New Roman"/>
                <a:cs typeface="Times New Roman"/>
              </a:rPr>
              <a:t> </a:t>
            </a:r>
            <a:r>
              <a:rPr sz="1200" spc="-5" dirty="0">
                <a:latin typeface="Times New Roman"/>
                <a:cs typeface="Times New Roman"/>
              </a:rPr>
              <a:t>limited </a:t>
            </a:r>
            <a:r>
              <a:rPr sz="1200" spc="-285" dirty="0">
                <a:latin typeface="Times New Roman"/>
                <a:cs typeface="Times New Roman"/>
              </a:rPr>
              <a:t> </a:t>
            </a:r>
            <a:r>
              <a:rPr sz="1200" spc="-5" dirty="0">
                <a:latin typeface="Times New Roman"/>
                <a:cs typeface="Times New Roman"/>
              </a:rPr>
              <a:t>communication</a:t>
            </a:r>
            <a:r>
              <a:rPr sz="1200" spc="-35" dirty="0">
                <a:latin typeface="Times New Roman"/>
                <a:cs typeface="Times New Roman"/>
              </a:rPr>
              <a:t> </a:t>
            </a:r>
            <a:r>
              <a:rPr sz="1200" spc="-5" dirty="0">
                <a:latin typeface="Times New Roman"/>
                <a:cs typeface="Times New Roman"/>
              </a:rPr>
              <a:t>power.</a:t>
            </a:r>
            <a:r>
              <a:rPr sz="1200" spc="-35" dirty="0">
                <a:latin typeface="Times New Roman"/>
                <a:cs typeface="Times New Roman"/>
              </a:rPr>
              <a:t> </a:t>
            </a:r>
            <a:r>
              <a:rPr sz="1200" dirty="0">
                <a:latin typeface="Times New Roman"/>
                <a:cs typeface="Times New Roman"/>
              </a:rPr>
              <a:t>As</a:t>
            </a:r>
            <a:r>
              <a:rPr sz="1200" spc="-30" dirty="0">
                <a:latin typeface="Times New Roman"/>
                <a:cs typeface="Times New Roman"/>
              </a:rPr>
              <a:t> </a:t>
            </a:r>
            <a:r>
              <a:rPr sz="1200" spc="-5" dirty="0">
                <a:latin typeface="Times New Roman"/>
                <a:cs typeface="Times New Roman"/>
              </a:rPr>
              <a:t>such</a:t>
            </a:r>
            <a:r>
              <a:rPr sz="1200" spc="-35" dirty="0">
                <a:latin typeface="Times New Roman"/>
                <a:cs typeface="Times New Roman"/>
              </a:rPr>
              <a:t> </a:t>
            </a:r>
            <a:r>
              <a:rPr sz="1200" dirty="0">
                <a:latin typeface="Times New Roman"/>
                <a:cs typeface="Times New Roman"/>
              </a:rPr>
              <a:t>there</a:t>
            </a:r>
            <a:r>
              <a:rPr sz="1200" spc="-25" dirty="0">
                <a:latin typeface="Times New Roman"/>
                <a:cs typeface="Times New Roman"/>
              </a:rPr>
              <a:t> </a:t>
            </a:r>
            <a:r>
              <a:rPr sz="1200" spc="-5" dirty="0">
                <a:latin typeface="Times New Roman"/>
                <a:cs typeface="Times New Roman"/>
              </a:rPr>
              <a:t>will</a:t>
            </a:r>
            <a:r>
              <a:rPr sz="1200" spc="-30" dirty="0">
                <a:latin typeface="Times New Roman"/>
                <a:cs typeface="Times New Roman"/>
              </a:rPr>
              <a:t> </a:t>
            </a:r>
            <a:r>
              <a:rPr sz="1200" dirty="0">
                <a:latin typeface="Times New Roman"/>
                <a:cs typeface="Times New Roman"/>
              </a:rPr>
              <a:t>be</a:t>
            </a:r>
            <a:r>
              <a:rPr sz="1200" spc="-35" dirty="0">
                <a:latin typeface="Times New Roman"/>
                <a:cs typeface="Times New Roman"/>
              </a:rPr>
              <a:t> </a:t>
            </a:r>
            <a:r>
              <a:rPr sz="1200" dirty="0">
                <a:latin typeface="Times New Roman"/>
                <a:cs typeface="Times New Roman"/>
              </a:rPr>
              <a:t>little</a:t>
            </a:r>
            <a:r>
              <a:rPr sz="1200" spc="-35"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no</a:t>
            </a:r>
            <a:r>
              <a:rPr sz="1200" spc="-35" dirty="0">
                <a:latin typeface="Times New Roman"/>
                <a:cs typeface="Times New Roman"/>
              </a:rPr>
              <a:t> </a:t>
            </a:r>
            <a:r>
              <a:rPr sz="1200" dirty="0">
                <a:latin typeface="Times New Roman"/>
                <a:cs typeface="Times New Roman"/>
              </a:rPr>
              <a:t>risk</a:t>
            </a:r>
            <a:r>
              <a:rPr sz="1200" spc="-35"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spc="-5" dirty="0">
                <a:latin typeface="Times New Roman"/>
                <a:cs typeface="Times New Roman"/>
              </a:rPr>
              <a:t>introducing</a:t>
            </a:r>
            <a:r>
              <a:rPr sz="1200" spc="-30" dirty="0">
                <a:latin typeface="Times New Roman"/>
                <a:cs typeface="Times New Roman"/>
              </a:rPr>
              <a:t> </a:t>
            </a:r>
            <a:r>
              <a:rPr sz="1200" dirty="0">
                <a:latin typeface="Times New Roman"/>
                <a:cs typeface="Times New Roman"/>
              </a:rPr>
              <a:t>adverse</a:t>
            </a:r>
            <a:r>
              <a:rPr sz="1200" spc="-40" dirty="0">
                <a:latin typeface="Times New Roman"/>
                <a:cs typeface="Times New Roman"/>
              </a:rPr>
              <a:t> </a:t>
            </a:r>
            <a:r>
              <a:rPr sz="1200" spc="-5" dirty="0">
                <a:latin typeface="Times New Roman"/>
                <a:cs typeface="Times New Roman"/>
              </a:rPr>
              <a:t>amounts</a:t>
            </a:r>
            <a:r>
              <a:rPr sz="1200" spc="-25"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RF </a:t>
            </a:r>
            <a:r>
              <a:rPr sz="1200" spc="-290" dirty="0">
                <a:latin typeface="Times New Roman"/>
                <a:cs typeface="Times New Roman"/>
              </a:rPr>
              <a:t> </a:t>
            </a:r>
            <a:r>
              <a:rPr sz="1200" spc="-5" dirty="0">
                <a:latin typeface="Times New Roman"/>
                <a:cs typeface="Times New Roman"/>
              </a:rPr>
              <a:t>interference, even </a:t>
            </a:r>
            <a:r>
              <a:rPr sz="1200" dirty="0">
                <a:latin typeface="Times New Roman"/>
                <a:cs typeface="Times New Roman"/>
              </a:rPr>
              <a:t>with </a:t>
            </a:r>
            <a:r>
              <a:rPr sz="1200" spc="-5" dirty="0">
                <a:latin typeface="Times New Roman"/>
                <a:cs typeface="Times New Roman"/>
              </a:rPr>
              <a:t>several </a:t>
            </a:r>
            <a:r>
              <a:rPr sz="1200" spc="5" dirty="0">
                <a:latin typeface="Times New Roman"/>
                <a:cs typeface="Times New Roman"/>
              </a:rPr>
              <a:t>of </a:t>
            </a:r>
            <a:r>
              <a:rPr sz="1200" dirty="0">
                <a:latin typeface="Times New Roman"/>
                <a:cs typeface="Times New Roman"/>
              </a:rPr>
              <a:t>these </a:t>
            </a:r>
            <a:r>
              <a:rPr sz="1200" spc="-5" dirty="0">
                <a:latin typeface="Times New Roman"/>
                <a:cs typeface="Times New Roman"/>
              </a:rPr>
              <a:t>devices operating </a:t>
            </a:r>
            <a:r>
              <a:rPr sz="1200" dirty="0">
                <a:latin typeface="Times New Roman"/>
                <a:cs typeface="Times New Roman"/>
              </a:rPr>
              <a:t>in </a:t>
            </a:r>
            <a:r>
              <a:rPr sz="1200" spc="-5" dirty="0">
                <a:latin typeface="Times New Roman"/>
                <a:cs typeface="Times New Roman"/>
              </a:rPr>
              <a:t>close </a:t>
            </a:r>
            <a:r>
              <a:rPr sz="1200" dirty="0">
                <a:latin typeface="Times New Roman"/>
                <a:cs typeface="Times New Roman"/>
              </a:rPr>
              <a:t>proximity. By using </a:t>
            </a:r>
            <a:r>
              <a:rPr sz="1200" spc="-5" dirty="0">
                <a:latin typeface="Times New Roman"/>
                <a:cs typeface="Times New Roman"/>
              </a:rPr>
              <a:t>an FCC </a:t>
            </a:r>
            <a:r>
              <a:rPr sz="1200" dirty="0">
                <a:latin typeface="Times New Roman"/>
                <a:cs typeface="Times New Roman"/>
              </a:rPr>
              <a:t> </a:t>
            </a:r>
            <a:r>
              <a:rPr sz="1200" spc="-5" dirty="0">
                <a:latin typeface="Times New Roman"/>
                <a:cs typeface="Times New Roman"/>
              </a:rPr>
              <a:t>certified </a:t>
            </a:r>
            <a:r>
              <a:rPr sz="1200" dirty="0">
                <a:latin typeface="Times New Roman"/>
                <a:cs typeface="Times New Roman"/>
              </a:rPr>
              <a:t>device [6], the </a:t>
            </a:r>
            <a:r>
              <a:rPr sz="1200" spc="-5" dirty="0">
                <a:latin typeface="Times New Roman"/>
                <a:cs typeface="Times New Roman"/>
              </a:rPr>
              <a:t>ESP32, as well as responsibly utilizing </a:t>
            </a:r>
            <a:r>
              <a:rPr sz="1200" dirty="0">
                <a:latin typeface="Times New Roman"/>
                <a:cs typeface="Times New Roman"/>
              </a:rPr>
              <a:t>the </a:t>
            </a:r>
            <a:r>
              <a:rPr sz="1200" spc="-5" dirty="0">
                <a:latin typeface="Times New Roman"/>
                <a:cs typeface="Times New Roman"/>
              </a:rPr>
              <a:t>RF communication </a:t>
            </a:r>
            <a:r>
              <a:rPr sz="1200" dirty="0">
                <a:latin typeface="Times New Roman"/>
                <a:cs typeface="Times New Roman"/>
              </a:rPr>
              <a:t>(not </a:t>
            </a:r>
            <a:r>
              <a:rPr sz="1200" spc="5" dirty="0">
                <a:latin typeface="Times New Roman"/>
                <a:cs typeface="Times New Roman"/>
              </a:rPr>
              <a:t> </a:t>
            </a:r>
            <a:r>
              <a:rPr sz="1200" spc="-5" dirty="0">
                <a:latin typeface="Times New Roman"/>
                <a:cs typeface="Times New Roman"/>
              </a:rPr>
              <a:t>constantly broadcast </a:t>
            </a:r>
            <a:r>
              <a:rPr sz="1200" dirty="0">
                <a:latin typeface="Times New Roman"/>
                <a:cs typeface="Times New Roman"/>
              </a:rPr>
              <a:t>at max </a:t>
            </a:r>
            <a:r>
              <a:rPr sz="1200" spc="-5" dirty="0">
                <a:latin typeface="Times New Roman"/>
                <a:cs typeface="Times New Roman"/>
              </a:rPr>
              <a:t>transmission power) </a:t>
            </a:r>
            <a:r>
              <a:rPr sz="1200" dirty="0">
                <a:latin typeface="Times New Roman"/>
                <a:cs typeface="Times New Roman"/>
              </a:rPr>
              <a:t>through BLE, </a:t>
            </a:r>
            <a:r>
              <a:rPr sz="1200" spc="-5" dirty="0">
                <a:latin typeface="Times New Roman"/>
                <a:cs typeface="Times New Roman"/>
              </a:rPr>
              <a:t>we can </a:t>
            </a:r>
            <a:r>
              <a:rPr sz="1200" dirty="0">
                <a:latin typeface="Times New Roman"/>
                <a:cs typeface="Times New Roman"/>
              </a:rPr>
              <a:t>insure the device </a:t>
            </a:r>
            <a:r>
              <a:rPr sz="1200" spc="-5" dirty="0">
                <a:latin typeface="Times New Roman"/>
                <a:cs typeface="Times New Roman"/>
              </a:rPr>
              <a:t>does </a:t>
            </a:r>
            <a:r>
              <a:rPr sz="1200" dirty="0">
                <a:latin typeface="Times New Roman"/>
                <a:cs typeface="Times New Roman"/>
              </a:rPr>
              <a:t>not </a:t>
            </a:r>
            <a:r>
              <a:rPr sz="1200" spc="-285" dirty="0">
                <a:latin typeface="Times New Roman"/>
                <a:cs typeface="Times New Roman"/>
              </a:rPr>
              <a:t> </a:t>
            </a:r>
            <a:r>
              <a:rPr sz="1200" spc="-5" dirty="0">
                <a:latin typeface="Times New Roman"/>
                <a:cs typeface="Times New Roman"/>
              </a:rPr>
              <a:t>interfere </a:t>
            </a:r>
            <a:r>
              <a:rPr sz="1200" dirty="0">
                <a:latin typeface="Times New Roman"/>
                <a:cs typeface="Times New Roman"/>
              </a:rPr>
              <a:t>with the operation of other </a:t>
            </a:r>
            <a:r>
              <a:rPr sz="1200" spc="-5" dirty="0">
                <a:latin typeface="Times New Roman"/>
                <a:cs typeface="Times New Roman"/>
              </a:rPr>
              <a:t>wireless devices </a:t>
            </a:r>
            <a:r>
              <a:rPr sz="1200" dirty="0">
                <a:latin typeface="Times New Roman"/>
                <a:cs typeface="Times New Roman"/>
              </a:rPr>
              <a:t>nearby </a:t>
            </a:r>
            <a:r>
              <a:rPr sz="1200" spc="-5" dirty="0">
                <a:latin typeface="Times New Roman"/>
                <a:cs typeface="Times New Roman"/>
              </a:rPr>
              <a:t>beyond what </a:t>
            </a:r>
            <a:r>
              <a:rPr sz="1200" dirty="0">
                <a:latin typeface="Times New Roman"/>
                <a:cs typeface="Times New Roman"/>
              </a:rPr>
              <a:t>the </a:t>
            </a:r>
            <a:r>
              <a:rPr sz="1200" spc="-5" dirty="0">
                <a:latin typeface="Times New Roman"/>
                <a:cs typeface="Times New Roman"/>
              </a:rPr>
              <a:t>standard </a:t>
            </a:r>
            <a:r>
              <a:rPr sz="1200" dirty="0">
                <a:latin typeface="Times New Roman"/>
                <a:cs typeface="Times New Roman"/>
              </a:rPr>
              <a:t>for BLE </a:t>
            </a:r>
            <a:r>
              <a:rPr sz="1200" spc="5" dirty="0">
                <a:latin typeface="Times New Roman"/>
                <a:cs typeface="Times New Roman"/>
              </a:rPr>
              <a:t> </a:t>
            </a:r>
            <a:r>
              <a:rPr sz="1200" spc="-5" dirty="0">
                <a:latin typeface="Times New Roman"/>
                <a:cs typeface="Times New Roman"/>
              </a:rPr>
              <a:t>allows.</a:t>
            </a:r>
            <a:endParaRPr sz="1200" dirty="0">
              <a:latin typeface="Times New Roman"/>
              <a:cs typeface="Times New Roman"/>
            </a:endParaRPr>
          </a:p>
          <a:p>
            <a:pPr marL="12700" marR="5080" algn="just">
              <a:lnSpc>
                <a:spcPct val="143900"/>
              </a:lnSpc>
              <a:spcBef>
                <a:spcPts val="795"/>
              </a:spcBef>
            </a:pPr>
            <a:r>
              <a:rPr sz="1200" spc="-5" dirty="0">
                <a:latin typeface="Times New Roman"/>
                <a:cs typeface="Times New Roman"/>
              </a:rPr>
              <a:t>IEEE’s </a:t>
            </a:r>
            <a:r>
              <a:rPr sz="1200" dirty="0">
                <a:latin typeface="Times New Roman"/>
                <a:cs typeface="Times New Roman"/>
              </a:rPr>
              <a:t>7.8 Code </a:t>
            </a:r>
            <a:r>
              <a:rPr sz="1200" spc="5" dirty="0">
                <a:latin typeface="Times New Roman"/>
                <a:cs typeface="Times New Roman"/>
              </a:rPr>
              <a:t>of </a:t>
            </a:r>
            <a:r>
              <a:rPr sz="1200" dirty="0">
                <a:latin typeface="Times New Roman"/>
                <a:cs typeface="Times New Roman"/>
              </a:rPr>
              <a:t>Ethics, </a:t>
            </a:r>
            <a:r>
              <a:rPr sz="1200" spc="-5" dirty="0">
                <a:latin typeface="Times New Roman"/>
                <a:cs typeface="Times New Roman"/>
              </a:rPr>
              <a:t>Section </a:t>
            </a:r>
            <a:r>
              <a:rPr sz="1200" dirty="0">
                <a:latin typeface="Times New Roman"/>
                <a:cs typeface="Times New Roman"/>
              </a:rPr>
              <a:t>I </a:t>
            </a:r>
            <a:r>
              <a:rPr sz="1200" spc="-5" dirty="0">
                <a:latin typeface="Times New Roman"/>
                <a:cs typeface="Times New Roman"/>
              </a:rPr>
              <a:t>Policy </a:t>
            </a:r>
            <a:r>
              <a:rPr sz="1200" dirty="0">
                <a:latin typeface="Times New Roman"/>
                <a:cs typeface="Times New Roman"/>
              </a:rPr>
              <a:t>1 [13] </a:t>
            </a:r>
            <a:r>
              <a:rPr sz="1200" spc="-5" dirty="0">
                <a:latin typeface="Times New Roman"/>
                <a:cs typeface="Times New Roman"/>
              </a:rPr>
              <a:t>“To </a:t>
            </a:r>
            <a:r>
              <a:rPr sz="1200" dirty="0">
                <a:latin typeface="Times New Roman"/>
                <a:cs typeface="Times New Roman"/>
              </a:rPr>
              <a:t>hold paramount the </a:t>
            </a:r>
            <a:r>
              <a:rPr sz="1200" spc="-5" dirty="0">
                <a:latin typeface="Times New Roman"/>
                <a:cs typeface="Times New Roman"/>
              </a:rPr>
              <a:t>safety, </a:t>
            </a:r>
            <a:r>
              <a:rPr sz="1200" dirty="0">
                <a:latin typeface="Times New Roman"/>
                <a:cs typeface="Times New Roman"/>
              </a:rPr>
              <a:t>health, </a:t>
            </a:r>
            <a:r>
              <a:rPr sz="1200" spc="-5" dirty="0">
                <a:latin typeface="Times New Roman"/>
                <a:cs typeface="Times New Roman"/>
              </a:rPr>
              <a:t>and </a:t>
            </a:r>
            <a:r>
              <a:rPr sz="1200" dirty="0">
                <a:latin typeface="Times New Roman"/>
                <a:cs typeface="Times New Roman"/>
              </a:rPr>
              <a:t> </a:t>
            </a:r>
            <a:r>
              <a:rPr sz="1200" spc="-5" dirty="0">
                <a:latin typeface="Times New Roman"/>
                <a:cs typeface="Times New Roman"/>
              </a:rPr>
              <a:t>welfare </a:t>
            </a:r>
            <a:r>
              <a:rPr sz="1200" dirty="0">
                <a:latin typeface="Times New Roman"/>
                <a:cs typeface="Times New Roman"/>
              </a:rPr>
              <a:t>of the </a:t>
            </a:r>
            <a:r>
              <a:rPr sz="1200" spc="-5" dirty="0">
                <a:latin typeface="Times New Roman"/>
                <a:cs typeface="Times New Roman"/>
              </a:rPr>
              <a:t>public... </a:t>
            </a:r>
            <a:r>
              <a:rPr sz="1200" dirty="0">
                <a:latin typeface="Times New Roman"/>
                <a:cs typeface="Times New Roman"/>
              </a:rPr>
              <a:t>“ is </a:t>
            </a:r>
            <a:r>
              <a:rPr sz="1200" spc="-5" dirty="0">
                <a:latin typeface="Times New Roman"/>
                <a:cs typeface="Times New Roman"/>
              </a:rPr>
              <a:t>relevant when considering </a:t>
            </a:r>
            <a:r>
              <a:rPr sz="1200" dirty="0">
                <a:latin typeface="Times New Roman"/>
                <a:cs typeface="Times New Roman"/>
              </a:rPr>
              <a:t>the use of a display in our </a:t>
            </a:r>
            <a:r>
              <a:rPr sz="1200" spc="-5" dirty="0">
                <a:latin typeface="Times New Roman"/>
                <a:cs typeface="Times New Roman"/>
              </a:rPr>
              <a:t>device, as </a:t>
            </a:r>
            <a:r>
              <a:rPr sz="1200" dirty="0">
                <a:latin typeface="Times New Roman"/>
                <a:cs typeface="Times New Roman"/>
              </a:rPr>
              <a:t>any </a:t>
            </a:r>
            <a:r>
              <a:rPr sz="1200" spc="5" dirty="0">
                <a:latin typeface="Times New Roman"/>
                <a:cs typeface="Times New Roman"/>
              </a:rPr>
              <a:t> </a:t>
            </a:r>
            <a:r>
              <a:rPr sz="1200" spc="-5" dirty="0">
                <a:latin typeface="Times New Roman"/>
                <a:cs typeface="Times New Roman"/>
              </a:rPr>
              <a:t>flashing </a:t>
            </a:r>
            <a:r>
              <a:rPr sz="1200" dirty="0">
                <a:latin typeface="Times New Roman"/>
                <a:cs typeface="Times New Roman"/>
              </a:rPr>
              <a:t>lights </a:t>
            </a:r>
            <a:r>
              <a:rPr sz="1200" spc="-5" dirty="0">
                <a:latin typeface="Times New Roman"/>
                <a:cs typeface="Times New Roman"/>
              </a:rPr>
              <a:t>could lead </a:t>
            </a:r>
            <a:r>
              <a:rPr sz="1200" dirty="0">
                <a:latin typeface="Times New Roman"/>
                <a:cs typeface="Times New Roman"/>
              </a:rPr>
              <a:t>to </a:t>
            </a:r>
            <a:r>
              <a:rPr sz="1200" spc="-5" dirty="0">
                <a:latin typeface="Times New Roman"/>
                <a:cs typeface="Times New Roman"/>
              </a:rPr>
              <a:t>photosensitive epileptic seizures. As such </a:t>
            </a:r>
            <a:r>
              <a:rPr sz="1200" dirty="0">
                <a:latin typeface="Times New Roman"/>
                <a:cs typeface="Times New Roman"/>
              </a:rPr>
              <a:t>the </a:t>
            </a:r>
            <a:r>
              <a:rPr sz="1200" spc="-5" dirty="0">
                <a:latin typeface="Times New Roman"/>
                <a:cs typeface="Times New Roman"/>
              </a:rPr>
              <a:t>display </a:t>
            </a:r>
            <a:r>
              <a:rPr sz="1200" dirty="0">
                <a:latin typeface="Times New Roman"/>
                <a:cs typeface="Times New Roman"/>
              </a:rPr>
              <a:t>would only be </a:t>
            </a:r>
            <a:r>
              <a:rPr sz="1200" spc="5" dirty="0">
                <a:latin typeface="Times New Roman"/>
                <a:cs typeface="Times New Roman"/>
              </a:rPr>
              <a:t> </a:t>
            </a:r>
            <a:r>
              <a:rPr sz="1200" spc="-5" dirty="0">
                <a:latin typeface="Times New Roman"/>
                <a:cs typeface="Times New Roman"/>
              </a:rPr>
              <a:t>used </a:t>
            </a:r>
            <a:r>
              <a:rPr sz="1200" dirty="0">
                <a:latin typeface="Times New Roman"/>
                <a:cs typeface="Times New Roman"/>
              </a:rPr>
              <a:t>to </a:t>
            </a:r>
            <a:r>
              <a:rPr sz="1200" spc="-5" dirty="0">
                <a:latin typeface="Times New Roman"/>
                <a:cs typeface="Times New Roman"/>
              </a:rPr>
              <a:t>show attendee </a:t>
            </a:r>
            <a:r>
              <a:rPr sz="1200" dirty="0">
                <a:latin typeface="Times New Roman"/>
                <a:cs typeface="Times New Roman"/>
              </a:rPr>
              <a:t>count </a:t>
            </a:r>
            <a:r>
              <a:rPr sz="1200" spc="-5" dirty="0">
                <a:latin typeface="Times New Roman"/>
                <a:cs typeface="Times New Roman"/>
              </a:rPr>
              <a:t>and </a:t>
            </a:r>
            <a:r>
              <a:rPr sz="1200" dirty="0">
                <a:latin typeface="Times New Roman"/>
                <a:cs typeface="Times New Roman"/>
              </a:rPr>
              <a:t>battery </a:t>
            </a:r>
            <a:r>
              <a:rPr sz="1200" spc="-5" dirty="0">
                <a:latin typeface="Times New Roman"/>
                <a:cs typeface="Times New Roman"/>
              </a:rPr>
              <a:t>status, </a:t>
            </a:r>
            <a:r>
              <a:rPr sz="1200" dirty="0">
                <a:latin typeface="Times New Roman"/>
                <a:cs typeface="Times New Roman"/>
              </a:rPr>
              <a:t>with no </a:t>
            </a:r>
            <a:r>
              <a:rPr sz="1200" spc="-5" dirty="0">
                <a:latin typeface="Times New Roman"/>
                <a:cs typeface="Times New Roman"/>
              </a:rPr>
              <a:t>additional </a:t>
            </a:r>
            <a:r>
              <a:rPr sz="1200" dirty="0">
                <a:latin typeface="Times New Roman"/>
                <a:cs typeface="Times New Roman"/>
              </a:rPr>
              <a:t>animations or </a:t>
            </a:r>
            <a:r>
              <a:rPr sz="1200" spc="-5" dirty="0">
                <a:latin typeface="Times New Roman"/>
                <a:cs typeface="Times New Roman"/>
              </a:rPr>
              <a:t>flashing </a:t>
            </a:r>
            <a:r>
              <a:rPr sz="1200" dirty="0">
                <a:latin typeface="Times New Roman"/>
                <a:cs typeface="Times New Roman"/>
              </a:rPr>
              <a:t>lights </a:t>
            </a:r>
            <a:r>
              <a:rPr sz="1200" spc="5" dirty="0">
                <a:latin typeface="Times New Roman"/>
                <a:cs typeface="Times New Roman"/>
              </a:rPr>
              <a:t> </a:t>
            </a:r>
            <a:r>
              <a:rPr sz="1200" spc="-5" dirty="0">
                <a:latin typeface="Times New Roman"/>
                <a:cs typeface="Times New Roman"/>
              </a:rPr>
              <a:t>which</a:t>
            </a:r>
            <a:r>
              <a:rPr sz="1200" spc="-15" dirty="0">
                <a:latin typeface="Times New Roman"/>
                <a:cs typeface="Times New Roman"/>
              </a:rPr>
              <a:t> </a:t>
            </a:r>
            <a:r>
              <a:rPr sz="1200" spc="-5" dirty="0">
                <a:latin typeface="Times New Roman"/>
                <a:cs typeface="Times New Roman"/>
              </a:rPr>
              <a:t>could lead</a:t>
            </a:r>
            <a:r>
              <a:rPr sz="1200" spc="-15" dirty="0">
                <a:latin typeface="Times New Roman"/>
                <a:cs typeface="Times New Roman"/>
              </a:rPr>
              <a:t> </a:t>
            </a:r>
            <a:r>
              <a:rPr sz="1200" dirty="0">
                <a:latin typeface="Times New Roman"/>
                <a:cs typeface="Times New Roman"/>
              </a:rPr>
              <a:t>to</a:t>
            </a:r>
            <a:r>
              <a:rPr sz="1200" spc="-5" dirty="0">
                <a:latin typeface="Times New Roman"/>
                <a:cs typeface="Times New Roman"/>
              </a:rPr>
              <a:t> </a:t>
            </a:r>
            <a:r>
              <a:rPr sz="1200" dirty="0">
                <a:latin typeface="Times New Roman"/>
                <a:cs typeface="Times New Roman"/>
              </a:rPr>
              <a:t>a</a:t>
            </a:r>
            <a:r>
              <a:rPr sz="1200" spc="-15" dirty="0">
                <a:latin typeface="Times New Roman"/>
                <a:cs typeface="Times New Roman"/>
              </a:rPr>
              <a:t> </a:t>
            </a:r>
            <a:r>
              <a:rPr sz="1200" spc="-5" dirty="0">
                <a:latin typeface="Times New Roman"/>
                <a:cs typeface="Times New Roman"/>
              </a:rPr>
              <a:t>seizure.</a:t>
            </a:r>
            <a:r>
              <a:rPr sz="1200" spc="-15" dirty="0">
                <a:latin typeface="Times New Roman"/>
                <a:cs typeface="Times New Roman"/>
              </a:rPr>
              <a:t> </a:t>
            </a:r>
            <a:r>
              <a:rPr sz="1200" dirty="0">
                <a:latin typeface="Times New Roman"/>
                <a:cs typeface="Times New Roman"/>
              </a:rPr>
              <a:t>Every</a:t>
            </a:r>
            <a:r>
              <a:rPr sz="1200" spc="-15" dirty="0">
                <a:latin typeface="Times New Roman"/>
                <a:cs typeface="Times New Roman"/>
              </a:rPr>
              <a:t> </a:t>
            </a:r>
            <a:r>
              <a:rPr sz="1200" spc="-5" dirty="0">
                <a:latin typeface="Times New Roman"/>
                <a:cs typeface="Times New Roman"/>
              </a:rPr>
              <a:t>effort</a:t>
            </a:r>
            <a:r>
              <a:rPr sz="1200" spc="-10" dirty="0">
                <a:latin typeface="Times New Roman"/>
                <a:cs typeface="Times New Roman"/>
              </a:rPr>
              <a:t> </a:t>
            </a:r>
            <a:r>
              <a:rPr sz="1200" spc="-5" dirty="0">
                <a:latin typeface="Times New Roman"/>
                <a:cs typeface="Times New Roman"/>
              </a:rPr>
              <a:t>will</a:t>
            </a:r>
            <a:r>
              <a:rPr sz="1200" spc="-10" dirty="0">
                <a:latin typeface="Times New Roman"/>
                <a:cs typeface="Times New Roman"/>
              </a:rPr>
              <a:t> </a:t>
            </a:r>
            <a:r>
              <a:rPr sz="1200" dirty="0">
                <a:latin typeface="Times New Roman"/>
                <a:cs typeface="Times New Roman"/>
              </a:rPr>
              <a:t>be</a:t>
            </a:r>
            <a:r>
              <a:rPr sz="1200" spc="-15" dirty="0">
                <a:latin typeface="Times New Roman"/>
                <a:cs typeface="Times New Roman"/>
              </a:rPr>
              <a:t> </a:t>
            </a:r>
            <a:r>
              <a:rPr sz="1200" dirty="0">
                <a:latin typeface="Times New Roman"/>
                <a:cs typeface="Times New Roman"/>
              </a:rPr>
              <a:t>made</a:t>
            </a:r>
            <a:r>
              <a:rPr sz="1200" spc="-15" dirty="0">
                <a:latin typeface="Times New Roman"/>
                <a:cs typeface="Times New Roman"/>
              </a:rPr>
              <a:t> </a:t>
            </a:r>
            <a:r>
              <a:rPr sz="1200" dirty="0">
                <a:latin typeface="Times New Roman"/>
                <a:cs typeface="Times New Roman"/>
              </a:rPr>
              <a:t>to</a:t>
            </a:r>
            <a:r>
              <a:rPr sz="1200" spc="-10" dirty="0">
                <a:latin typeface="Times New Roman"/>
                <a:cs typeface="Times New Roman"/>
              </a:rPr>
              <a:t> </a:t>
            </a:r>
            <a:r>
              <a:rPr sz="1200" spc="-5" dirty="0">
                <a:latin typeface="Times New Roman"/>
                <a:cs typeface="Times New Roman"/>
              </a:rPr>
              <a:t>negate</a:t>
            </a:r>
            <a:r>
              <a:rPr sz="1200" spc="-10" dirty="0">
                <a:latin typeface="Times New Roman"/>
                <a:cs typeface="Times New Roman"/>
              </a:rPr>
              <a:t> </a:t>
            </a:r>
            <a:r>
              <a:rPr sz="1200" dirty="0">
                <a:latin typeface="Times New Roman"/>
                <a:cs typeface="Times New Roman"/>
              </a:rPr>
              <a:t>the</a:t>
            </a:r>
            <a:r>
              <a:rPr sz="1200" spc="-10" dirty="0">
                <a:latin typeface="Times New Roman"/>
                <a:cs typeface="Times New Roman"/>
              </a:rPr>
              <a:t> </a:t>
            </a:r>
            <a:r>
              <a:rPr sz="1200" dirty="0">
                <a:latin typeface="Times New Roman"/>
                <a:cs typeface="Times New Roman"/>
              </a:rPr>
              <a:t>possibility</a:t>
            </a:r>
            <a:r>
              <a:rPr sz="1200" spc="-15" dirty="0">
                <a:latin typeface="Times New Roman"/>
                <a:cs typeface="Times New Roman"/>
              </a:rPr>
              <a:t> </a:t>
            </a:r>
            <a:r>
              <a:rPr sz="1200" dirty="0">
                <a:latin typeface="Times New Roman"/>
                <a:cs typeface="Times New Roman"/>
              </a:rPr>
              <a:t>for</a:t>
            </a:r>
            <a:r>
              <a:rPr sz="1200" spc="-15" dirty="0">
                <a:latin typeface="Times New Roman"/>
                <a:cs typeface="Times New Roman"/>
              </a:rPr>
              <a:t> </a:t>
            </a:r>
            <a:r>
              <a:rPr sz="1200" dirty="0">
                <a:latin typeface="Times New Roman"/>
                <a:cs typeface="Times New Roman"/>
              </a:rPr>
              <a:t>the</a:t>
            </a:r>
            <a:r>
              <a:rPr sz="1200" spc="-10" dirty="0">
                <a:latin typeface="Times New Roman"/>
                <a:cs typeface="Times New Roman"/>
              </a:rPr>
              <a:t> </a:t>
            </a:r>
            <a:r>
              <a:rPr sz="1200" spc="-5" dirty="0">
                <a:latin typeface="Times New Roman"/>
                <a:cs typeface="Times New Roman"/>
              </a:rPr>
              <a:t>display</a:t>
            </a:r>
            <a:r>
              <a:rPr sz="1200" spc="-15" dirty="0">
                <a:latin typeface="Times New Roman"/>
                <a:cs typeface="Times New Roman"/>
              </a:rPr>
              <a:t> </a:t>
            </a:r>
            <a:r>
              <a:rPr sz="1200" spc="-5" dirty="0">
                <a:latin typeface="Times New Roman"/>
                <a:cs typeface="Times New Roman"/>
              </a:rPr>
              <a:t>to </a:t>
            </a:r>
            <a:r>
              <a:rPr sz="1200" spc="-285" dirty="0">
                <a:latin typeface="Times New Roman"/>
                <a:cs typeface="Times New Roman"/>
              </a:rPr>
              <a:t> </a:t>
            </a:r>
            <a:r>
              <a:rPr sz="1200" spc="-5" dirty="0">
                <a:latin typeface="Times New Roman"/>
                <a:cs typeface="Times New Roman"/>
              </a:rPr>
              <a:t>cause</a:t>
            </a:r>
            <a:r>
              <a:rPr sz="1200" spc="-10" dirty="0">
                <a:latin typeface="Times New Roman"/>
                <a:cs typeface="Times New Roman"/>
              </a:rPr>
              <a:t> </a:t>
            </a:r>
            <a:r>
              <a:rPr sz="1200" spc="-5" dirty="0">
                <a:latin typeface="Times New Roman"/>
                <a:cs typeface="Times New Roman"/>
              </a:rPr>
              <a:t>an</a:t>
            </a:r>
            <a:r>
              <a:rPr sz="1200" spc="10" dirty="0">
                <a:latin typeface="Times New Roman"/>
                <a:cs typeface="Times New Roman"/>
              </a:rPr>
              <a:t> </a:t>
            </a:r>
            <a:r>
              <a:rPr sz="1200" spc="-5" dirty="0">
                <a:latin typeface="Times New Roman"/>
                <a:cs typeface="Times New Roman"/>
              </a:rPr>
              <a:t>epileptic </a:t>
            </a:r>
            <a:r>
              <a:rPr sz="1200" dirty="0">
                <a:latin typeface="Times New Roman"/>
                <a:cs typeface="Times New Roman"/>
              </a:rPr>
              <a:t>seizure.</a:t>
            </a:r>
          </a:p>
        </p:txBody>
      </p:sp>
    </p:spTree>
    <p:extLst>
      <p:ext uri="{BB962C8B-B14F-4D97-AF65-F5344CB8AC3E}">
        <p14:creationId xmlns:p14="http://schemas.microsoft.com/office/powerpoint/2010/main" val="644235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B5973A-1DF7-574B-98FD-077E7B3EC2A0}"/>
              </a:ext>
            </a:extLst>
          </p:cNvPr>
          <p:cNvSpPr/>
          <p:nvPr/>
        </p:nvSpPr>
        <p:spPr>
          <a:xfrm>
            <a:off x="0" y="1039267"/>
            <a:ext cx="10184524" cy="5262979"/>
          </a:xfrm>
          <a:prstGeom prst="rect">
            <a:avLst/>
          </a:prstGeom>
        </p:spPr>
        <p:txBody>
          <a:bodyPr wrap="square">
            <a:spAutoFit/>
          </a:bodyPr>
          <a:lstStyle/>
          <a:p>
            <a:pPr marL="285750" indent="-285750">
              <a:buFont typeface="Arial" panose="020B0604020202020204" pitchFamily="34" charset="0"/>
              <a:buChar char="•"/>
            </a:pPr>
            <a:r>
              <a:rPr lang="en-US" sz="2400" b="1" dirty="0"/>
              <a:t>Grading and Examples</a:t>
            </a:r>
          </a:p>
          <a:p>
            <a:pPr marL="800100" lvl="1" indent="-342900">
              <a:buFont typeface="Arial" panose="020B0604020202020204" pitchFamily="34" charset="0"/>
              <a:buChar char="•"/>
            </a:pPr>
            <a:r>
              <a:rPr lang="en-US" sz="2400" dirty="0"/>
              <a:t>Please see the </a:t>
            </a:r>
            <a:r>
              <a:rPr lang="en-US" sz="2400" dirty="0">
                <a:hlinkClick r:id="rId2"/>
              </a:rPr>
              <a:t>Proposal Grading Rubric</a:t>
            </a:r>
            <a:r>
              <a:rPr lang="en-US" sz="2400" dirty="0"/>
              <a:t> for grading details.</a:t>
            </a:r>
          </a:p>
          <a:p>
            <a:pPr marL="800100" lvl="1" indent="-342900">
              <a:buFont typeface="Arial" panose="020B0604020202020204" pitchFamily="34" charset="0"/>
              <a:buChar char="•"/>
            </a:pPr>
            <a:r>
              <a:rPr lang="en-US" sz="2400" dirty="0"/>
              <a:t> Please see </a:t>
            </a:r>
            <a:r>
              <a:rPr lang="en-US" sz="2400" dirty="0">
                <a:hlinkClick r:id="rId3"/>
              </a:rPr>
              <a:t>Example Proposal</a:t>
            </a:r>
            <a:r>
              <a:rPr lang="en-US" sz="2400" dirty="0"/>
              <a:t> as a guideline for document detail and length. (However, be aware that this proposal uses a rubric from previous years)</a:t>
            </a:r>
          </a:p>
          <a:p>
            <a:pPr marL="800100" lvl="1" indent="-342900">
              <a:buFont typeface="Arial" panose="020B0604020202020204" pitchFamily="34" charset="0"/>
              <a:buChar char="•"/>
            </a:pPr>
            <a:r>
              <a:rPr lang="en-US" sz="2400" dirty="0"/>
              <a:t>Proposal writing style and format is graded in addition to technical content </a:t>
            </a:r>
          </a:p>
          <a:p>
            <a:pPr marL="800100" lvl="1" indent="-342900">
              <a:buFont typeface="Arial" panose="020B0604020202020204" pitchFamily="34" charset="0"/>
              <a:buChar char="•"/>
            </a:pPr>
            <a:r>
              <a:rPr lang="en-US" sz="2400" dirty="0"/>
              <a:t>Proposals from Teams 12*, 13*, 15, and 22 in Fall 2020 scored 22/25 or better (proposals available on course website).</a:t>
            </a:r>
          </a:p>
          <a:p>
            <a:pPr lvl="1"/>
            <a:r>
              <a:rPr lang="en-US" sz="2400" dirty="0"/>
              <a:t>	* Received awards</a:t>
            </a:r>
          </a:p>
          <a:p>
            <a:endParaRPr lang="en-US" sz="2400" dirty="0"/>
          </a:p>
          <a:p>
            <a:pPr marL="285750" indent="-285750">
              <a:buFont typeface="Arial" panose="020B0604020202020204" pitchFamily="34" charset="0"/>
              <a:buChar char="•"/>
            </a:pPr>
            <a:r>
              <a:rPr lang="en-US" sz="2400" b="1" dirty="0"/>
              <a:t>Submission and Deadlines</a:t>
            </a:r>
          </a:p>
          <a:p>
            <a:pPr lvl="1"/>
            <a:r>
              <a:rPr lang="en-US" sz="2400" dirty="0"/>
              <a:t>The Project Proposal document should be uploaded to </a:t>
            </a:r>
            <a:r>
              <a:rPr lang="en-US" sz="2400" dirty="0">
                <a:hlinkClick r:id="rId4"/>
              </a:rPr>
              <a:t>My Project</a:t>
            </a:r>
            <a:r>
              <a:rPr lang="en-US" sz="2400" dirty="0"/>
              <a:t> on </a:t>
            </a:r>
            <a:r>
              <a:rPr lang="en-US" sz="2400" dirty="0">
                <a:hlinkClick r:id="rId5"/>
              </a:rPr>
              <a:t>PACE</a:t>
            </a:r>
            <a:r>
              <a:rPr lang="en-US" sz="2400" dirty="0"/>
              <a:t> in PDF format before the deadline listed on the </a:t>
            </a:r>
            <a:r>
              <a:rPr lang="en-US" sz="2400" dirty="0">
                <a:hlinkClick r:id="rId6"/>
              </a:rPr>
              <a:t>Calendar</a:t>
            </a:r>
            <a:r>
              <a:rPr lang="en-US" sz="2400" dirty="0"/>
              <a:t>.</a:t>
            </a:r>
          </a:p>
        </p:txBody>
      </p:sp>
      <p:sp>
        <p:nvSpPr>
          <p:cNvPr id="5" name="TextBox 4">
            <a:extLst>
              <a:ext uri="{FF2B5EF4-FFF2-40B4-BE49-F238E27FC236}">
                <a16:creationId xmlns:a16="http://schemas.microsoft.com/office/drawing/2014/main" id="{41E98E86-D102-BB45-8D6F-CDFD9120E073}"/>
              </a:ext>
            </a:extLst>
          </p:cNvPr>
          <p:cNvSpPr txBox="1"/>
          <p:nvPr/>
        </p:nvSpPr>
        <p:spPr>
          <a:xfrm>
            <a:off x="2124591" y="273868"/>
            <a:ext cx="6538970" cy="584775"/>
          </a:xfrm>
          <a:prstGeom prst="rect">
            <a:avLst/>
          </a:prstGeom>
          <a:noFill/>
        </p:spPr>
        <p:txBody>
          <a:bodyPr wrap="none" rtlCol="0">
            <a:spAutoFit/>
          </a:bodyPr>
          <a:lstStyle/>
          <a:p>
            <a:r>
              <a:rPr lang="en-US" sz="3200" b="1" dirty="0"/>
              <a:t>Proposal Preparation Resources</a:t>
            </a:r>
          </a:p>
        </p:txBody>
      </p:sp>
    </p:spTree>
    <p:extLst>
      <p:ext uri="{BB962C8B-B14F-4D97-AF65-F5344CB8AC3E}">
        <p14:creationId xmlns:p14="http://schemas.microsoft.com/office/powerpoint/2010/main" val="2715874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15956A-6DFD-A94D-B27A-FC67CFA62BE4}"/>
              </a:ext>
            </a:extLst>
          </p:cNvPr>
          <p:cNvSpPr>
            <a:spLocks noGrp="1"/>
          </p:cNvSpPr>
          <p:nvPr>
            <p:ph type="title"/>
          </p:nvPr>
        </p:nvSpPr>
        <p:spPr>
          <a:xfrm>
            <a:off x="363187" y="353250"/>
            <a:ext cx="8982694" cy="1346722"/>
          </a:xfrm>
        </p:spPr>
        <p:txBody>
          <a:bodyPr/>
          <a:lstStyle/>
          <a:p>
            <a:r>
              <a:rPr lang="en-US" dirty="0"/>
              <a:t>Proposal Grading Rubric </a:t>
            </a:r>
            <a:br>
              <a:rPr lang="en-US" dirty="0"/>
            </a:br>
            <a:r>
              <a:rPr lang="en-US" dirty="0"/>
              <a:t>(on website)</a:t>
            </a:r>
          </a:p>
        </p:txBody>
      </p:sp>
      <p:sp>
        <p:nvSpPr>
          <p:cNvPr id="5" name="Content Placeholder 2">
            <a:extLst>
              <a:ext uri="{FF2B5EF4-FFF2-40B4-BE49-F238E27FC236}">
                <a16:creationId xmlns:a16="http://schemas.microsoft.com/office/drawing/2014/main" id="{5668FC4A-3826-A54C-8ECA-B1CAA774F5DB}"/>
              </a:ext>
            </a:extLst>
          </p:cNvPr>
          <p:cNvSpPr txBox="1">
            <a:spLocks/>
          </p:cNvSpPr>
          <p:nvPr/>
        </p:nvSpPr>
        <p:spPr>
          <a:xfrm>
            <a:off x="363187" y="1813749"/>
            <a:ext cx="8982694" cy="44207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a:t>Introduction 		  5 points</a:t>
            </a:r>
          </a:p>
          <a:p>
            <a:pPr marL="514350" indent="-514350">
              <a:buFont typeface="+mj-lt"/>
              <a:buAutoNum type="arabicPeriod"/>
            </a:pPr>
            <a:r>
              <a:rPr lang="en-US"/>
              <a:t>Design 			10 points</a:t>
            </a:r>
          </a:p>
          <a:p>
            <a:pPr marL="514350" indent="-514350">
              <a:buFont typeface="+mj-lt"/>
              <a:buAutoNum type="arabicPeriod"/>
            </a:pPr>
            <a:r>
              <a:rPr lang="en-US"/>
              <a:t>Ethics and Safety  	  5 points</a:t>
            </a:r>
          </a:p>
          <a:p>
            <a:pPr marL="514350" indent="-514350">
              <a:buFont typeface="+mj-lt"/>
              <a:buAutoNum type="arabicPeriod"/>
            </a:pPr>
            <a:r>
              <a:rPr lang="en-US"/>
              <a:t>Writing			  5 points</a:t>
            </a:r>
          </a:p>
          <a:p>
            <a:pPr marL="514350" indent="-514350">
              <a:buFont typeface="+mj-lt"/>
              <a:buAutoNum type="arabicPeriod"/>
            </a:pPr>
            <a:endParaRPr lang="en-US"/>
          </a:p>
          <a:p>
            <a:endParaRPr lang="en-US" dirty="0"/>
          </a:p>
        </p:txBody>
      </p:sp>
    </p:spTree>
    <p:extLst>
      <p:ext uri="{BB962C8B-B14F-4D97-AF65-F5344CB8AC3E}">
        <p14:creationId xmlns:p14="http://schemas.microsoft.com/office/powerpoint/2010/main" val="3875917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D3FCEF6-119B-B14B-A7A7-A7809BCB4CFA}"/>
              </a:ext>
            </a:extLst>
          </p:cNvPr>
          <p:cNvSpPr txBox="1">
            <a:spLocks/>
          </p:cNvSpPr>
          <p:nvPr/>
        </p:nvSpPr>
        <p:spPr>
          <a:xfrm>
            <a:off x="581890" y="163038"/>
            <a:ext cx="9144000" cy="2003735"/>
          </a:xfrm>
          <a:prstGeom prst="rect">
            <a:avLst/>
          </a:prstGeom>
        </p:spPr>
        <p:txBody>
          <a:bodyPr lIns="0" tIns="0" rIns="0" bIns="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Project Proposal Preparation Guide</a:t>
            </a:r>
            <a:br>
              <a:rPr lang="en-US" dirty="0"/>
            </a:br>
            <a:r>
              <a:rPr lang="en-US" dirty="0"/>
              <a:t>(available on course website)</a:t>
            </a:r>
          </a:p>
        </p:txBody>
      </p:sp>
      <p:sp>
        <p:nvSpPr>
          <p:cNvPr id="9" name="Subtitle 2">
            <a:extLst>
              <a:ext uri="{FF2B5EF4-FFF2-40B4-BE49-F238E27FC236}">
                <a16:creationId xmlns:a16="http://schemas.microsoft.com/office/drawing/2014/main" id="{2B0C7AB4-0526-234F-A05C-3F409737C92F}"/>
              </a:ext>
            </a:extLst>
          </p:cNvPr>
          <p:cNvSpPr txBox="1">
            <a:spLocks/>
          </p:cNvSpPr>
          <p:nvPr/>
        </p:nvSpPr>
        <p:spPr>
          <a:xfrm>
            <a:off x="581890" y="2166774"/>
            <a:ext cx="9144000" cy="381839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3200" dirty="0"/>
              <a:t>The proposal outlines your project's motivation, design, requirements, ethics, and safety. The project proposal is an expansion on the information provided in the RFA. </a:t>
            </a:r>
          </a:p>
          <a:p>
            <a:pPr marL="342900" indent="-342900"/>
            <a:r>
              <a:rPr lang="en-US" sz="3200" dirty="0"/>
              <a:t>The proposal provides a good foundation for the Design Document</a:t>
            </a:r>
          </a:p>
          <a:p>
            <a:pPr marL="342900" indent="-342900"/>
            <a:r>
              <a:rPr lang="en-US" sz="3200" dirty="0"/>
              <a:t>Use the format and structure needed for the final report</a:t>
            </a:r>
          </a:p>
          <a:p>
            <a:endParaRPr lang="en-US" sz="3200" dirty="0"/>
          </a:p>
        </p:txBody>
      </p:sp>
    </p:spTree>
    <p:extLst>
      <p:ext uri="{BB962C8B-B14F-4D97-AF65-F5344CB8AC3E}">
        <p14:creationId xmlns:p14="http://schemas.microsoft.com/office/powerpoint/2010/main" val="3169291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5D94-32B7-3C4E-812B-EB2A7CDC2E02}"/>
              </a:ext>
            </a:extLst>
          </p:cNvPr>
          <p:cNvSpPr>
            <a:spLocks noGrp="1"/>
          </p:cNvSpPr>
          <p:nvPr>
            <p:ph type="title"/>
          </p:nvPr>
        </p:nvSpPr>
        <p:spPr/>
        <p:txBody>
          <a:bodyPr anchor="t"/>
          <a:lstStyle/>
          <a:p>
            <a:r>
              <a:rPr lang="en-US" sz="2800" dirty="0"/>
              <a:t>What is the project proposal?</a:t>
            </a:r>
          </a:p>
        </p:txBody>
      </p:sp>
      <p:sp>
        <p:nvSpPr>
          <p:cNvPr id="4" name="TextBox 3">
            <a:extLst>
              <a:ext uri="{FF2B5EF4-FFF2-40B4-BE49-F238E27FC236}">
                <a16:creationId xmlns:a16="http://schemas.microsoft.com/office/drawing/2014/main" id="{A5B1E883-63DC-C542-B1E7-4B524E3DC2B1}"/>
              </a:ext>
            </a:extLst>
          </p:cNvPr>
          <p:cNvSpPr txBox="1"/>
          <p:nvPr/>
        </p:nvSpPr>
        <p:spPr>
          <a:xfrm>
            <a:off x="783772" y="1900052"/>
            <a:ext cx="7980218" cy="1862048"/>
          </a:xfrm>
          <a:prstGeom prst="rect">
            <a:avLst/>
          </a:prstGeom>
          <a:noFill/>
        </p:spPr>
        <p:txBody>
          <a:bodyPr wrap="square" rtlCol="0">
            <a:spAutoFit/>
          </a:bodyPr>
          <a:lstStyle/>
          <a:p>
            <a:r>
              <a:rPr lang="en-US" sz="11500" dirty="0"/>
              <a:t>THE PLAN</a:t>
            </a:r>
          </a:p>
        </p:txBody>
      </p:sp>
    </p:spTree>
    <p:extLst>
      <p:ext uri="{BB962C8B-B14F-4D97-AF65-F5344CB8AC3E}">
        <p14:creationId xmlns:p14="http://schemas.microsoft.com/office/powerpoint/2010/main" val="57591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B8A0-7D17-3142-9FD8-CB37286FE8A2}"/>
              </a:ext>
            </a:extLst>
          </p:cNvPr>
          <p:cNvSpPr>
            <a:spLocks noGrp="1"/>
          </p:cNvSpPr>
          <p:nvPr>
            <p:ph type="title"/>
          </p:nvPr>
        </p:nvSpPr>
        <p:spPr/>
        <p:txBody>
          <a:bodyPr anchor="t"/>
          <a:lstStyle/>
          <a:p>
            <a:r>
              <a:rPr lang="en-US" sz="2400" dirty="0"/>
              <a:t>The  “plan” contains three sections whose purpose is to articulate:</a:t>
            </a:r>
          </a:p>
        </p:txBody>
      </p:sp>
      <p:sp>
        <p:nvSpPr>
          <p:cNvPr id="3" name="Text Placeholder 2">
            <a:extLst>
              <a:ext uri="{FF2B5EF4-FFF2-40B4-BE49-F238E27FC236}">
                <a16:creationId xmlns:a16="http://schemas.microsoft.com/office/drawing/2014/main" id="{29FA1E86-34FE-0C47-AD27-03CD2D6BA596}"/>
              </a:ext>
            </a:extLst>
          </p:cNvPr>
          <p:cNvSpPr>
            <a:spLocks noGrp="1"/>
          </p:cNvSpPr>
          <p:nvPr>
            <p:ph type="body"/>
          </p:nvPr>
        </p:nvSpPr>
        <p:spPr>
          <a:xfrm>
            <a:off x="652783" y="958680"/>
            <a:ext cx="8902337" cy="5522025"/>
          </a:xfrm>
        </p:spPr>
        <p:txBody>
          <a:bodyPr>
            <a:normAutofit lnSpcReduction="10000"/>
          </a:bodyPr>
          <a:lstStyle/>
          <a:p>
            <a:pPr marL="514350" indent="-514350">
              <a:buFont typeface="+mj-lt"/>
              <a:buAutoNum type="arabicPeriod"/>
            </a:pPr>
            <a:r>
              <a:rPr lang="en-US" sz="3200" b="1" dirty="0"/>
              <a:t>Introduction</a:t>
            </a:r>
          </a:p>
          <a:p>
            <a:pPr marL="457200" lvl="1" indent="-457200">
              <a:buFont typeface="Arial" panose="020B0604020202020204" pitchFamily="34" charset="0"/>
              <a:buChar char="•"/>
            </a:pPr>
            <a:r>
              <a:rPr lang="en-US" sz="2800" dirty="0"/>
              <a:t>What is your problem? </a:t>
            </a:r>
          </a:p>
          <a:p>
            <a:pPr marL="457200" lvl="1" indent="-457200">
              <a:buFont typeface="Arial" panose="020B0604020202020204" pitchFamily="34" charset="0"/>
              <a:buChar char="•"/>
            </a:pPr>
            <a:r>
              <a:rPr lang="en-US" sz="2800" dirty="0"/>
              <a:t>Why is it important? </a:t>
            </a:r>
          </a:p>
          <a:p>
            <a:pPr marL="457200" lvl="1" indent="-457200">
              <a:buFont typeface="Arial" panose="020B0604020202020204" pitchFamily="34" charset="0"/>
              <a:buChar char="•"/>
            </a:pPr>
            <a:r>
              <a:rPr lang="en-US" sz="2800" dirty="0"/>
              <a:t>How do you propose to solve it? </a:t>
            </a:r>
          </a:p>
          <a:p>
            <a:pPr marL="457200" lvl="1" indent="-457200">
              <a:buFont typeface="Arial" panose="020B0604020202020204" pitchFamily="34" charset="0"/>
              <a:buChar char="•"/>
            </a:pPr>
            <a:r>
              <a:rPr lang="en-US" sz="2800" dirty="0"/>
              <a:t>What is different about your approach?</a:t>
            </a:r>
          </a:p>
          <a:p>
            <a:pPr marL="457200" lvl="1" indent="0">
              <a:buNone/>
            </a:pPr>
            <a:endParaRPr lang="en-US" sz="2800" dirty="0"/>
          </a:p>
          <a:p>
            <a:pPr marL="514350" indent="-514350">
              <a:buFont typeface="+mj-lt"/>
              <a:buAutoNum type="arabicPeriod"/>
            </a:pPr>
            <a:r>
              <a:rPr lang="en-US" sz="3200" b="1" dirty="0"/>
              <a:t>Design and Requirements</a:t>
            </a:r>
          </a:p>
          <a:p>
            <a:pPr marL="457200" lvl="1" indent="-457200">
              <a:buFont typeface="Arial" panose="020B0604020202020204" pitchFamily="34" charset="0"/>
              <a:buChar char="•"/>
            </a:pPr>
            <a:r>
              <a:rPr lang="en-US" sz="2800" dirty="0"/>
              <a:t>How will you implement your proposed solution?</a:t>
            </a:r>
          </a:p>
          <a:p>
            <a:pPr marL="457200" lvl="1" indent="-457200">
              <a:buFont typeface="Arial" panose="020B0604020202020204" pitchFamily="34" charset="0"/>
              <a:buChar char="•"/>
            </a:pPr>
            <a:r>
              <a:rPr lang="en-US" sz="2800" dirty="0"/>
              <a:t>What are the requirements the components need to satisfy?</a:t>
            </a:r>
          </a:p>
          <a:p>
            <a:pPr marL="457200" lvl="1" indent="-457200">
              <a:buFont typeface="Arial" panose="020B0604020202020204" pitchFamily="34" charset="0"/>
              <a:buChar char="•"/>
            </a:pPr>
            <a:r>
              <a:rPr lang="en-US" sz="2800" dirty="0"/>
              <a:t>What is the most difficult/risky part?</a:t>
            </a:r>
          </a:p>
          <a:p>
            <a:pPr lvl="1"/>
            <a:endParaRPr lang="en-US" sz="2800" dirty="0"/>
          </a:p>
          <a:p>
            <a:pPr marL="514350" indent="-514350">
              <a:buFont typeface="+mj-lt"/>
              <a:buAutoNum type="arabicPeriod"/>
            </a:pPr>
            <a:r>
              <a:rPr lang="en-US" sz="3200" b="1" dirty="0"/>
              <a:t>Ethics and Safety</a:t>
            </a:r>
          </a:p>
        </p:txBody>
      </p:sp>
    </p:spTree>
    <p:extLst>
      <p:ext uri="{BB962C8B-B14F-4D97-AF65-F5344CB8AC3E}">
        <p14:creationId xmlns:p14="http://schemas.microsoft.com/office/powerpoint/2010/main" val="2918425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443F3A-F969-BE44-8DE5-5CB62B704023}"/>
              </a:ext>
            </a:extLst>
          </p:cNvPr>
          <p:cNvSpPr/>
          <p:nvPr/>
        </p:nvSpPr>
        <p:spPr>
          <a:xfrm>
            <a:off x="283780" y="591273"/>
            <a:ext cx="9490840" cy="5847755"/>
          </a:xfrm>
          <a:prstGeom prst="rect">
            <a:avLst/>
          </a:prstGeom>
        </p:spPr>
        <p:txBody>
          <a:bodyPr wrap="square">
            <a:spAutoFit/>
          </a:bodyPr>
          <a:lstStyle/>
          <a:p>
            <a:pPr>
              <a:buFont typeface="+mj-lt"/>
              <a:buAutoNum type="romanUcPeriod"/>
            </a:pPr>
            <a:r>
              <a:rPr lang="en-US" b="1" dirty="0"/>
              <a:t> </a:t>
            </a:r>
            <a:r>
              <a:rPr lang="en-US" sz="2800" b="1" dirty="0"/>
              <a:t>Introduction</a:t>
            </a:r>
            <a:r>
              <a:rPr lang="en-US" dirty="0"/>
              <a:t> </a:t>
            </a:r>
            <a:br>
              <a:rPr lang="en-US" dirty="0"/>
            </a:br>
            <a:endParaRPr lang="en-US" dirty="0"/>
          </a:p>
          <a:p>
            <a:pPr marL="742950" lvl="1" indent="-285750">
              <a:buFont typeface="Arial" panose="020B0604020202020204" pitchFamily="34" charset="0"/>
              <a:buChar char="•"/>
            </a:pPr>
            <a:r>
              <a:rPr lang="en-US" b="1" dirty="0"/>
              <a:t>Objective:</a:t>
            </a:r>
            <a:r>
              <a:rPr lang="en-US" dirty="0"/>
              <a:t> One to two paragraphs detailing the </a:t>
            </a:r>
            <a:r>
              <a:rPr lang="en-US" b="1" i="1" dirty="0"/>
              <a:t>problem statement</a:t>
            </a:r>
            <a:r>
              <a:rPr lang="en-US" b="1" dirty="0"/>
              <a:t> </a:t>
            </a:r>
            <a:r>
              <a:rPr lang="en-US" dirty="0"/>
              <a:t>and </a:t>
            </a:r>
            <a:r>
              <a:rPr lang="en-US" b="1" dirty="0"/>
              <a:t>proposed solution</a:t>
            </a:r>
            <a:r>
              <a:rPr lang="en-US" dirty="0"/>
              <a:t>.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dirty="0"/>
              <a:t>Background:</a:t>
            </a:r>
            <a:r>
              <a:rPr lang="en-US" dirty="0"/>
              <a:t> Explain the context of the problem to be solved by your project, including any relevant references to justify the existence and/or importance of the problem (i.e., the need or want for a solution).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dirty="0"/>
              <a:t>Physical Design:</a:t>
            </a:r>
            <a:r>
              <a:rPr lang="en-US" dirty="0"/>
              <a:t> A pictorial representation of your project that puts your solution in context. Not necessarily restricted to your design. Include other external systems relevant to your project (e.g. if your solution connects to a phone via Bluetooth, draw a dotted line between your device and the phone). Note that this is not a block diagram and should explain how the solution is used, not a breakdown of inner components.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dirty="0"/>
              <a:t>High-level requirements list:</a:t>
            </a:r>
            <a:r>
              <a:rPr lang="en-US" dirty="0"/>
              <a:t> A list of three </a:t>
            </a:r>
            <a:r>
              <a:rPr lang="en-US" i="1" dirty="0"/>
              <a:t>quantitative</a:t>
            </a:r>
            <a:r>
              <a:rPr lang="en-US" dirty="0"/>
              <a:t> characteristics displayed as a bulleted list that this project must exhibit in order to solve the problem. Each high-level requirement should be stated as a complete sentence. It does not refer to a specific technical approach.  Avoid mentioning "cost" as a high-level requirement. </a:t>
            </a:r>
          </a:p>
        </p:txBody>
      </p:sp>
    </p:spTree>
    <p:extLst>
      <p:ext uri="{BB962C8B-B14F-4D97-AF65-F5344CB8AC3E}">
        <p14:creationId xmlns:p14="http://schemas.microsoft.com/office/powerpoint/2010/main" val="3956040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443D-6B2C-F14F-B26B-9FE66C04A349}"/>
              </a:ext>
            </a:extLst>
          </p:cNvPr>
          <p:cNvSpPr>
            <a:spLocks noGrp="1"/>
          </p:cNvSpPr>
          <p:nvPr>
            <p:ph type="title"/>
          </p:nvPr>
        </p:nvSpPr>
        <p:spPr>
          <a:xfrm>
            <a:off x="503100" y="155581"/>
            <a:ext cx="9052200" cy="1297440"/>
          </a:xfrm>
        </p:spPr>
        <p:txBody>
          <a:bodyPr anchor="t"/>
          <a:lstStyle/>
          <a:p>
            <a:r>
              <a:rPr lang="en-US" sz="2800" dirty="0"/>
              <a:t>Problem and solution example (</a:t>
            </a:r>
            <a:r>
              <a:rPr lang="en-US" sz="2000" dirty="0"/>
              <a:t>ECE445 Project 13, Fall 2020</a:t>
            </a:r>
            <a:r>
              <a:rPr lang="en-US" sz="2800" dirty="0"/>
              <a:t>)</a:t>
            </a:r>
          </a:p>
        </p:txBody>
      </p:sp>
      <p:sp>
        <p:nvSpPr>
          <p:cNvPr id="3" name="Subtitle 2">
            <a:extLst>
              <a:ext uri="{FF2B5EF4-FFF2-40B4-BE49-F238E27FC236}">
                <a16:creationId xmlns:a16="http://schemas.microsoft.com/office/drawing/2014/main" id="{30D23BCA-2256-3945-BEC4-2D4E655F64DE}"/>
              </a:ext>
            </a:extLst>
          </p:cNvPr>
          <p:cNvSpPr>
            <a:spLocks noGrp="1"/>
          </p:cNvSpPr>
          <p:nvPr>
            <p:ph type="subTitle"/>
          </p:nvPr>
        </p:nvSpPr>
        <p:spPr>
          <a:xfrm>
            <a:off x="503100" y="602420"/>
            <a:ext cx="9052200" cy="7428885"/>
          </a:xfrm>
        </p:spPr>
        <p:txBody>
          <a:bodyPr anchor="t"/>
          <a:lstStyle/>
          <a:p>
            <a:r>
              <a:rPr lang="en-US" dirty="0">
                <a:latin typeface="+mj-lt"/>
                <a:cs typeface="Times New Roman" panose="02020603050405020304" pitchFamily="18" charset="0"/>
              </a:rPr>
              <a:t>Problem</a:t>
            </a:r>
            <a:r>
              <a:rPr lang="en-US" dirty="0">
                <a:latin typeface="+mj-lt"/>
              </a:rPr>
              <a:t>:</a:t>
            </a:r>
          </a:p>
          <a:p>
            <a:pPr marL="0" indent="0">
              <a:buNone/>
            </a:pPr>
            <a:r>
              <a:rPr lang="en-US" sz="1600" i="1" spc="-5" dirty="0">
                <a:latin typeface="Courier" pitchFamily="2" charset="0"/>
                <a:cs typeface="Times New Roman"/>
              </a:rPr>
              <a:t>Every</a:t>
            </a:r>
            <a:r>
              <a:rPr lang="en-US" sz="1600" i="1" spc="-30" dirty="0">
                <a:latin typeface="Courier" pitchFamily="2" charset="0"/>
                <a:cs typeface="Times New Roman"/>
              </a:rPr>
              <a:t> </a:t>
            </a:r>
            <a:r>
              <a:rPr lang="en-US" sz="1600" i="1" dirty="0">
                <a:latin typeface="Courier" pitchFamily="2" charset="0"/>
                <a:cs typeface="Times New Roman"/>
              </a:rPr>
              <a:t>year,</a:t>
            </a:r>
            <a:r>
              <a:rPr lang="en-US" sz="1600" i="1" spc="-25" dirty="0">
                <a:latin typeface="Courier" pitchFamily="2" charset="0"/>
                <a:cs typeface="Times New Roman"/>
              </a:rPr>
              <a:t> </a:t>
            </a:r>
            <a:r>
              <a:rPr lang="en-US" sz="1600" i="1" dirty="0">
                <a:latin typeface="Courier" pitchFamily="2" charset="0"/>
                <a:cs typeface="Times New Roman"/>
              </a:rPr>
              <a:t>there</a:t>
            </a:r>
            <a:r>
              <a:rPr lang="en-US" sz="1600" i="1" spc="-20" dirty="0">
                <a:latin typeface="Courier" pitchFamily="2" charset="0"/>
                <a:cs typeface="Times New Roman"/>
              </a:rPr>
              <a:t> </a:t>
            </a:r>
            <a:r>
              <a:rPr lang="en-US" sz="1600" i="1" dirty="0">
                <a:latin typeface="Courier" pitchFamily="2" charset="0"/>
                <a:cs typeface="Times New Roman"/>
              </a:rPr>
              <a:t>are</a:t>
            </a:r>
            <a:r>
              <a:rPr lang="en-US" sz="1600" i="1" spc="-25" dirty="0">
                <a:latin typeface="Courier" pitchFamily="2" charset="0"/>
                <a:cs typeface="Times New Roman"/>
              </a:rPr>
              <a:t> </a:t>
            </a:r>
            <a:r>
              <a:rPr lang="en-US" sz="1600" i="1" dirty="0">
                <a:latin typeface="Courier" pitchFamily="2" charset="0"/>
                <a:cs typeface="Times New Roman"/>
              </a:rPr>
              <a:t>hundreds</a:t>
            </a:r>
            <a:r>
              <a:rPr lang="en-US" sz="1600" i="1" spc="-20" dirty="0">
                <a:latin typeface="Courier" pitchFamily="2" charset="0"/>
                <a:cs typeface="Times New Roman"/>
              </a:rPr>
              <a:t> </a:t>
            </a:r>
            <a:r>
              <a:rPr lang="en-US" sz="1600" i="1" dirty="0">
                <a:latin typeface="Courier" pitchFamily="2" charset="0"/>
                <a:cs typeface="Times New Roman"/>
              </a:rPr>
              <a:t>of</a:t>
            </a:r>
            <a:r>
              <a:rPr lang="en-US" sz="1600" i="1" spc="-25" dirty="0">
                <a:latin typeface="Courier" pitchFamily="2" charset="0"/>
                <a:cs typeface="Times New Roman"/>
              </a:rPr>
              <a:t> </a:t>
            </a:r>
            <a:r>
              <a:rPr lang="en-US" sz="1600" i="1" dirty="0">
                <a:latin typeface="Courier" pitchFamily="2" charset="0"/>
                <a:cs typeface="Times New Roman"/>
              </a:rPr>
              <a:t>trade</a:t>
            </a:r>
            <a:r>
              <a:rPr lang="en-US" sz="1600" i="1" spc="-15" dirty="0">
                <a:latin typeface="Courier" pitchFamily="2" charset="0"/>
                <a:cs typeface="Times New Roman"/>
              </a:rPr>
              <a:t> </a:t>
            </a:r>
            <a:r>
              <a:rPr lang="en-US" sz="1600" i="1" spc="-5" dirty="0">
                <a:latin typeface="Courier" pitchFamily="2" charset="0"/>
                <a:cs typeface="Times New Roman"/>
              </a:rPr>
              <a:t>shows,</a:t>
            </a:r>
            <a:r>
              <a:rPr lang="en-US" sz="1600" i="1" spc="-20" dirty="0">
                <a:latin typeface="Courier" pitchFamily="2" charset="0"/>
                <a:cs typeface="Times New Roman"/>
              </a:rPr>
              <a:t> </a:t>
            </a:r>
            <a:r>
              <a:rPr lang="en-US" sz="1600" i="1" spc="-5" dirty="0">
                <a:latin typeface="Courier" pitchFamily="2" charset="0"/>
                <a:cs typeface="Times New Roman"/>
              </a:rPr>
              <a:t>career</a:t>
            </a:r>
            <a:r>
              <a:rPr lang="en-US" sz="1600" i="1" spc="-20" dirty="0">
                <a:latin typeface="Courier" pitchFamily="2" charset="0"/>
                <a:cs typeface="Times New Roman"/>
              </a:rPr>
              <a:t> </a:t>
            </a:r>
            <a:r>
              <a:rPr lang="en-US" sz="1600" i="1" spc="-5" dirty="0">
                <a:latin typeface="Courier" pitchFamily="2" charset="0"/>
                <a:cs typeface="Times New Roman"/>
              </a:rPr>
              <a:t>fairs,</a:t>
            </a:r>
            <a:r>
              <a:rPr lang="en-US" sz="1600" i="1" spc="-10" dirty="0">
                <a:latin typeface="Courier" pitchFamily="2" charset="0"/>
                <a:cs typeface="Times New Roman"/>
              </a:rPr>
              <a:t> </a:t>
            </a:r>
            <a:r>
              <a:rPr lang="en-US" sz="1600" i="1" spc="-5" dirty="0">
                <a:latin typeface="Courier" pitchFamily="2" charset="0"/>
                <a:cs typeface="Times New Roman"/>
              </a:rPr>
              <a:t>expos,</a:t>
            </a:r>
            <a:r>
              <a:rPr lang="en-US" sz="1600" i="1" spc="-20" dirty="0">
                <a:latin typeface="Courier" pitchFamily="2" charset="0"/>
                <a:cs typeface="Times New Roman"/>
              </a:rPr>
              <a:t> </a:t>
            </a:r>
            <a:r>
              <a:rPr lang="en-US" sz="1600" i="1" spc="-5" dirty="0">
                <a:latin typeface="Courier" pitchFamily="2" charset="0"/>
                <a:cs typeface="Times New Roman"/>
              </a:rPr>
              <a:t>etc.</a:t>
            </a:r>
            <a:r>
              <a:rPr lang="en-US" sz="1600" i="1" spc="-15" dirty="0">
                <a:latin typeface="Courier" pitchFamily="2" charset="0"/>
                <a:cs typeface="Times New Roman"/>
              </a:rPr>
              <a:t> </a:t>
            </a:r>
            <a:r>
              <a:rPr lang="en-US" sz="1600" i="1" spc="-5" dirty="0">
                <a:latin typeface="Courier" pitchFamily="2" charset="0"/>
                <a:cs typeface="Times New Roman"/>
              </a:rPr>
              <a:t>held </a:t>
            </a:r>
            <a:r>
              <a:rPr lang="en-US" sz="1600" i="1" dirty="0">
                <a:latin typeface="Courier" pitchFamily="2" charset="0"/>
                <a:cs typeface="Times New Roman"/>
              </a:rPr>
              <a:t>globally</a:t>
            </a:r>
            <a:r>
              <a:rPr lang="en-US" sz="1600" i="1" spc="-20" dirty="0">
                <a:latin typeface="Courier" pitchFamily="2" charset="0"/>
                <a:cs typeface="Times New Roman"/>
              </a:rPr>
              <a:t> </a:t>
            </a:r>
            <a:r>
              <a:rPr lang="en-US" sz="1600" i="1" spc="-5" dirty="0">
                <a:latin typeface="Courier" pitchFamily="2" charset="0"/>
                <a:cs typeface="Times New Roman"/>
              </a:rPr>
              <a:t>wherein</a:t>
            </a:r>
            <a:r>
              <a:rPr lang="en-US" sz="1600" i="1" spc="-20" dirty="0">
                <a:latin typeface="Courier" pitchFamily="2" charset="0"/>
                <a:cs typeface="Times New Roman"/>
              </a:rPr>
              <a:t> </a:t>
            </a:r>
            <a:r>
              <a:rPr lang="en-US" sz="1600" i="1" dirty="0">
                <a:latin typeface="Courier" pitchFamily="2" charset="0"/>
                <a:cs typeface="Times New Roman"/>
              </a:rPr>
              <a:t>there </a:t>
            </a:r>
            <a:r>
              <a:rPr lang="en-US" sz="1600" i="1" spc="-290" dirty="0">
                <a:latin typeface="Courier" pitchFamily="2" charset="0"/>
                <a:cs typeface="Times New Roman"/>
              </a:rPr>
              <a:t> </a:t>
            </a:r>
            <a:r>
              <a:rPr lang="en-US" sz="1600" i="1" dirty="0">
                <a:latin typeface="Courier" pitchFamily="2" charset="0"/>
                <a:cs typeface="Times New Roman"/>
              </a:rPr>
              <a:t>a hundred of </a:t>
            </a:r>
            <a:r>
              <a:rPr lang="en-US" sz="1600" i="1" spc="-5" dirty="0">
                <a:latin typeface="Courier" pitchFamily="2" charset="0"/>
                <a:cs typeface="Times New Roman"/>
              </a:rPr>
              <a:t>presenters </a:t>
            </a:r>
            <a:r>
              <a:rPr lang="en-US" sz="1600" i="1" dirty="0">
                <a:latin typeface="Courier" pitchFamily="2" charset="0"/>
                <a:cs typeface="Times New Roman"/>
              </a:rPr>
              <a:t>(i.e. </a:t>
            </a:r>
            <a:r>
              <a:rPr lang="en-US" sz="1600" i="1" spc="-5" dirty="0">
                <a:latin typeface="Courier" pitchFamily="2" charset="0"/>
                <a:cs typeface="Times New Roman"/>
              </a:rPr>
              <a:t>exhibition </a:t>
            </a:r>
            <a:r>
              <a:rPr lang="en-US" sz="1600" i="1" dirty="0">
                <a:latin typeface="Courier" pitchFamily="2" charset="0"/>
                <a:cs typeface="Times New Roman"/>
              </a:rPr>
              <a:t>booths) and </a:t>
            </a:r>
            <a:r>
              <a:rPr lang="en-US" sz="1600" i="1" spc="-5" dirty="0">
                <a:latin typeface="Courier" pitchFamily="2" charset="0"/>
                <a:cs typeface="Times New Roman"/>
              </a:rPr>
              <a:t>thousands </a:t>
            </a:r>
            <a:r>
              <a:rPr lang="en-US" sz="1600" i="1" dirty="0">
                <a:latin typeface="Courier" pitchFamily="2" charset="0"/>
                <a:cs typeface="Times New Roman"/>
              </a:rPr>
              <a:t>of </a:t>
            </a:r>
            <a:r>
              <a:rPr lang="en-US" sz="1600" i="1" spc="-5" dirty="0">
                <a:latin typeface="Courier" pitchFamily="2" charset="0"/>
                <a:cs typeface="Times New Roman"/>
              </a:rPr>
              <a:t>attendees. All </a:t>
            </a:r>
            <a:r>
              <a:rPr lang="en-US" sz="1600" i="1" dirty="0">
                <a:latin typeface="Courier" pitchFamily="2" charset="0"/>
                <a:cs typeface="Times New Roman"/>
              </a:rPr>
              <a:t>of these events </a:t>
            </a:r>
            <a:r>
              <a:rPr lang="en-US" sz="1600" i="1" spc="-5" dirty="0">
                <a:latin typeface="Courier" pitchFamily="2" charset="0"/>
                <a:cs typeface="Times New Roman"/>
              </a:rPr>
              <a:t>have </a:t>
            </a:r>
            <a:r>
              <a:rPr lang="en-US" sz="1600" i="1" dirty="0">
                <a:latin typeface="Courier" pitchFamily="2" charset="0"/>
                <a:cs typeface="Times New Roman"/>
              </a:rPr>
              <a:t>a </a:t>
            </a:r>
            <a:r>
              <a:rPr lang="en-US" sz="1600" i="1" spc="5" dirty="0">
                <a:latin typeface="Courier" pitchFamily="2" charset="0"/>
                <a:cs typeface="Times New Roman"/>
              </a:rPr>
              <a:t> </a:t>
            </a:r>
            <a:r>
              <a:rPr lang="en-US" sz="1600" i="1" spc="-5" dirty="0">
                <a:latin typeface="Courier" pitchFamily="2" charset="0"/>
                <a:cs typeface="Times New Roman"/>
              </a:rPr>
              <a:t>commonality, </a:t>
            </a:r>
            <a:r>
              <a:rPr lang="en-US" sz="1600" i="1" dirty="0">
                <a:latin typeface="Courier" pitchFamily="2" charset="0"/>
                <a:cs typeface="Times New Roman"/>
              </a:rPr>
              <a:t>one that </a:t>
            </a:r>
            <a:r>
              <a:rPr lang="en-US" sz="1600" i="1" spc="-5" dirty="0">
                <a:latin typeface="Courier" pitchFamily="2" charset="0"/>
                <a:cs typeface="Times New Roman"/>
              </a:rPr>
              <a:t>has </a:t>
            </a:r>
            <a:r>
              <a:rPr lang="en-US" sz="1600" i="1" dirty="0">
                <a:latin typeface="Courier" pitchFamily="2" charset="0"/>
                <a:cs typeface="Times New Roman"/>
              </a:rPr>
              <a:t>led to a quite </a:t>
            </a:r>
            <a:r>
              <a:rPr lang="en-US" sz="1600" i="1" spc="-5" dirty="0">
                <a:latin typeface="Courier" pitchFamily="2" charset="0"/>
                <a:cs typeface="Times New Roman"/>
              </a:rPr>
              <a:t>noticeable issue. </a:t>
            </a:r>
            <a:r>
              <a:rPr lang="en-US" sz="1600" b="1" i="1" spc="-5" dirty="0">
                <a:latin typeface="Courier" pitchFamily="2" charset="0"/>
                <a:cs typeface="Times New Roman"/>
              </a:rPr>
              <a:t>Given </a:t>
            </a:r>
            <a:r>
              <a:rPr lang="en-US" sz="1600" b="1" i="1" dirty="0">
                <a:latin typeface="Courier" pitchFamily="2" charset="0"/>
                <a:cs typeface="Times New Roman"/>
              </a:rPr>
              <a:t>that </a:t>
            </a:r>
            <a:r>
              <a:rPr lang="en-US" sz="1600" b="1" i="1" spc="-5" dirty="0">
                <a:latin typeface="Courier" pitchFamily="2" charset="0"/>
                <a:cs typeface="Times New Roman"/>
              </a:rPr>
              <a:t>each attendee visits </a:t>
            </a:r>
            <a:r>
              <a:rPr lang="en-US" sz="1600" b="1" i="1" dirty="0">
                <a:latin typeface="Courier" pitchFamily="2" charset="0"/>
                <a:cs typeface="Times New Roman"/>
              </a:rPr>
              <a:t>a </a:t>
            </a:r>
            <a:r>
              <a:rPr lang="en-US" sz="1600" b="1" i="1" spc="5" dirty="0">
                <a:latin typeface="Courier" pitchFamily="2" charset="0"/>
                <a:cs typeface="Times New Roman"/>
              </a:rPr>
              <a:t> </a:t>
            </a:r>
            <a:r>
              <a:rPr lang="en-US" sz="1600" b="1" i="1" dirty="0">
                <a:latin typeface="Courier" pitchFamily="2" charset="0"/>
                <a:cs typeface="Times New Roman"/>
              </a:rPr>
              <a:t>multitude of booths, it </a:t>
            </a:r>
            <a:r>
              <a:rPr lang="en-US" sz="1600" b="1" i="1" spc="-5" dirty="0">
                <a:latin typeface="Courier" pitchFamily="2" charset="0"/>
                <a:cs typeface="Times New Roman"/>
              </a:rPr>
              <a:t>is </a:t>
            </a:r>
            <a:r>
              <a:rPr lang="en-US" sz="1600" b="1" i="1" dirty="0">
                <a:latin typeface="Courier" pitchFamily="2" charset="0"/>
                <a:cs typeface="Times New Roman"/>
              </a:rPr>
              <a:t>inevitable that </a:t>
            </a:r>
            <a:r>
              <a:rPr lang="en-US" sz="1600" b="1" i="1" spc="-5" dirty="0">
                <a:latin typeface="Courier" pitchFamily="2" charset="0"/>
                <a:cs typeface="Times New Roman"/>
              </a:rPr>
              <a:t>an attendee </a:t>
            </a:r>
            <a:r>
              <a:rPr lang="en-US" sz="1600" b="1" i="1" dirty="0">
                <a:latin typeface="Courier" pitchFamily="2" charset="0"/>
                <a:cs typeface="Times New Roman"/>
              </a:rPr>
              <a:t>would </a:t>
            </a:r>
            <a:r>
              <a:rPr lang="en-US" sz="1600" b="1" i="1" spc="-5" dirty="0">
                <a:latin typeface="Courier" pitchFamily="2" charset="0"/>
                <a:cs typeface="Times New Roman"/>
              </a:rPr>
              <a:t>fail at recalling every detail </a:t>
            </a:r>
            <a:r>
              <a:rPr lang="en-US" sz="1600" b="1" i="1" dirty="0">
                <a:latin typeface="Courier" pitchFamily="2" charset="0"/>
                <a:cs typeface="Times New Roman"/>
              </a:rPr>
              <a:t>regarding </a:t>
            </a:r>
            <a:r>
              <a:rPr lang="en-US" sz="1600" b="1" i="1" spc="5" dirty="0">
                <a:latin typeface="Courier" pitchFamily="2" charset="0"/>
                <a:cs typeface="Times New Roman"/>
              </a:rPr>
              <a:t> </a:t>
            </a:r>
            <a:r>
              <a:rPr lang="en-US" sz="1600" b="1" i="1" dirty="0">
                <a:latin typeface="Courier" pitchFamily="2" charset="0"/>
                <a:cs typeface="Times New Roman"/>
              </a:rPr>
              <a:t>the</a:t>
            </a:r>
            <a:r>
              <a:rPr lang="en-US" sz="1600" b="1" i="1" spc="-30" dirty="0">
                <a:latin typeface="Courier" pitchFamily="2" charset="0"/>
                <a:cs typeface="Times New Roman"/>
              </a:rPr>
              <a:t> </a:t>
            </a:r>
            <a:r>
              <a:rPr lang="en-US" sz="1600" b="1" i="1" dirty="0">
                <a:latin typeface="Courier" pitchFamily="2" charset="0"/>
                <a:cs typeface="Times New Roman"/>
              </a:rPr>
              <a:t>booths</a:t>
            </a:r>
            <a:r>
              <a:rPr lang="en-US" sz="1600" b="1" i="1" spc="-20" dirty="0">
                <a:latin typeface="Courier" pitchFamily="2" charset="0"/>
                <a:cs typeface="Times New Roman"/>
              </a:rPr>
              <a:t> </a:t>
            </a:r>
            <a:r>
              <a:rPr lang="en-US" sz="1600" b="1" i="1" dirty="0">
                <a:latin typeface="Courier" pitchFamily="2" charset="0"/>
                <a:cs typeface="Times New Roman"/>
              </a:rPr>
              <a:t>they</a:t>
            </a:r>
            <a:r>
              <a:rPr lang="en-US" sz="1600" b="1" i="1" spc="-25" dirty="0">
                <a:latin typeface="Courier" pitchFamily="2" charset="0"/>
                <a:cs typeface="Times New Roman"/>
              </a:rPr>
              <a:t> </a:t>
            </a:r>
            <a:r>
              <a:rPr lang="en-US" sz="1600" b="1" i="1" dirty="0">
                <a:latin typeface="Courier" pitchFamily="2" charset="0"/>
                <a:cs typeface="Times New Roman"/>
              </a:rPr>
              <a:t>visited,</a:t>
            </a:r>
            <a:r>
              <a:rPr lang="en-US" sz="1600" b="1" i="1" spc="-25" dirty="0">
                <a:latin typeface="Courier" pitchFamily="2" charset="0"/>
                <a:cs typeface="Times New Roman"/>
              </a:rPr>
              <a:t> </a:t>
            </a:r>
            <a:r>
              <a:rPr lang="en-US" sz="1600" b="1" i="1" spc="-5" dirty="0">
                <a:latin typeface="Courier" pitchFamily="2" charset="0"/>
                <a:cs typeface="Times New Roman"/>
              </a:rPr>
              <a:t>and</a:t>
            </a:r>
            <a:r>
              <a:rPr lang="en-US" sz="1600" b="1" i="1" spc="-20" dirty="0">
                <a:latin typeface="Courier" pitchFamily="2" charset="0"/>
                <a:cs typeface="Times New Roman"/>
              </a:rPr>
              <a:t> </a:t>
            </a:r>
            <a:r>
              <a:rPr lang="en-US" sz="1600" b="1" i="1" dirty="0">
                <a:latin typeface="Courier" pitchFamily="2" charset="0"/>
                <a:cs typeface="Times New Roman"/>
              </a:rPr>
              <a:t>the</a:t>
            </a:r>
            <a:r>
              <a:rPr lang="en-US" sz="1600" b="1" i="1" spc="-25" dirty="0">
                <a:latin typeface="Courier" pitchFamily="2" charset="0"/>
                <a:cs typeface="Times New Roman"/>
              </a:rPr>
              <a:t> </a:t>
            </a:r>
            <a:r>
              <a:rPr lang="en-US" sz="1600" b="1" i="1" spc="-5" dirty="0">
                <a:latin typeface="Courier" pitchFamily="2" charset="0"/>
                <a:cs typeface="Times New Roman"/>
              </a:rPr>
              <a:t>contact</a:t>
            </a:r>
            <a:r>
              <a:rPr lang="en-US" sz="1600" b="1" i="1" spc="-20" dirty="0">
                <a:latin typeface="Courier" pitchFamily="2" charset="0"/>
                <a:cs typeface="Times New Roman"/>
              </a:rPr>
              <a:t> </a:t>
            </a:r>
            <a:r>
              <a:rPr lang="en-US" sz="1600" b="1" i="1" dirty="0">
                <a:latin typeface="Courier" pitchFamily="2" charset="0"/>
                <a:cs typeface="Times New Roman"/>
              </a:rPr>
              <a:t>information</a:t>
            </a:r>
            <a:r>
              <a:rPr lang="en-US" sz="1600" b="1" i="1" spc="-20" dirty="0">
                <a:latin typeface="Courier" pitchFamily="2" charset="0"/>
                <a:cs typeface="Times New Roman"/>
              </a:rPr>
              <a:t> </a:t>
            </a:r>
            <a:r>
              <a:rPr lang="en-US" sz="1600" b="1" i="1" dirty="0">
                <a:latin typeface="Courier" pitchFamily="2" charset="0"/>
                <a:cs typeface="Times New Roman"/>
              </a:rPr>
              <a:t>for</a:t>
            </a:r>
            <a:r>
              <a:rPr lang="en-US" sz="1600" b="1" i="1" spc="-30" dirty="0">
                <a:latin typeface="Courier" pitchFamily="2" charset="0"/>
                <a:cs typeface="Times New Roman"/>
              </a:rPr>
              <a:t> </a:t>
            </a:r>
            <a:r>
              <a:rPr lang="en-US" sz="1600" b="1" i="1" dirty="0">
                <a:latin typeface="Courier" pitchFamily="2" charset="0"/>
                <a:cs typeface="Times New Roman"/>
              </a:rPr>
              <a:t>the</a:t>
            </a:r>
            <a:r>
              <a:rPr lang="en-US" sz="1600" b="1" i="1" spc="-25" dirty="0">
                <a:latin typeface="Courier" pitchFamily="2" charset="0"/>
                <a:cs typeface="Times New Roman"/>
              </a:rPr>
              <a:t> </a:t>
            </a:r>
            <a:r>
              <a:rPr lang="en-US" sz="1600" b="1" i="1" spc="-5" dirty="0">
                <a:latin typeface="Courier" pitchFamily="2" charset="0"/>
                <a:cs typeface="Times New Roman"/>
              </a:rPr>
              <a:t>respective</a:t>
            </a:r>
            <a:r>
              <a:rPr lang="en-US" sz="1600" b="1" i="1" spc="-25" dirty="0">
                <a:latin typeface="Courier" pitchFamily="2" charset="0"/>
                <a:cs typeface="Times New Roman"/>
              </a:rPr>
              <a:t> </a:t>
            </a:r>
            <a:r>
              <a:rPr lang="en-US" sz="1600" b="1" i="1" spc="-5" dirty="0">
                <a:latin typeface="Courier" pitchFamily="2" charset="0"/>
                <a:cs typeface="Times New Roman"/>
              </a:rPr>
              <a:t>presenters.</a:t>
            </a:r>
            <a:r>
              <a:rPr lang="en-US" sz="1600" b="1" i="1" spc="-20" dirty="0">
                <a:latin typeface="Courier" pitchFamily="2" charset="0"/>
                <a:cs typeface="Times New Roman"/>
              </a:rPr>
              <a:t> </a:t>
            </a:r>
            <a:r>
              <a:rPr lang="en-US" sz="1600" i="1" spc="-5" dirty="0">
                <a:latin typeface="Courier" pitchFamily="2" charset="0"/>
                <a:cs typeface="Times New Roman"/>
              </a:rPr>
              <a:t>Furthermore,</a:t>
            </a:r>
            <a:r>
              <a:rPr lang="en-US" sz="1600" i="1" spc="-20" dirty="0">
                <a:latin typeface="Courier" pitchFamily="2" charset="0"/>
                <a:cs typeface="Times New Roman"/>
              </a:rPr>
              <a:t> </a:t>
            </a:r>
            <a:r>
              <a:rPr lang="en-US" sz="1600" i="1" dirty="0">
                <a:latin typeface="Courier" pitchFamily="2" charset="0"/>
                <a:cs typeface="Times New Roman"/>
              </a:rPr>
              <a:t>the </a:t>
            </a:r>
            <a:r>
              <a:rPr lang="en-US" sz="1600" i="1" spc="-290" dirty="0">
                <a:latin typeface="Courier" pitchFamily="2" charset="0"/>
                <a:cs typeface="Times New Roman"/>
              </a:rPr>
              <a:t> </a:t>
            </a:r>
            <a:r>
              <a:rPr lang="en-US" sz="1600" i="1" spc="-5" dirty="0">
                <a:latin typeface="Courier" pitchFamily="2" charset="0"/>
                <a:cs typeface="Times New Roman"/>
              </a:rPr>
              <a:t>presence</a:t>
            </a:r>
            <a:r>
              <a:rPr lang="en-US" sz="1600" i="1" spc="-60" dirty="0">
                <a:latin typeface="Courier" pitchFamily="2" charset="0"/>
                <a:cs typeface="Times New Roman"/>
              </a:rPr>
              <a:t> </a:t>
            </a:r>
            <a:r>
              <a:rPr lang="en-US" sz="1600" i="1" spc="5" dirty="0">
                <a:latin typeface="Courier" pitchFamily="2" charset="0"/>
                <a:cs typeface="Times New Roman"/>
              </a:rPr>
              <a:t>of</a:t>
            </a:r>
            <a:r>
              <a:rPr lang="en-US" sz="1600" i="1" spc="-60" dirty="0">
                <a:latin typeface="Courier" pitchFamily="2" charset="0"/>
                <a:cs typeface="Times New Roman"/>
              </a:rPr>
              <a:t> </a:t>
            </a:r>
            <a:r>
              <a:rPr lang="en-US" sz="1600" i="1" dirty="0">
                <a:latin typeface="Courier" pitchFamily="2" charset="0"/>
                <a:cs typeface="Times New Roman"/>
              </a:rPr>
              <a:t>a</a:t>
            </a:r>
            <a:r>
              <a:rPr lang="en-US" sz="1600" i="1" spc="-50" dirty="0">
                <a:latin typeface="Courier" pitchFamily="2" charset="0"/>
                <a:cs typeface="Times New Roman"/>
              </a:rPr>
              <a:t> </a:t>
            </a:r>
            <a:r>
              <a:rPr lang="en-US" sz="1600" i="1" spc="-5" dirty="0">
                <a:latin typeface="Courier" pitchFamily="2" charset="0"/>
                <a:cs typeface="Times New Roman"/>
              </a:rPr>
              <a:t>crowd</a:t>
            </a:r>
            <a:r>
              <a:rPr lang="en-US" sz="1600" i="1" spc="-55" dirty="0">
                <a:latin typeface="Courier" pitchFamily="2" charset="0"/>
                <a:cs typeface="Times New Roman"/>
              </a:rPr>
              <a:t> </a:t>
            </a:r>
            <a:r>
              <a:rPr lang="en-US" sz="1600" i="1" dirty="0">
                <a:latin typeface="Courier" pitchFamily="2" charset="0"/>
                <a:cs typeface="Times New Roman"/>
              </a:rPr>
              <a:t>in</a:t>
            </a:r>
            <a:r>
              <a:rPr lang="en-US" sz="1600" i="1" spc="-45" dirty="0">
                <a:latin typeface="Courier" pitchFamily="2" charset="0"/>
                <a:cs typeface="Times New Roman"/>
              </a:rPr>
              <a:t> </a:t>
            </a:r>
            <a:r>
              <a:rPr lang="en-US" sz="1600" i="1" spc="-5" dirty="0">
                <a:latin typeface="Courier" pitchFamily="2" charset="0"/>
                <a:cs typeface="Times New Roman"/>
              </a:rPr>
              <a:t>each</a:t>
            </a:r>
            <a:r>
              <a:rPr lang="en-US" sz="1600" i="1" spc="-55" dirty="0">
                <a:latin typeface="Courier" pitchFamily="2" charset="0"/>
                <a:cs typeface="Times New Roman"/>
              </a:rPr>
              <a:t> </a:t>
            </a:r>
            <a:r>
              <a:rPr lang="en-US" sz="1600" i="1" dirty="0">
                <a:latin typeface="Courier" pitchFamily="2" charset="0"/>
                <a:cs typeface="Times New Roman"/>
              </a:rPr>
              <a:t>booth</a:t>
            </a:r>
            <a:r>
              <a:rPr lang="en-US" sz="1600" i="1" spc="-55" dirty="0">
                <a:latin typeface="Courier" pitchFamily="2" charset="0"/>
                <a:cs typeface="Times New Roman"/>
              </a:rPr>
              <a:t> </a:t>
            </a:r>
            <a:r>
              <a:rPr lang="en-US" sz="1600" b="1" i="1" spc="-5" dirty="0">
                <a:latin typeface="Courier" pitchFamily="2" charset="0"/>
                <a:cs typeface="Times New Roman"/>
              </a:rPr>
              <a:t>could</a:t>
            </a:r>
            <a:r>
              <a:rPr lang="en-US" sz="1600" b="1" i="1" spc="-45" dirty="0">
                <a:latin typeface="Courier" pitchFamily="2" charset="0"/>
                <a:cs typeface="Times New Roman"/>
              </a:rPr>
              <a:t> </a:t>
            </a:r>
            <a:r>
              <a:rPr lang="en-US" sz="1600" b="1" i="1" spc="-5" dirty="0">
                <a:latin typeface="Courier" pitchFamily="2" charset="0"/>
                <a:cs typeface="Times New Roman"/>
              </a:rPr>
              <a:t>lead</a:t>
            </a:r>
            <a:r>
              <a:rPr lang="en-US" sz="1600" b="1" i="1" spc="-45" dirty="0">
                <a:latin typeface="Courier" pitchFamily="2" charset="0"/>
                <a:cs typeface="Times New Roman"/>
              </a:rPr>
              <a:t> </a:t>
            </a:r>
            <a:r>
              <a:rPr lang="en-US" sz="1600" b="1" i="1" dirty="0">
                <a:latin typeface="Courier" pitchFamily="2" charset="0"/>
                <a:cs typeface="Times New Roman"/>
              </a:rPr>
              <a:t>the</a:t>
            </a:r>
            <a:r>
              <a:rPr lang="en-US" sz="1600" b="1" i="1" spc="-60" dirty="0">
                <a:latin typeface="Courier" pitchFamily="2" charset="0"/>
                <a:cs typeface="Times New Roman"/>
              </a:rPr>
              <a:t> </a:t>
            </a:r>
            <a:r>
              <a:rPr lang="en-US" sz="1600" b="1" i="1" spc="-5" dirty="0">
                <a:latin typeface="Courier" pitchFamily="2" charset="0"/>
                <a:cs typeface="Times New Roman"/>
              </a:rPr>
              <a:t>presenters</a:t>
            </a:r>
            <a:r>
              <a:rPr lang="en-US" sz="1600" b="1" i="1" spc="-45" dirty="0">
                <a:latin typeface="Courier" pitchFamily="2" charset="0"/>
                <a:cs typeface="Times New Roman"/>
              </a:rPr>
              <a:t> </a:t>
            </a:r>
            <a:r>
              <a:rPr lang="en-US" sz="1600" b="1" i="1" dirty="0">
                <a:latin typeface="Courier" pitchFamily="2" charset="0"/>
                <a:cs typeface="Times New Roman"/>
              </a:rPr>
              <a:t>to</a:t>
            </a:r>
            <a:r>
              <a:rPr lang="en-US" sz="1600" b="1" i="1" spc="-55" dirty="0">
                <a:latin typeface="Courier" pitchFamily="2" charset="0"/>
                <a:cs typeface="Times New Roman"/>
              </a:rPr>
              <a:t> </a:t>
            </a:r>
            <a:r>
              <a:rPr lang="en-US" sz="1600" b="1" i="1" spc="-5" dirty="0">
                <a:latin typeface="Courier" pitchFamily="2" charset="0"/>
                <a:cs typeface="Times New Roman"/>
              </a:rPr>
              <a:t>miss</a:t>
            </a:r>
            <a:r>
              <a:rPr lang="en-US" sz="1600" b="1" i="1" spc="-55" dirty="0">
                <a:latin typeface="Courier" pitchFamily="2" charset="0"/>
                <a:cs typeface="Times New Roman"/>
              </a:rPr>
              <a:t> </a:t>
            </a:r>
            <a:r>
              <a:rPr lang="en-US" sz="1600" b="1" i="1" dirty="0">
                <a:latin typeface="Courier" pitchFamily="2" charset="0"/>
                <a:cs typeface="Times New Roman"/>
              </a:rPr>
              <a:t>out</a:t>
            </a:r>
            <a:r>
              <a:rPr lang="en-US" sz="1600" b="1" i="1" spc="-50" dirty="0">
                <a:latin typeface="Courier" pitchFamily="2" charset="0"/>
                <a:cs typeface="Times New Roman"/>
              </a:rPr>
              <a:t> </a:t>
            </a:r>
            <a:r>
              <a:rPr lang="en-US" sz="1600" b="1" i="1" dirty="0">
                <a:latin typeface="Courier" pitchFamily="2" charset="0"/>
                <a:cs typeface="Times New Roman"/>
              </a:rPr>
              <a:t>on</a:t>
            </a:r>
            <a:r>
              <a:rPr lang="en-US" sz="1600" b="1" i="1" spc="-55" dirty="0">
                <a:latin typeface="Courier" pitchFamily="2" charset="0"/>
                <a:cs typeface="Times New Roman"/>
              </a:rPr>
              <a:t> </a:t>
            </a:r>
            <a:r>
              <a:rPr lang="en-US" sz="1600" b="1" i="1" dirty="0">
                <a:latin typeface="Courier" pitchFamily="2" charset="0"/>
                <a:cs typeface="Times New Roman"/>
              </a:rPr>
              <a:t>talking</a:t>
            </a:r>
            <a:r>
              <a:rPr lang="en-US" sz="1600" b="1" i="1" spc="-55" dirty="0">
                <a:latin typeface="Courier" pitchFamily="2" charset="0"/>
                <a:cs typeface="Times New Roman"/>
              </a:rPr>
              <a:t> </a:t>
            </a:r>
            <a:r>
              <a:rPr lang="en-US" sz="1600" b="1" i="1" dirty="0">
                <a:latin typeface="Courier" pitchFamily="2" charset="0"/>
                <a:cs typeface="Times New Roman"/>
              </a:rPr>
              <a:t>to</a:t>
            </a:r>
            <a:r>
              <a:rPr lang="en-US" sz="1600" b="1" i="1" spc="-55" dirty="0">
                <a:latin typeface="Courier" pitchFamily="2" charset="0"/>
                <a:cs typeface="Times New Roman"/>
              </a:rPr>
              <a:t> </a:t>
            </a:r>
            <a:r>
              <a:rPr lang="en-US" sz="1600" b="1" i="1" dirty="0">
                <a:latin typeface="Courier" pitchFamily="2" charset="0"/>
                <a:cs typeface="Times New Roman"/>
              </a:rPr>
              <a:t>every</a:t>
            </a:r>
            <a:r>
              <a:rPr lang="en-US" sz="1600" b="1" i="1" spc="-60" dirty="0">
                <a:latin typeface="Courier" pitchFamily="2" charset="0"/>
                <a:cs typeface="Times New Roman"/>
              </a:rPr>
              <a:t> </a:t>
            </a:r>
            <a:r>
              <a:rPr lang="en-US" sz="1600" b="1" i="1" spc="-5" dirty="0">
                <a:latin typeface="Courier" pitchFamily="2" charset="0"/>
                <a:cs typeface="Times New Roman"/>
              </a:rPr>
              <a:t>attendee </a:t>
            </a:r>
            <a:r>
              <a:rPr lang="en-US" sz="1600" b="1" i="1" spc="-290" dirty="0">
                <a:latin typeface="Courier" pitchFamily="2" charset="0"/>
                <a:cs typeface="Times New Roman"/>
              </a:rPr>
              <a:t> </a:t>
            </a:r>
            <a:r>
              <a:rPr lang="en-US" sz="1600" b="1" i="1" dirty="0">
                <a:latin typeface="Courier" pitchFamily="2" charset="0"/>
                <a:cs typeface="Times New Roman"/>
              </a:rPr>
              <a:t>that may </a:t>
            </a:r>
            <a:r>
              <a:rPr lang="en-US" sz="1600" b="1" i="1" spc="-5" dirty="0">
                <a:latin typeface="Courier" pitchFamily="2" charset="0"/>
                <a:cs typeface="Times New Roman"/>
              </a:rPr>
              <a:t>have </a:t>
            </a:r>
            <a:r>
              <a:rPr lang="en-US" sz="1600" b="1" i="1" dirty="0">
                <a:latin typeface="Courier" pitchFamily="2" charset="0"/>
                <a:cs typeface="Times New Roman"/>
              </a:rPr>
              <a:t>been </a:t>
            </a:r>
            <a:r>
              <a:rPr lang="en-US" sz="1600" b="1" i="1" spc="-5" dirty="0">
                <a:latin typeface="Courier" pitchFamily="2" charset="0"/>
                <a:cs typeface="Times New Roman"/>
              </a:rPr>
              <a:t>interested</a:t>
            </a:r>
            <a:r>
              <a:rPr lang="en-US" sz="1600" b="1" i="1" dirty="0">
                <a:latin typeface="Courier" pitchFamily="2" charset="0"/>
                <a:cs typeface="Times New Roman"/>
              </a:rPr>
              <a:t> in </a:t>
            </a:r>
            <a:r>
              <a:rPr lang="en-US" sz="1600" b="1" i="1" spc="-5" dirty="0">
                <a:latin typeface="Courier" pitchFamily="2" charset="0"/>
                <a:cs typeface="Times New Roman"/>
              </a:rPr>
              <a:t>their</a:t>
            </a:r>
            <a:r>
              <a:rPr lang="en-US" sz="1600" b="1" i="1" dirty="0">
                <a:latin typeface="Courier" pitchFamily="2" charset="0"/>
                <a:cs typeface="Times New Roman"/>
              </a:rPr>
              <a:t> </a:t>
            </a:r>
            <a:r>
              <a:rPr lang="en-US" sz="1600" b="1" i="1" spc="-5" dirty="0">
                <a:latin typeface="Courier" pitchFamily="2" charset="0"/>
                <a:cs typeface="Times New Roman"/>
              </a:rPr>
              <a:t>company</a:t>
            </a:r>
            <a:r>
              <a:rPr lang="en-US" sz="1600" i="1" spc="-5" dirty="0">
                <a:latin typeface="Courier" pitchFamily="2" charset="0"/>
                <a:cs typeface="Times New Roman"/>
              </a:rPr>
              <a:t>,</a:t>
            </a:r>
            <a:r>
              <a:rPr lang="en-US" sz="1600" i="1" dirty="0">
                <a:latin typeface="Courier" pitchFamily="2" charset="0"/>
                <a:cs typeface="Times New Roman"/>
              </a:rPr>
              <a:t> project, or idea</a:t>
            </a:r>
            <a:r>
              <a:rPr lang="en-US" sz="1600" dirty="0">
                <a:latin typeface="Courier" pitchFamily="2" charset="0"/>
                <a:cs typeface="Times New Roman"/>
              </a:rPr>
              <a:t>.</a:t>
            </a:r>
            <a:endParaRPr lang="en-US" sz="1800" dirty="0">
              <a:latin typeface="Courier" pitchFamily="2" charset="0"/>
              <a:cs typeface="Times New Roman"/>
            </a:endParaRPr>
          </a:p>
          <a:p>
            <a:r>
              <a:rPr lang="en-US" dirty="0">
                <a:latin typeface="+mj-lt"/>
                <a:cs typeface="Times New Roman"/>
              </a:rPr>
              <a:t>Solution:</a:t>
            </a:r>
          </a:p>
          <a:p>
            <a:pPr marL="0" indent="0">
              <a:buNone/>
            </a:pPr>
            <a:r>
              <a:rPr lang="en-US" sz="1600" b="1" i="1" spc="-5" dirty="0">
                <a:latin typeface="Courier" pitchFamily="2" charset="0"/>
                <a:cs typeface="Times New Roman"/>
              </a:rPr>
              <a:t>We propose </a:t>
            </a:r>
            <a:r>
              <a:rPr lang="en-US" sz="1600" b="1" i="1" dirty="0">
                <a:latin typeface="Courier" pitchFamily="2" charset="0"/>
                <a:cs typeface="Times New Roman"/>
              </a:rPr>
              <a:t>a </a:t>
            </a:r>
            <a:r>
              <a:rPr lang="en-US" sz="1600" b="1" i="1" spc="-5" dirty="0">
                <a:latin typeface="Courier" pitchFamily="2" charset="0"/>
                <a:cs typeface="Times New Roman"/>
              </a:rPr>
              <a:t>standalone, battery powered device which will continuously </a:t>
            </a:r>
            <a:r>
              <a:rPr lang="en-US" sz="1600" b="1" i="1" dirty="0">
                <a:latin typeface="Courier" pitchFamily="2" charset="0"/>
                <a:cs typeface="Times New Roman"/>
              </a:rPr>
              <a:t>monitor for </a:t>
            </a:r>
            <a:r>
              <a:rPr lang="en-US" sz="1600" b="1" i="1" spc="-5" dirty="0">
                <a:latin typeface="Courier" pitchFamily="2" charset="0"/>
                <a:cs typeface="Times New Roman"/>
              </a:rPr>
              <a:t>booth </a:t>
            </a:r>
            <a:r>
              <a:rPr lang="en-US" sz="1600" b="1" i="1" dirty="0">
                <a:latin typeface="Courier" pitchFamily="2" charset="0"/>
                <a:cs typeface="Times New Roman"/>
              </a:rPr>
              <a:t> </a:t>
            </a:r>
            <a:r>
              <a:rPr lang="en-US" sz="1600" b="1" i="1" spc="-5" dirty="0">
                <a:latin typeface="Courier" pitchFamily="2" charset="0"/>
                <a:cs typeface="Times New Roman"/>
              </a:rPr>
              <a:t>attendants</a:t>
            </a:r>
            <a:r>
              <a:rPr lang="en-US" sz="1600" b="1" i="1" spc="-45" dirty="0">
                <a:latin typeface="Courier" pitchFamily="2" charset="0"/>
                <a:cs typeface="Times New Roman"/>
              </a:rPr>
              <a:t> </a:t>
            </a:r>
            <a:r>
              <a:rPr lang="en-US" sz="1600" b="1" i="1" dirty="0">
                <a:latin typeface="Courier" pitchFamily="2" charset="0"/>
                <a:cs typeface="Times New Roman"/>
              </a:rPr>
              <a:t>via</a:t>
            </a:r>
            <a:r>
              <a:rPr lang="en-US" sz="1600" b="1" i="1" spc="-35" dirty="0">
                <a:latin typeface="Courier" pitchFamily="2" charset="0"/>
                <a:cs typeface="Times New Roman"/>
              </a:rPr>
              <a:t> </a:t>
            </a:r>
            <a:r>
              <a:rPr lang="en-US" sz="1600" b="1" i="1" dirty="0">
                <a:latin typeface="Courier" pitchFamily="2" charset="0"/>
                <a:cs typeface="Times New Roman"/>
              </a:rPr>
              <a:t>Bluetooth</a:t>
            </a:r>
            <a:r>
              <a:rPr lang="en-US" sz="1600" b="1" i="1" spc="-35" dirty="0">
                <a:latin typeface="Courier" pitchFamily="2" charset="0"/>
                <a:cs typeface="Times New Roman"/>
              </a:rPr>
              <a:t> </a:t>
            </a:r>
            <a:r>
              <a:rPr lang="en-US" sz="1600" b="1" i="1" dirty="0">
                <a:latin typeface="Courier" pitchFamily="2" charset="0"/>
                <a:cs typeface="Times New Roman"/>
              </a:rPr>
              <a:t>Low</a:t>
            </a:r>
            <a:r>
              <a:rPr lang="en-US" sz="1600" b="1" i="1" spc="-50" dirty="0">
                <a:latin typeface="Courier" pitchFamily="2" charset="0"/>
                <a:cs typeface="Times New Roman"/>
              </a:rPr>
              <a:t> </a:t>
            </a:r>
            <a:r>
              <a:rPr lang="en-US" sz="1600" b="1" i="1" dirty="0">
                <a:latin typeface="Courier" pitchFamily="2" charset="0"/>
                <a:cs typeface="Times New Roman"/>
              </a:rPr>
              <a:t>Energy.</a:t>
            </a:r>
            <a:r>
              <a:rPr lang="en-US" sz="1600" b="1" i="1" spc="-55" dirty="0">
                <a:latin typeface="Courier" pitchFamily="2" charset="0"/>
                <a:cs typeface="Times New Roman"/>
              </a:rPr>
              <a:t> </a:t>
            </a:r>
            <a:r>
              <a:rPr lang="en-US" sz="1600" b="1" i="1" dirty="0">
                <a:latin typeface="Courier" pitchFamily="2" charset="0"/>
                <a:cs typeface="Times New Roman"/>
              </a:rPr>
              <a:t>Upon</a:t>
            </a:r>
            <a:r>
              <a:rPr lang="en-US" sz="1600" b="1" i="1" spc="-35" dirty="0">
                <a:latin typeface="Courier" pitchFamily="2" charset="0"/>
                <a:cs typeface="Times New Roman"/>
              </a:rPr>
              <a:t> </a:t>
            </a:r>
            <a:r>
              <a:rPr lang="en-US" sz="1600" b="1" i="1" dirty="0">
                <a:latin typeface="Courier" pitchFamily="2" charset="0"/>
                <a:cs typeface="Times New Roman"/>
              </a:rPr>
              <a:t>detecting</a:t>
            </a:r>
            <a:r>
              <a:rPr lang="en-US" sz="1600" b="1" i="1" spc="-50" dirty="0">
                <a:latin typeface="Courier" pitchFamily="2" charset="0"/>
                <a:cs typeface="Times New Roman"/>
              </a:rPr>
              <a:t> </a:t>
            </a:r>
            <a:r>
              <a:rPr lang="en-US" sz="1600" b="1" i="1" spc="-5" dirty="0">
                <a:latin typeface="Courier" pitchFamily="2" charset="0"/>
                <a:cs typeface="Times New Roman"/>
              </a:rPr>
              <a:t>an</a:t>
            </a:r>
            <a:r>
              <a:rPr lang="en-US" sz="1600" b="1" i="1" spc="-35" dirty="0">
                <a:latin typeface="Courier" pitchFamily="2" charset="0"/>
                <a:cs typeface="Times New Roman"/>
              </a:rPr>
              <a:t> </a:t>
            </a:r>
            <a:r>
              <a:rPr lang="en-US" sz="1600" b="1" i="1" spc="-5" dirty="0">
                <a:latin typeface="Courier" pitchFamily="2" charset="0"/>
                <a:cs typeface="Times New Roman"/>
              </a:rPr>
              <a:t>attendee,</a:t>
            </a:r>
            <a:r>
              <a:rPr lang="en-US" sz="1600" b="1" i="1" spc="-40" dirty="0">
                <a:latin typeface="Courier" pitchFamily="2" charset="0"/>
                <a:cs typeface="Times New Roman"/>
              </a:rPr>
              <a:t> </a:t>
            </a:r>
            <a:r>
              <a:rPr lang="en-US" sz="1600" b="1" i="1" dirty="0">
                <a:latin typeface="Courier" pitchFamily="2" charset="0"/>
                <a:cs typeface="Times New Roman"/>
              </a:rPr>
              <a:t>it</a:t>
            </a:r>
            <a:r>
              <a:rPr lang="en-US" sz="1600" b="1" i="1" spc="-40" dirty="0">
                <a:latin typeface="Courier" pitchFamily="2" charset="0"/>
                <a:cs typeface="Times New Roman"/>
              </a:rPr>
              <a:t> </a:t>
            </a:r>
            <a:r>
              <a:rPr lang="en-US" sz="1600" b="1" i="1" spc="-5" dirty="0">
                <a:latin typeface="Courier" pitchFamily="2" charset="0"/>
                <a:cs typeface="Times New Roman"/>
              </a:rPr>
              <a:t>will</a:t>
            </a:r>
            <a:r>
              <a:rPr lang="en-US" sz="1600" b="1" i="1" spc="-40" dirty="0">
                <a:latin typeface="Courier" pitchFamily="2" charset="0"/>
                <a:cs typeface="Times New Roman"/>
              </a:rPr>
              <a:t> </a:t>
            </a:r>
            <a:r>
              <a:rPr lang="en-US" sz="1600" b="1" i="1" dirty="0">
                <a:latin typeface="Courier" pitchFamily="2" charset="0"/>
                <a:cs typeface="Times New Roman"/>
              </a:rPr>
              <a:t>sync</a:t>
            </a:r>
            <a:r>
              <a:rPr lang="en-US" sz="1600" b="1" i="1" spc="-55" dirty="0">
                <a:latin typeface="Courier" pitchFamily="2" charset="0"/>
                <a:cs typeface="Times New Roman"/>
              </a:rPr>
              <a:t> </a:t>
            </a:r>
            <a:r>
              <a:rPr lang="en-US" sz="1600" b="1" i="1" dirty="0">
                <a:latin typeface="Courier" pitchFamily="2" charset="0"/>
                <a:cs typeface="Times New Roman"/>
              </a:rPr>
              <a:t>with</a:t>
            </a:r>
            <a:r>
              <a:rPr lang="en-US" sz="1600" b="1" i="1" spc="-45" dirty="0">
                <a:latin typeface="Courier" pitchFamily="2" charset="0"/>
                <a:cs typeface="Times New Roman"/>
              </a:rPr>
              <a:t> </a:t>
            </a:r>
            <a:r>
              <a:rPr lang="en-US" sz="1600" b="1" i="1" dirty="0">
                <a:latin typeface="Courier" pitchFamily="2" charset="0"/>
                <a:cs typeface="Times New Roman"/>
              </a:rPr>
              <a:t>the</a:t>
            </a:r>
            <a:r>
              <a:rPr lang="en-US" sz="1600" b="1" i="1" spc="-40" dirty="0">
                <a:latin typeface="Courier" pitchFamily="2" charset="0"/>
                <a:cs typeface="Times New Roman"/>
              </a:rPr>
              <a:t> </a:t>
            </a:r>
            <a:r>
              <a:rPr lang="en-US" sz="1600" b="1" i="1" spc="-5" dirty="0">
                <a:latin typeface="Courier" pitchFamily="2" charset="0"/>
                <a:cs typeface="Times New Roman"/>
              </a:rPr>
              <a:t>companion </a:t>
            </a:r>
            <a:r>
              <a:rPr lang="en-US" sz="1600" b="1" i="1" spc="-285" dirty="0">
                <a:latin typeface="Courier" pitchFamily="2" charset="0"/>
                <a:cs typeface="Times New Roman"/>
              </a:rPr>
              <a:t> </a:t>
            </a:r>
            <a:r>
              <a:rPr lang="en-US" sz="1600" b="1" i="1" spc="-5" dirty="0">
                <a:latin typeface="Courier" pitchFamily="2" charset="0"/>
                <a:cs typeface="Times New Roman"/>
              </a:rPr>
              <a:t>smartphone app and </a:t>
            </a:r>
            <a:r>
              <a:rPr lang="en-US" sz="1600" b="1" i="1" dirty="0">
                <a:latin typeface="Courier" pitchFamily="2" charset="0"/>
                <a:cs typeface="Times New Roman"/>
              </a:rPr>
              <a:t>provide </a:t>
            </a:r>
            <a:r>
              <a:rPr lang="en-US" sz="1600" b="1" i="1" spc="-5" dirty="0">
                <a:latin typeface="Courier" pitchFamily="2" charset="0"/>
                <a:cs typeface="Times New Roman"/>
              </a:rPr>
              <a:t>information about </a:t>
            </a:r>
            <a:r>
              <a:rPr lang="en-US" sz="1600" b="1" i="1" dirty="0">
                <a:latin typeface="Courier" pitchFamily="2" charset="0"/>
                <a:cs typeface="Times New Roman"/>
              </a:rPr>
              <a:t>that booth. </a:t>
            </a:r>
            <a:r>
              <a:rPr lang="en-US" sz="1600" i="1" dirty="0">
                <a:latin typeface="Courier" pitchFamily="2" charset="0"/>
                <a:cs typeface="Times New Roman"/>
              </a:rPr>
              <a:t>This </a:t>
            </a:r>
            <a:r>
              <a:rPr lang="en-US" sz="1600" i="1" spc="-5" dirty="0">
                <a:latin typeface="Courier" pitchFamily="2" charset="0"/>
                <a:cs typeface="Times New Roman"/>
              </a:rPr>
              <a:t>information could </a:t>
            </a:r>
            <a:r>
              <a:rPr lang="en-US" sz="1600" i="1" dirty="0">
                <a:latin typeface="Courier" pitchFamily="2" charset="0"/>
                <a:cs typeface="Times New Roman"/>
              </a:rPr>
              <a:t>be a </a:t>
            </a:r>
            <a:r>
              <a:rPr lang="en-US" sz="1600" i="1" spc="-5" dirty="0">
                <a:latin typeface="Courier" pitchFamily="2" charset="0"/>
                <a:cs typeface="Times New Roman"/>
              </a:rPr>
              <a:t>website </a:t>
            </a:r>
            <a:r>
              <a:rPr lang="en-US" sz="1600" i="1" dirty="0">
                <a:latin typeface="Courier" pitchFamily="2" charset="0"/>
                <a:cs typeface="Times New Roman"/>
              </a:rPr>
              <a:t> link, </a:t>
            </a:r>
            <a:r>
              <a:rPr lang="en-US" sz="1600" i="1" spc="-5" dirty="0">
                <a:latin typeface="Courier" pitchFamily="2" charset="0"/>
                <a:cs typeface="Times New Roman"/>
              </a:rPr>
              <a:t>contact information, an introduction </a:t>
            </a:r>
            <a:r>
              <a:rPr lang="en-US" sz="1600" i="1" dirty="0">
                <a:latin typeface="Courier" pitchFamily="2" charset="0"/>
                <a:cs typeface="Times New Roman"/>
              </a:rPr>
              <a:t>to the booth itself, </a:t>
            </a:r>
            <a:r>
              <a:rPr lang="en-US" sz="1600" i="1" spc="-5" dirty="0">
                <a:latin typeface="Courier" pitchFamily="2" charset="0"/>
                <a:cs typeface="Times New Roman"/>
              </a:rPr>
              <a:t>etc. The </a:t>
            </a:r>
            <a:r>
              <a:rPr lang="en-US" sz="1600" i="1" dirty="0">
                <a:latin typeface="Courier" pitchFamily="2" charset="0"/>
                <a:cs typeface="Times New Roman"/>
              </a:rPr>
              <a:t>smartphone </a:t>
            </a:r>
            <a:r>
              <a:rPr lang="en-US" sz="1600" i="1" spc="-5" dirty="0">
                <a:latin typeface="Courier" pitchFamily="2" charset="0"/>
                <a:cs typeface="Times New Roman"/>
              </a:rPr>
              <a:t>app </a:t>
            </a:r>
            <a:r>
              <a:rPr lang="en-US" sz="1600" i="1" dirty="0">
                <a:latin typeface="Courier" pitchFamily="2" charset="0"/>
                <a:cs typeface="Times New Roman"/>
              </a:rPr>
              <a:t>would keep </a:t>
            </a:r>
            <a:r>
              <a:rPr lang="en-US" sz="1600" i="1" spc="-285" dirty="0">
                <a:latin typeface="Courier" pitchFamily="2" charset="0"/>
                <a:cs typeface="Times New Roman"/>
              </a:rPr>
              <a:t> </a:t>
            </a:r>
            <a:r>
              <a:rPr lang="en-US" sz="1600" i="1" spc="-5" dirty="0">
                <a:latin typeface="Courier" pitchFamily="2" charset="0"/>
                <a:cs typeface="Times New Roman"/>
              </a:rPr>
              <a:t>track </a:t>
            </a:r>
            <a:r>
              <a:rPr lang="en-US" sz="1600" i="1" dirty="0">
                <a:latin typeface="Courier" pitchFamily="2" charset="0"/>
                <a:cs typeface="Times New Roman"/>
              </a:rPr>
              <a:t>of how long it </a:t>
            </a:r>
            <a:r>
              <a:rPr lang="en-US" sz="1600" i="1" spc="-5" dirty="0">
                <a:latin typeface="Courier" pitchFamily="2" charset="0"/>
                <a:cs typeface="Times New Roman"/>
              </a:rPr>
              <a:t>has been nearby </a:t>
            </a:r>
            <a:r>
              <a:rPr lang="en-US" sz="1600" i="1" dirty="0">
                <a:latin typeface="Courier" pitchFamily="2" charset="0"/>
                <a:cs typeface="Times New Roman"/>
              </a:rPr>
              <a:t>any given booth </a:t>
            </a:r>
            <a:r>
              <a:rPr lang="en-US" sz="1600" i="1" spc="-5" dirty="0">
                <a:latin typeface="Courier" pitchFamily="2" charset="0"/>
                <a:cs typeface="Times New Roman"/>
              </a:rPr>
              <a:t>and </a:t>
            </a:r>
            <a:r>
              <a:rPr lang="en-US" sz="1600" i="1" dirty="0">
                <a:latin typeface="Courier" pitchFamily="2" charset="0"/>
                <a:cs typeface="Times New Roman"/>
              </a:rPr>
              <a:t>log that </a:t>
            </a:r>
            <a:r>
              <a:rPr lang="en-US" sz="1600" i="1" spc="-5" dirty="0">
                <a:latin typeface="Courier" pitchFamily="2" charset="0"/>
                <a:cs typeface="Times New Roman"/>
              </a:rPr>
              <a:t>data </a:t>
            </a:r>
            <a:r>
              <a:rPr lang="en-US" sz="1600" i="1" dirty="0">
                <a:latin typeface="Courier" pitchFamily="2" charset="0"/>
                <a:cs typeface="Times New Roman"/>
              </a:rPr>
              <a:t>to be </a:t>
            </a:r>
            <a:r>
              <a:rPr lang="en-US" sz="1600" i="1" spc="-5" dirty="0">
                <a:latin typeface="Courier" pitchFamily="2" charset="0"/>
                <a:cs typeface="Times New Roman"/>
              </a:rPr>
              <a:t>presented </a:t>
            </a:r>
            <a:r>
              <a:rPr lang="en-US" sz="1600" i="1" dirty="0">
                <a:latin typeface="Courier" pitchFamily="2" charset="0"/>
                <a:cs typeface="Times New Roman"/>
              </a:rPr>
              <a:t>to the </a:t>
            </a:r>
            <a:r>
              <a:rPr lang="en-US" sz="1600" i="1" spc="-5" dirty="0">
                <a:latin typeface="Courier" pitchFamily="2" charset="0"/>
                <a:cs typeface="Times New Roman"/>
              </a:rPr>
              <a:t>user </a:t>
            </a:r>
            <a:r>
              <a:rPr lang="en-US" sz="1600" i="1" spc="-285" dirty="0">
                <a:latin typeface="Courier" pitchFamily="2" charset="0"/>
                <a:cs typeface="Times New Roman"/>
              </a:rPr>
              <a:t> </a:t>
            </a:r>
            <a:r>
              <a:rPr lang="en-US" sz="1600" i="1" dirty="0">
                <a:latin typeface="Courier" pitchFamily="2" charset="0"/>
                <a:cs typeface="Times New Roman"/>
              </a:rPr>
              <a:t>to </a:t>
            </a:r>
            <a:r>
              <a:rPr lang="en-US" sz="1600" i="1" spc="-5" dirty="0">
                <a:latin typeface="Courier" pitchFamily="2" charset="0"/>
                <a:cs typeface="Times New Roman"/>
              </a:rPr>
              <a:t>show what </a:t>
            </a:r>
            <a:r>
              <a:rPr lang="en-US" sz="1600" i="1" dirty="0">
                <a:latin typeface="Courier" pitchFamily="2" charset="0"/>
                <a:cs typeface="Times New Roman"/>
              </a:rPr>
              <a:t>booths (and </a:t>
            </a:r>
            <a:r>
              <a:rPr lang="en-US" sz="1600" i="1" spc="-5" dirty="0">
                <a:latin typeface="Courier" pitchFamily="2" charset="0"/>
                <a:cs typeface="Times New Roman"/>
              </a:rPr>
              <a:t>information about </a:t>
            </a:r>
            <a:r>
              <a:rPr lang="en-US" sz="1600" i="1" dirty="0">
                <a:latin typeface="Courier" pitchFamily="2" charset="0"/>
                <a:cs typeface="Times New Roman"/>
              </a:rPr>
              <a:t>the booths) they </a:t>
            </a:r>
            <a:r>
              <a:rPr lang="en-US" sz="1600" i="1" spc="-5" dirty="0">
                <a:latin typeface="Courier" pitchFamily="2" charset="0"/>
                <a:cs typeface="Times New Roman"/>
              </a:rPr>
              <a:t>attended. An attendee </a:t>
            </a:r>
            <a:r>
              <a:rPr lang="en-US" sz="1600" i="1" dirty="0">
                <a:latin typeface="Courier" pitchFamily="2" charset="0"/>
                <a:cs typeface="Times New Roman"/>
              </a:rPr>
              <a:t>would be </a:t>
            </a:r>
            <a:r>
              <a:rPr lang="en-US" sz="1600" i="1" spc="5" dirty="0">
                <a:latin typeface="Courier" pitchFamily="2" charset="0"/>
                <a:cs typeface="Times New Roman"/>
              </a:rPr>
              <a:t> </a:t>
            </a:r>
            <a:r>
              <a:rPr lang="en-US" sz="1600" i="1" spc="-5" dirty="0">
                <a:latin typeface="Courier" pitchFamily="2" charset="0"/>
                <a:cs typeface="Times New Roman"/>
              </a:rPr>
              <a:t>marked as </a:t>
            </a:r>
            <a:r>
              <a:rPr lang="en-US" sz="1600" i="1" dirty="0">
                <a:latin typeface="Courier" pitchFamily="2" charset="0"/>
                <a:cs typeface="Times New Roman"/>
              </a:rPr>
              <a:t>visited for a booth </a:t>
            </a:r>
            <a:r>
              <a:rPr lang="en-US" sz="1600" i="1" spc="-5" dirty="0">
                <a:latin typeface="Courier" pitchFamily="2" charset="0"/>
                <a:cs typeface="Times New Roman"/>
              </a:rPr>
              <a:t>based </a:t>
            </a:r>
            <a:r>
              <a:rPr lang="en-US" sz="1600" i="1" dirty="0">
                <a:latin typeface="Courier" pitchFamily="2" charset="0"/>
                <a:cs typeface="Times New Roman"/>
              </a:rPr>
              <a:t>on the relative </a:t>
            </a:r>
            <a:r>
              <a:rPr lang="en-US" sz="1600" i="1" spc="-5" dirty="0">
                <a:latin typeface="Courier" pitchFamily="2" charset="0"/>
                <a:cs typeface="Times New Roman"/>
              </a:rPr>
              <a:t>distance </a:t>
            </a:r>
            <a:r>
              <a:rPr lang="en-US" sz="1600" i="1" dirty="0">
                <a:latin typeface="Courier" pitchFamily="2" charset="0"/>
                <a:cs typeface="Times New Roman"/>
              </a:rPr>
              <a:t>to the device </a:t>
            </a:r>
            <a:r>
              <a:rPr lang="en-US" sz="1600" i="1" spc="-5" dirty="0">
                <a:latin typeface="Courier" pitchFamily="2" charset="0"/>
                <a:cs typeface="Times New Roman"/>
              </a:rPr>
              <a:t>itself and </a:t>
            </a:r>
            <a:r>
              <a:rPr lang="en-US" sz="1600" i="1" dirty="0">
                <a:latin typeface="Courier" pitchFamily="2" charset="0"/>
                <a:cs typeface="Times New Roman"/>
              </a:rPr>
              <a:t>the </a:t>
            </a:r>
            <a:r>
              <a:rPr lang="en-US" sz="1600" i="1" spc="-5" dirty="0">
                <a:latin typeface="Courier" pitchFamily="2" charset="0"/>
                <a:cs typeface="Times New Roman"/>
              </a:rPr>
              <a:t>amount </a:t>
            </a:r>
            <a:r>
              <a:rPr lang="en-US" sz="1600" i="1" spc="5" dirty="0">
                <a:latin typeface="Courier" pitchFamily="2" charset="0"/>
                <a:cs typeface="Times New Roman"/>
              </a:rPr>
              <a:t>of </a:t>
            </a:r>
            <a:r>
              <a:rPr lang="en-US" sz="1600" i="1" spc="10" dirty="0">
                <a:latin typeface="Courier" pitchFamily="2" charset="0"/>
                <a:cs typeface="Times New Roman"/>
              </a:rPr>
              <a:t> </a:t>
            </a:r>
            <a:r>
              <a:rPr lang="en-US" sz="1600" i="1" dirty="0">
                <a:latin typeface="Courier" pitchFamily="2" charset="0"/>
                <a:cs typeface="Times New Roman"/>
              </a:rPr>
              <a:t>time</a:t>
            </a:r>
            <a:r>
              <a:rPr lang="en-US" sz="1600" i="1" spc="-55" dirty="0">
                <a:latin typeface="Courier" pitchFamily="2" charset="0"/>
                <a:cs typeface="Times New Roman"/>
              </a:rPr>
              <a:t> </a:t>
            </a:r>
            <a:r>
              <a:rPr lang="en-US" sz="1600" i="1" dirty="0">
                <a:latin typeface="Courier" pitchFamily="2" charset="0"/>
                <a:cs typeface="Times New Roman"/>
              </a:rPr>
              <a:t>they</a:t>
            </a:r>
            <a:r>
              <a:rPr lang="en-US" sz="1600" i="1" spc="-55" dirty="0">
                <a:latin typeface="Courier" pitchFamily="2" charset="0"/>
                <a:cs typeface="Times New Roman"/>
              </a:rPr>
              <a:t> </a:t>
            </a:r>
            <a:r>
              <a:rPr lang="en-US" sz="1600" i="1" spc="-5" dirty="0">
                <a:latin typeface="Courier" pitchFamily="2" charset="0"/>
                <a:cs typeface="Times New Roman"/>
              </a:rPr>
              <a:t>were</a:t>
            </a:r>
            <a:r>
              <a:rPr lang="en-US" sz="1600" i="1" spc="-55" dirty="0">
                <a:latin typeface="Courier" pitchFamily="2" charset="0"/>
                <a:cs typeface="Times New Roman"/>
              </a:rPr>
              <a:t> </a:t>
            </a:r>
            <a:r>
              <a:rPr lang="en-US" sz="1600" i="1" dirty="0">
                <a:latin typeface="Courier" pitchFamily="2" charset="0"/>
                <a:cs typeface="Times New Roman"/>
              </a:rPr>
              <a:t>near</a:t>
            </a:r>
            <a:r>
              <a:rPr lang="en-US" sz="1600" i="1" spc="-55" dirty="0">
                <a:latin typeface="Courier" pitchFamily="2" charset="0"/>
                <a:cs typeface="Times New Roman"/>
              </a:rPr>
              <a:t> </a:t>
            </a:r>
            <a:r>
              <a:rPr lang="en-US" sz="1600" i="1" dirty="0">
                <a:latin typeface="Courier" pitchFamily="2" charset="0"/>
                <a:cs typeface="Times New Roman"/>
              </a:rPr>
              <a:t>the</a:t>
            </a:r>
            <a:r>
              <a:rPr lang="en-US" sz="1600" i="1" spc="-50" dirty="0">
                <a:latin typeface="Courier" pitchFamily="2" charset="0"/>
                <a:cs typeface="Times New Roman"/>
              </a:rPr>
              <a:t> </a:t>
            </a:r>
            <a:r>
              <a:rPr lang="en-US" sz="1600" i="1" dirty="0">
                <a:latin typeface="Courier" pitchFamily="2" charset="0"/>
                <a:cs typeface="Times New Roman"/>
              </a:rPr>
              <a:t>booth.</a:t>
            </a:r>
            <a:r>
              <a:rPr lang="en-US" sz="1600" i="1" spc="-50" dirty="0">
                <a:latin typeface="Courier" pitchFamily="2" charset="0"/>
                <a:cs typeface="Times New Roman"/>
              </a:rPr>
              <a:t> </a:t>
            </a:r>
            <a:endParaRPr lang="en-US" sz="1600" i="1" dirty="0">
              <a:latin typeface="Courier" pitchFamily="2" charset="0"/>
              <a:cs typeface="Times New Roman"/>
            </a:endParaRPr>
          </a:p>
          <a:p>
            <a:r>
              <a:rPr lang="en-US" dirty="0"/>
              <a:t>Extensive background was also provided</a:t>
            </a:r>
          </a:p>
        </p:txBody>
      </p:sp>
    </p:spTree>
    <p:extLst>
      <p:ext uri="{BB962C8B-B14F-4D97-AF65-F5344CB8AC3E}">
        <p14:creationId xmlns:p14="http://schemas.microsoft.com/office/powerpoint/2010/main" val="111705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6C5EB-3999-794F-8068-040F4EEFEE6F}"/>
              </a:ext>
            </a:extLst>
          </p:cNvPr>
          <p:cNvSpPr>
            <a:spLocks noGrp="1"/>
          </p:cNvSpPr>
          <p:nvPr>
            <p:ph type="title"/>
          </p:nvPr>
        </p:nvSpPr>
        <p:spPr/>
        <p:txBody>
          <a:bodyPr/>
          <a:lstStyle/>
          <a:p>
            <a:r>
              <a:rPr lang="en-US" dirty="0"/>
              <a:t>Physical Design Example </a:t>
            </a:r>
            <a:r>
              <a:rPr lang="en-US" sz="3600" dirty="0"/>
              <a:t>(Project 13)</a:t>
            </a:r>
            <a:endParaRPr lang="en-US" dirty="0"/>
          </a:p>
        </p:txBody>
      </p:sp>
      <p:grpSp>
        <p:nvGrpSpPr>
          <p:cNvPr id="8" name="Group 7">
            <a:extLst>
              <a:ext uri="{FF2B5EF4-FFF2-40B4-BE49-F238E27FC236}">
                <a16:creationId xmlns:a16="http://schemas.microsoft.com/office/drawing/2014/main" id="{DA22DEDD-94F5-E841-8C49-B9284867C120}"/>
              </a:ext>
            </a:extLst>
          </p:cNvPr>
          <p:cNvGrpSpPr/>
          <p:nvPr/>
        </p:nvGrpSpPr>
        <p:grpSpPr>
          <a:xfrm>
            <a:off x="1186943" y="1607400"/>
            <a:ext cx="7161410" cy="3985878"/>
            <a:chOff x="2089468" y="2718561"/>
            <a:chExt cx="5879464" cy="3078353"/>
          </a:xfrm>
        </p:grpSpPr>
        <p:sp>
          <p:nvSpPr>
            <p:cNvPr id="4" name="object 2">
              <a:extLst>
                <a:ext uri="{FF2B5EF4-FFF2-40B4-BE49-F238E27FC236}">
                  <a16:creationId xmlns:a16="http://schemas.microsoft.com/office/drawing/2014/main" id="{3422EF96-C3FB-F04C-BAC0-0BB40C5D1B5D}"/>
                </a:ext>
              </a:extLst>
            </p:cNvPr>
            <p:cNvSpPr txBox="1"/>
            <p:nvPr/>
          </p:nvSpPr>
          <p:spPr>
            <a:xfrm>
              <a:off x="2113903" y="2718561"/>
              <a:ext cx="30797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2E5395"/>
                  </a:solidFill>
                  <a:latin typeface="Times New Roman"/>
                  <a:cs typeface="Times New Roman"/>
                </a:rPr>
                <a:t>I.III</a:t>
              </a:r>
              <a:endParaRPr sz="1400">
                <a:latin typeface="Times New Roman"/>
                <a:cs typeface="Times New Roman"/>
              </a:endParaRPr>
            </a:p>
          </p:txBody>
        </p:sp>
        <p:sp>
          <p:nvSpPr>
            <p:cNvPr id="5" name="object 3">
              <a:extLst>
                <a:ext uri="{FF2B5EF4-FFF2-40B4-BE49-F238E27FC236}">
                  <a16:creationId xmlns:a16="http://schemas.microsoft.com/office/drawing/2014/main" id="{3BA668A3-A6D7-D740-AAD7-D6A35A83876B}"/>
                </a:ext>
              </a:extLst>
            </p:cNvPr>
            <p:cNvSpPr txBox="1"/>
            <p:nvPr/>
          </p:nvSpPr>
          <p:spPr>
            <a:xfrm>
              <a:off x="2528381" y="2718561"/>
              <a:ext cx="1176655"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2E5395"/>
                  </a:solidFill>
                  <a:latin typeface="Times New Roman"/>
                  <a:cs typeface="Times New Roman"/>
                </a:rPr>
                <a:t>Physical</a:t>
              </a:r>
              <a:r>
                <a:rPr sz="1400" spc="-50" dirty="0">
                  <a:solidFill>
                    <a:srgbClr val="2E5395"/>
                  </a:solidFill>
                  <a:latin typeface="Times New Roman"/>
                  <a:cs typeface="Times New Roman"/>
                </a:rPr>
                <a:t> </a:t>
              </a:r>
              <a:r>
                <a:rPr sz="1400" spc="-5" dirty="0">
                  <a:solidFill>
                    <a:srgbClr val="2E5395"/>
                  </a:solidFill>
                  <a:latin typeface="Times New Roman"/>
                  <a:cs typeface="Times New Roman"/>
                </a:rPr>
                <a:t>Design</a:t>
              </a:r>
              <a:endParaRPr sz="1400">
                <a:latin typeface="Times New Roman"/>
                <a:cs typeface="Times New Roman"/>
              </a:endParaRPr>
            </a:p>
          </p:txBody>
        </p:sp>
        <p:pic>
          <p:nvPicPr>
            <p:cNvPr id="6" name="object 11">
              <a:extLst>
                <a:ext uri="{FF2B5EF4-FFF2-40B4-BE49-F238E27FC236}">
                  <a16:creationId xmlns:a16="http://schemas.microsoft.com/office/drawing/2014/main" id="{AC2E5DF0-B6C6-684F-ABD6-41B6C51CD391}"/>
                </a:ext>
              </a:extLst>
            </p:cNvPr>
            <p:cNvPicPr/>
            <p:nvPr/>
          </p:nvPicPr>
          <p:blipFill>
            <a:blip r:embed="rId2" cstate="print"/>
            <a:stretch>
              <a:fillRect/>
            </a:stretch>
          </p:blipFill>
          <p:spPr>
            <a:xfrm>
              <a:off x="2089468" y="3227705"/>
              <a:ext cx="5879464" cy="2359025"/>
            </a:xfrm>
            <a:prstGeom prst="rect">
              <a:avLst/>
            </a:prstGeom>
          </p:spPr>
        </p:pic>
        <p:sp>
          <p:nvSpPr>
            <p:cNvPr id="7" name="object 12">
              <a:extLst>
                <a:ext uri="{FF2B5EF4-FFF2-40B4-BE49-F238E27FC236}">
                  <a16:creationId xmlns:a16="http://schemas.microsoft.com/office/drawing/2014/main" id="{33542D6B-B4C6-F74B-819B-663459C0A6B0}"/>
                </a:ext>
              </a:extLst>
            </p:cNvPr>
            <p:cNvSpPr txBox="1"/>
            <p:nvPr/>
          </p:nvSpPr>
          <p:spPr>
            <a:xfrm>
              <a:off x="4320985" y="5634354"/>
              <a:ext cx="1581785" cy="162560"/>
            </a:xfrm>
            <a:prstGeom prst="rect">
              <a:avLst/>
            </a:prstGeom>
          </p:spPr>
          <p:txBody>
            <a:bodyPr vert="horz" wrap="square" lIns="0" tIns="12700" rIns="0" bIns="0" rtlCol="0">
              <a:spAutoFit/>
            </a:bodyPr>
            <a:lstStyle/>
            <a:p>
              <a:pPr marL="12700">
                <a:lnSpc>
                  <a:spcPct val="100000"/>
                </a:lnSpc>
                <a:spcBef>
                  <a:spcPts val="100"/>
                </a:spcBef>
              </a:pPr>
              <a:r>
                <a:rPr sz="900" i="1" dirty="0">
                  <a:solidFill>
                    <a:srgbClr val="44536A"/>
                  </a:solidFill>
                  <a:latin typeface="Times New Roman"/>
                  <a:cs typeface="Times New Roman"/>
                </a:rPr>
                <a:t>Figure</a:t>
              </a:r>
              <a:r>
                <a:rPr sz="900" i="1" spc="-30" dirty="0">
                  <a:solidFill>
                    <a:srgbClr val="44536A"/>
                  </a:solidFill>
                  <a:latin typeface="Times New Roman"/>
                  <a:cs typeface="Times New Roman"/>
                </a:rPr>
                <a:t> </a:t>
              </a:r>
              <a:r>
                <a:rPr sz="900" i="1" dirty="0">
                  <a:solidFill>
                    <a:srgbClr val="44536A"/>
                  </a:solidFill>
                  <a:latin typeface="Times New Roman"/>
                  <a:cs typeface="Times New Roman"/>
                </a:rPr>
                <a:t>1:</a:t>
              </a:r>
              <a:r>
                <a:rPr sz="900" i="1" spc="-10" dirty="0">
                  <a:solidFill>
                    <a:srgbClr val="44536A"/>
                  </a:solidFill>
                  <a:latin typeface="Times New Roman"/>
                  <a:cs typeface="Times New Roman"/>
                </a:rPr>
                <a:t> </a:t>
              </a:r>
              <a:r>
                <a:rPr sz="900" i="1" spc="-5" dirty="0">
                  <a:solidFill>
                    <a:srgbClr val="44536A"/>
                  </a:solidFill>
                  <a:latin typeface="Times New Roman"/>
                  <a:cs typeface="Times New Roman"/>
                </a:rPr>
                <a:t>Device</a:t>
              </a:r>
              <a:r>
                <a:rPr sz="900" i="1" spc="-15" dirty="0">
                  <a:solidFill>
                    <a:srgbClr val="44536A"/>
                  </a:solidFill>
                  <a:latin typeface="Times New Roman"/>
                  <a:cs typeface="Times New Roman"/>
                </a:rPr>
                <a:t> </a:t>
              </a:r>
              <a:r>
                <a:rPr sz="900" i="1" dirty="0">
                  <a:solidFill>
                    <a:srgbClr val="44536A"/>
                  </a:solidFill>
                  <a:latin typeface="Times New Roman"/>
                  <a:cs typeface="Times New Roman"/>
                </a:rPr>
                <a:t>Physical</a:t>
              </a:r>
              <a:r>
                <a:rPr sz="900" i="1" spc="-10" dirty="0">
                  <a:solidFill>
                    <a:srgbClr val="44536A"/>
                  </a:solidFill>
                  <a:latin typeface="Times New Roman"/>
                  <a:cs typeface="Times New Roman"/>
                </a:rPr>
                <a:t> </a:t>
              </a:r>
              <a:r>
                <a:rPr sz="900" i="1" spc="-5" dirty="0">
                  <a:solidFill>
                    <a:srgbClr val="44536A"/>
                  </a:solidFill>
                  <a:latin typeface="Times New Roman"/>
                  <a:cs typeface="Times New Roman"/>
                </a:rPr>
                <a:t>Design</a:t>
              </a:r>
              <a:endParaRPr sz="900">
                <a:latin typeface="Times New Roman"/>
                <a:cs typeface="Times New Roman"/>
              </a:endParaRPr>
            </a:p>
          </p:txBody>
        </p:sp>
      </p:grpSp>
    </p:spTree>
    <p:extLst>
      <p:ext uri="{BB962C8B-B14F-4D97-AF65-F5344CB8AC3E}">
        <p14:creationId xmlns:p14="http://schemas.microsoft.com/office/powerpoint/2010/main" val="2212514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22293-BF2C-BF4D-8434-0CA5B8432D20}"/>
              </a:ext>
            </a:extLst>
          </p:cNvPr>
          <p:cNvSpPr>
            <a:spLocks noGrp="1"/>
          </p:cNvSpPr>
          <p:nvPr>
            <p:ph type="title"/>
          </p:nvPr>
        </p:nvSpPr>
        <p:spPr>
          <a:xfrm>
            <a:off x="502920" y="309960"/>
            <a:ext cx="9052200" cy="569724"/>
          </a:xfrm>
        </p:spPr>
        <p:txBody>
          <a:bodyPr anchor="t"/>
          <a:lstStyle/>
          <a:p>
            <a:r>
              <a:rPr lang="en-US" sz="2800" dirty="0"/>
              <a:t>High Level Requirements Example (Project 13)</a:t>
            </a:r>
          </a:p>
        </p:txBody>
      </p:sp>
      <p:grpSp>
        <p:nvGrpSpPr>
          <p:cNvPr id="8" name="Group 7">
            <a:extLst>
              <a:ext uri="{FF2B5EF4-FFF2-40B4-BE49-F238E27FC236}">
                <a16:creationId xmlns:a16="http://schemas.microsoft.com/office/drawing/2014/main" id="{A2EC29A1-3F99-1F4D-AEBD-509FD4EA9105}"/>
              </a:ext>
            </a:extLst>
          </p:cNvPr>
          <p:cNvGrpSpPr/>
          <p:nvPr/>
        </p:nvGrpSpPr>
        <p:grpSpPr>
          <a:xfrm>
            <a:off x="623284" y="1188030"/>
            <a:ext cx="8485090" cy="4423503"/>
            <a:chOff x="896416" y="4346575"/>
            <a:chExt cx="5981065" cy="3236646"/>
          </a:xfrm>
        </p:grpSpPr>
        <p:sp>
          <p:nvSpPr>
            <p:cNvPr id="4" name="object 5">
              <a:extLst>
                <a:ext uri="{FF2B5EF4-FFF2-40B4-BE49-F238E27FC236}">
                  <a16:creationId xmlns:a16="http://schemas.microsoft.com/office/drawing/2014/main" id="{85820A7E-C45E-E54D-A5FD-82A9D17404C5}"/>
                </a:ext>
              </a:extLst>
            </p:cNvPr>
            <p:cNvSpPr txBox="1"/>
            <p:nvPr/>
          </p:nvSpPr>
          <p:spPr>
            <a:xfrm>
              <a:off x="902004" y="4346575"/>
              <a:ext cx="317500" cy="23505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2E5395"/>
                  </a:solidFill>
                  <a:latin typeface="Times New Roman"/>
                  <a:cs typeface="Times New Roman"/>
                </a:rPr>
                <a:t>I.</a:t>
              </a:r>
              <a:r>
                <a:rPr sz="2000" spc="-5" dirty="0">
                  <a:solidFill>
                    <a:srgbClr val="2E5395"/>
                  </a:solidFill>
                  <a:latin typeface="Times New Roman"/>
                  <a:cs typeface="Times New Roman"/>
                </a:rPr>
                <a:t>I</a:t>
              </a:r>
              <a:r>
                <a:rPr sz="2000" dirty="0">
                  <a:solidFill>
                    <a:srgbClr val="2E5395"/>
                  </a:solidFill>
                  <a:latin typeface="Times New Roman"/>
                  <a:cs typeface="Times New Roman"/>
                </a:rPr>
                <a:t>V</a:t>
              </a:r>
              <a:endParaRPr sz="2000" dirty="0">
                <a:latin typeface="Times New Roman"/>
                <a:cs typeface="Times New Roman"/>
              </a:endParaRPr>
            </a:p>
          </p:txBody>
        </p:sp>
        <p:sp>
          <p:nvSpPr>
            <p:cNvPr id="5" name="object 6">
              <a:extLst>
                <a:ext uri="{FF2B5EF4-FFF2-40B4-BE49-F238E27FC236}">
                  <a16:creationId xmlns:a16="http://schemas.microsoft.com/office/drawing/2014/main" id="{8AB3128E-1A9F-7E49-A518-A659C0A8E983}"/>
                </a:ext>
              </a:extLst>
            </p:cNvPr>
            <p:cNvSpPr txBox="1"/>
            <p:nvPr/>
          </p:nvSpPr>
          <p:spPr>
            <a:xfrm>
              <a:off x="1327150" y="4346575"/>
              <a:ext cx="1875155" cy="235050"/>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2E5395"/>
                  </a:solidFill>
                  <a:latin typeface="Times New Roman"/>
                  <a:cs typeface="Times New Roman"/>
                </a:rPr>
                <a:t>High-Level</a:t>
              </a:r>
              <a:r>
                <a:rPr sz="2000" spc="-50" dirty="0">
                  <a:solidFill>
                    <a:srgbClr val="2E5395"/>
                  </a:solidFill>
                  <a:latin typeface="Times New Roman"/>
                  <a:cs typeface="Times New Roman"/>
                </a:rPr>
                <a:t> </a:t>
              </a:r>
              <a:r>
                <a:rPr sz="2000" spc="-5" dirty="0">
                  <a:solidFill>
                    <a:srgbClr val="2E5395"/>
                  </a:solidFill>
                  <a:latin typeface="Times New Roman"/>
                  <a:cs typeface="Times New Roman"/>
                </a:rPr>
                <a:t>Requirements</a:t>
              </a:r>
              <a:endParaRPr sz="2000">
                <a:latin typeface="Times New Roman"/>
                <a:cs typeface="Times New Roman"/>
              </a:endParaRPr>
            </a:p>
          </p:txBody>
        </p:sp>
        <p:sp>
          <p:nvSpPr>
            <p:cNvPr id="6" name="object 7">
              <a:extLst>
                <a:ext uri="{FF2B5EF4-FFF2-40B4-BE49-F238E27FC236}">
                  <a16:creationId xmlns:a16="http://schemas.microsoft.com/office/drawing/2014/main" id="{391A9D62-AEC5-974B-BF73-D22E36F54113}"/>
                </a:ext>
              </a:extLst>
            </p:cNvPr>
            <p:cNvSpPr/>
            <p:nvPr/>
          </p:nvSpPr>
          <p:spPr>
            <a:xfrm>
              <a:off x="896416" y="4619878"/>
              <a:ext cx="5981065" cy="6350"/>
            </a:xfrm>
            <a:custGeom>
              <a:avLst/>
              <a:gdLst/>
              <a:ahLst/>
              <a:cxnLst/>
              <a:rect l="l" t="t" r="r" b="b"/>
              <a:pathLst>
                <a:path w="5981065" h="6350">
                  <a:moveTo>
                    <a:pt x="5981065" y="0"/>
                  </a:moveTo>
                  <a:lnTo>
                    <a:pt x="0" y="0"/>
                  </a:lnTo>
                  <a:lnTo>
                    <a:pt x="0" y="6096"/>
                  </a:lnTo>
                  <a:lnTo>
                    <a:pt x="5981065" y="6096"/>
                  </a:lnTo>
                  <a:lnTo>
                    <a:pt x="5981065" y="0"/>
                  </a:lnTo>
                  <a:close/>
                </a:path>
              </a:pathLst>
            </a:custGeom>
            <a:solidFill>
              <a:srgbClr val="000000"/>
            </a:solidFill>
          </p:spPr>
          <p:txBody>
            <a:bodyPr wrap="square" lIns="0" tIns="0" rIns="0" bIns="0" rtlCol="0"/>
            <a:lstStyle/>
            <a:p>
              <a:endParaRPr sz="2800"/>
            </a:p>
          </p:txBody>
        </p:sp>
        <p:sp>
          <p:nvSpPr>
            <p:cNvPr id="7" name="object 8">
              <a:extLst>
                <a:ext uri="{FF2B5EF4-FFF2-40B4-BE49-F238E27FC236}">
                  <a16:creationId xmlns:a16="http://schemas.microsoft.com/office/drawing/2014/main" id="{77A1267B-21EF-B740-A4B0-13ECB8C32345}"/>
                </a:ext>
              </a:extLst>
            </p:cNvPr>
            <p:cNvSpPr txBox="1"/>
            <p:nvPr/>
          </p:nvSpPr>
          <p:spPr>
            <a:xfrm>
              <a:off x="1130604" y="4689474"/>
              <a:ext cx="5742940" cy="2893747"/>
            </a:xfrm>
            <a:prstGeom prst="rect">
              <a:avLst/>
            </a:prstGeom>
          </p:spPr>
          <p:txBody>
            <a:bodyPr vert="horz" wrap="square" lIns="0" tIns="12700" rIns="0" bIns="0" rtlCol="0">
              <a:spAutoFit/>
            </a:bodyPr>
            <a:lstStyle/>
            <a:p>
              <a:pPr marL="240665" marR="10795" indent="-228600" algn="just">
                <a:lnSpc>
                  <a:spcPct val="142500"/>
                </a:lnSpc>
                <a:spcBef>
                  <a:spcPts val="100"/>
                </a:spcBef>
                <a:buFont typeface="Arial"/>
                <a:buChar char="•"/>
                <a:tabLst>
                  <a:tab pos="241300" algn="l"/>
                </a:tabLst>
              </a:pPr>
              <a:r>
                <a:rPr dirty="0">
                  <a:latin typeface="Times New Roman"/>
                  <a:cs typeface="Times New Roman"/>
                </a:rPr>
                <a:t>The </a:t>
              </a:r>
              <a:r>
                <a:rPr spc="-5" dirty="0">
                  <a:latin typeface="Times New Roman"/>
                  <a:cs typeface="Times New Roman"/>
                </a:rPr>
                <a:t>device’s battery will need </a:t>
              </a:r>
              <a:r>
                <a:rPr dirty="0">
                  <a:latin typeface="Times New Roman"/>
                  <a:cs typeface="Times New Roman"/>
                </a:rPr>
                <a:t>to be </a:t>
              </a:r>
              <a:r>
                <a:rPr spc="-5" dirty="0">
                  <a:latin typeface="Times New Roman"/>
                  <a:cs typeface="Times New Roman"/>
                </a:rPr>
                <a:t>able </a:t>
              </a:r>
              <a:r>
                <a:rPr dirty="0">
                  <a:latin typeface="Times New Roman"/>
                  <a:cs typeface="Times New Roman"/>
                </a:rPr>
                <a:t>to provide </a:t>
              </a:r>
              <a:r>
                <a:rPr spc="-5" dirty="0">
                  <a:latin typeface="Times New Roman"/>
                  <a:cs typeface="Times New Roman"/>
                </a:rPr>
                <a:t>sufficient </a:t>
              </a:r>
              <a:r>
                <a:rPr dirty="0">
                  <a:latin typeface="Times New Roman"/>
                  <a:cs typeface="Times New Roman"/>
                </a:rPr>
                <a:t>power for normal </a:t>
              </a:r>
              <a:r>
                <a:rPr spc="-5" dirty="0">
                  <a:latin typeface="Times New Roman"/>
                  <a:cs typeface="Times New Roman"/>
                </a:rPr>
                <a:t>operation </a:t>
              </a:r>
              <a:r>
                <a:rPr dirty="0">
                  <a:latin typeface="Times New Roman"/>
                  <a:cs typeface="Times New Roman"/>
                </a:rPr>
                <a:t> for</a:t>
              </a:r>
              <a:r>
                <a:rPr spc="-15" dirty="0">
                  <a:latin typeface="Times New Roman"/>
                  <a:cs typeface="Times New Roman"/>
                </a:rPr>
                <a:t> </a:t>
              </a:r>
              <a:r>
                <a:rPr dirty="0">
                  <a:latin typeface="Times New Roman"/>
                  <a:cs typeface="Times New Roman"/>
                </a:rPr>
                <a:t>a</a:t>
              </a:r>
              <a:r>
                <a:rPr spc="-5" dirty="0">
                  <a:latin typeface="Times New Roman"/>
                  <a:cs typeface="Times New Roman"/>
                </a:rPr>
                <a:t> </a:t>
              </a:r>
              <a:r>
                <a:rPr dirty="0">
                  <a:latin typeface="Times New Roman"/>
                  <a:cs typeface="Times New Roman"/>
                </a:rPr>
                <a:t>period of</a:t>
              </a:r>
              <a:r>
                <a:rPr spc="-5" dirty="0">
                  <a:latin typeface="Times New Roman"/>
                  <a:cs typeface="Times New Roman"/>
                </a:rPr>
                <a:t> at</a:t>
              </a:r>
              <a:r>
                <a:rPr dirty="0">
                  <a:latin typeface="Times New Roman"/>
                  <a:cs typeface="Times New Roman"/>
                </a:rPr>
                <a:t> least 4</a:t>
              </a:r>
              <a:r>
                <a:rPr spc="-5" dirty="0">
                  <a:latin typeface="Times New Roman"/>
                  <a:cs typeface="Times New Roman"/>
                </a:rPr>
                <a:t> </a:t>
              </a:r>
              <a:r>
                <a:rPr dirty="0">
                  <a:latin typeface="Times New Roman"/>
                  <a:cs typeface="Times New Roman"/>
                </a:rPr>
                <a:t>hours </a:t>
              </a:r>
              <a:r>
                <a:rPr spc="-5" dirty="0">
                  <a:latin typeface="Times New Roman"/>
                  <a:cs typeface="Times New Roman"/>
                </a:rPr>
                <a:t>per</a:t>
              </a:r>
              <a:r>
                <a:rPr dirty="0">
                  <a:latin typeface="Times New Roman"/>
                  <a:cs typeface="Times New Roman"/>
                </a:rPr>
                <a:t> </a:t>
              </a:r>
              <a:r>
                <a:rPr spc="-5" dirty="0">
                  <a:latin typeface="Times New Roman"/>
                  <a:cs typeface="Times New Roman"/>
                </a:rPr>
                <a:t>charge.</a:t>
              </a:r>
              <a:endParaRPr dirty="0">
                <a:latin typeface="Times New Roman"/>
                <a:cs typeface="Times New Roman"/>
              </a:endParaRPr>
            </a:p>
            <a:p>
              <a:pPr marL="240665" marR="5080" indent="-228600" algn="just">
                <a:lnSpc>
                  <a:spcPct val="143300"/>
                </a:lnSpc>
                <a:spcBef>
                  <a:spcPts val="110"/>
                </a:spcBef>
                <a:buFont typeface="Arial"/>
                <a:buChar char="•"/>
                <a:tabLst>
                  <a:tab pos="241300" algn="l"/>
                </a:tabLst>
              </a:pPr>
              <a:r>
                <a:rPr dirty="0">
                  <a:latin typeface="Times New Roman"/>
                  <a:cs typeface="Times New Roman"/>
                </a:rPr>
                <a:t>The </a:t>
              </a:r>
              <a:r>
                <a:rPr spc="-5" dirty="0">
                  <a:latin typeface="Times New Roman"/>
                  <a:cs typeface="Times New Roman"/>
                </a:rPr>
                <a:t>interface between </a:t>
              </a:r>
              <a:r>
                <a:rPr dirty="0">
                  <a:latin typeface="Times New Roman"/>
                  <a:cs typeface="Times New Roman"/>
                </a:rPr>
                <a:t>the ESP32 </a:t>
              </a:r>
              <a:r>
                <a:rPr spc="-5" dirty="0">
                  <a:latin typeface="Times New Roman"/>
                  <a:cs typeface="Times New Roman"/>
                </a:rPr>
                <a:t>and </a:t>
              </a:r>
              <a:r>
                <a:rPr dirty="0">
                  <a:latin typeface="Times New Roman"/>
                  <a:cs typeface="Times New Roman"/>
                </a:rPr>
                <a:t>the Smartphone </a:t>
              </a:r>
              <a:r>
                <a:rPr spc="-5" dirty="0">
                  <a:latin typeface="Times New Roman"/>
                  <a:cs typeface="Times New Roman"/>
                </a:rPr>
                <a:t>itself </a:t>
              </a:r>
              <a:r>
                <a:rPr dirty="0">
                  <a:latin typeface="Times New Roman"/>
                  <a:cs typeface="Times New Roman"/>
                </a:rPr>
                <a:t>must </a:t>
              </a:r>
              <a:r>
                <a:rPr spc="5" dirty="0">
                  <a:latin typeface="Times New Roman"/>
                  <a:cs typeface="Times New Roman"/>
                </a:rPr>
                <a:t>be </a:t>
              </a:r>
              <a:r>
                <a:rPr dirty="0">
                  <a:latin typeface="Times New Roman"/>
                  <a:cs typeface="Times New Roman"/>
                </a:rPr>
                <a:t>able </a:t>
              </a:r>
              <a:r>
                <a:rPr spc="5" dirty="0">
                  <a:latin typeface="Times New Roman"/>
                  <a:cs typeface="Times New Roman"/>
                </a:rPr>
                <a:t>to </a:t>
              </a:r>
              <a:r>
                <a:rPr dirty="0">
                  <a:latin typeface="Times New Roman"/>
                  <a:cs typeface="Times New Roman"/>
                </a:rPr>
                <a:t>log </a:t>
              </a:r>
              <a:r>
                <a:rPr spc="-5" dirty="0">
                  <a:latin typeface="Times New Roman"/>
                  <a:cs typeface="Times New Roman"/>
                </a:rPr>
                <a:t>attendees </a:t>
              </a:r>
              <a:r>
                <a:rPr dirty="0">
                  <a:latin typeface="Times New Roman"/>
                  <a:cs typeface="Times New Roman"/>
                </a:rPr>
                <a:t> within 3 </a:t>
              </a:r>
              <a:r>
                <a:rPr spc="-5" dirty="0">
                  <a:latin typeface="Times New Roman"/>
                  <a:cs typeface="Times New Roman"/>
                </a:rPr>
                <a:t>meters from </a:t>
              </a:r>
              <a:r>
                <a:rPr dirty="0">
                  <a:latin typeface="Times New Roman"/>
                  <a:cs typeface="Times New Roman"/>
                </a:rPr>
                <a:t>the booth they are </a:t>
              </a:r>
              <a:r>
                <a:rPr spc="-5" dirty="0">
                  <a:latin typeface="Times New Roman"/>
                  <a:cs typeface="Times New Roman"/>
                </a:rPr>
                <a:t>at </a:t>
              </a:r>
              <a:r>
                <a:rPr dirty="0">
                  <a:latin typeface="Times New Roman"/>
                  <a:cs typeface="Times New Roman"/>
                </a:rPr>
                <a:t>provided that they </a:t>
              </a:r>
              <a:r>
                <a:rPr spc="-5" dirty="0">
                  <a:latin typeface="Times New Roman"/>
                  <a:cs typeface="Times New Roman"/>
                </a:rPr>
                <a:t>meet </a:t>
              </a:r>
              <a:r>
                <a:rPr dirty="0">
                  <a:latin typeface="Times New Roman"/>
                  <a:cs typeface="Times New Roman"/>
                </a:rPr>
                <a:t>the minimum </a:t>
              </a:r>
              <a:r>
                <a:rPr spc="-5" dirty="0">
                  <a:latin typeface="Times New Roman"/>
                  <a:cs typeface="Times New Roman"/>
                </a:rPr>
                <a:t>time </a:t>
              </a:r>
              <a:r>
                <a:rPr dirty="0">
                  <a:latin typeface="Times New Roman"/>
                  <a:cs typeface="Times New Roman"/>
                </a:rPr>
                <a:t> </a:t>
              </a:r>
              <a:r>
                <a:rPr spc="-5" dirty="0">
                  <a:latin typeface="Times New Roman"/>
                  <a:cs typeface="Times New Roman"/>
                </a:rPr>
                <a:t>requirement</a:t>
              </a:r>
              <a:r>
                <a:rPr dirty="0">
                  <a:latin typeface="Times New Roman"/>
                  <a:cs typeface="Times New Roman"/>
                </a:rPr>
                <a:t> for</a:t>
              </a:r>
              <a:r>
                <a:rPr spc="5" dirty="0">
                  <a:latin typeface="Times New Roman"/>
                  <a:cs typeface="Times New Roman"/>
                </a:rPr>
                <a:t> </a:t>
              </a:r>
              <a:r>
                <a:rPr dirty="0">
                  <a:latin typeface="Times New Roman"/>
                  <a:cs typeface="Times New Roman"/>
                </a:rPr>
                <a:t>the</a:t>
              </a:r>
              <a:r>
                <a:rPr spc="5" dirty="0">
                  <a:latin typeface="Times New Roman"/>
                  <a:cs typeface="Times New Roman"/>
                </a:rPr>
                <a:t> </a:t>
              </a:r>
              <a:r>
                <a:rPr dirty="0">
                  <a:latin typeface="Times New Roman"/>
                  <a:cs typeface="Times New Roman"/>
                </a:rPr>
                <a:t>booth,</a:t>
              </a:r>
              <a:r>
                <a:rPr spc="5" dirty="0">
                  <a:latin typeface="Times New Roman"/>
                  <a:cs typeface="Times New Roman"/>
                </a:rPr>
                <a:t> </a:t>
              </a:r>
              <a:r>
                <a:rPr spc="-5" dirty="0">
                  <a:latin typeface="Times New Roman"/>
                  <a:cs typeface="Times New Roman"/>
                </a:rPr>
                <a:t>which</a:t>
              </a:r>
              <a:r>
                <a:rPr dirty="0">
                  <a:latin typeface="Times New Roman"/>
                  <a:cs typeface="Times New Roman"/>
                </a:rPr>
                <a:t> would</a:t>
              </a:r>
              <a:r>
                <a:rPr spc="5" dirty="0">
                  <a:latin typeface="Times New Roman"/>
                  <a:cs typeface="Times New Roman"/>
                </a:rPr>
                <a:t> </a:t>
              </a:r>
              <a:r>
                <a:rPr dirty="0">
                  <a:latin typeface="Times New Roman"/>
                  <a:cs typeface="Times New Roman"/>
                </a:rPr>
                <a:t>be</a:t>
              </a:r>
              <a:r>
                <a:rPr spc="5" dirty="0">
                  <a:latin typeface="Times New Roman"/>
                  <a:cs typeface="Times New Roman"/>
                </a:rPr>
                <a:t> </a:t>
              </a:r>
              <a:r>
                <a:rPr spc="-5" dirty="0">
                  <a:latin typeface="Times New Roman"/>
                  <a:cs typeface="Times New Roman"/>
                </a:rPr>
                <a:t>user</a:t>
              </a:r>
              <a:r>
                <a:rPr dirty="0">
                  <a:latin typeface="Times New Roman"/>
                  <a:cs typeface="Times New Roman"/>
                </a:rPr>
                <a:t> </a:t>
              </a:r>
              <a:r>
                <a:rPr spc="-5" dirty="0">
                  <a:latin typeface="Times New Roman"/>
                  <a:cs typeface="Times New Roman"/>
                </a:rPr>
                <a:t>configurable</a:t>
              </a:r>
              <a:r>
                <a:rPr dirty="0">
                  <a:latin typeface="Times New Roman"/>
                  <a:cs typeface="Times New Roman"/>
                </a:rPr>
                <a:t> </a:t>
              </a:r>
              <a:r>
                <a:rPr spc="-5" dirty="0">
                  <a:latin typeface="Times New Roman"/>
                  <a:cs typeface="Times New Roman"/>
                </a:rPr>
                <a:t>from</a:t>
              </a:r>
              <a:r>
                <a:rPr dirty="0">
                  <a:latin typeface="Times New Roman"/>
                  <a:cs typeface="Times New Roman"/>
                </a:rPr>
                <a:t> </a:t>
              </a:r>
              <a:r>
                <a:rPr spc="5" dirty="0">
                  <a:latin typeface="Times New Roman"/>
                  <a:cs typeface="Times New Roman"/>
                </a:rPr>
                <a:t>1-15</a:t>
              </a:r>
              <a:r>
                <a:rPr spc="10" dirty="0">
                  <a:latin typeface="Times New Roman"/>
                  <a:cs typeface="Times New Roman"/>
                </a:rPr>
                <a:t> </a:t>
              </a:r>
              <a:r>
                <a:rPr dirty="0">
                  <a:latin typeface="Times New Roman"/>
                  <a:cs typeface="Times New Roman"/>
                </a:rPr>
                <a:t>minutes. </a:t>
              </a:r>
              <a:r>
                <a:rPr spc="5" dirty="0">
                  <a:latin typeface="Times New Roman"/>
                  <a:cs typeface="Times New Roman"/>
                </a:rPr>
                <a:t> </a:t>
              </a:r>
              <a:r>
                <a:rPr spc="-5" dirty="0">
                  <a:latin typeface="Times New Roman"/>
                  <a:cs typeface="Times New Roman"/>
                </a:rPr>
                <a:t>Additionally,</a:t>
              </a:r>
              <a:r>
                <a:rPr spc="-40" dirty="0">
                  <a:latin typeface="Times New Roman"/>
                  <a:cs typeface="Times New Roman"/>
                </a:rPr>
                <a:t> </a:t>
              </a:r>
              <a:r>
                <a:rPr dirty="0">
                  <a:latin typeface="Times New Roman"/>
                  <a:cs typeface="Times New Roman"/>
                </a:rPr>
                <a:t>they</a:t>
              </a:r>
              <a:r>
                <a:rPr spc="-35" dirty="0">
                  <a:latin typeface="Times New Roman"/>
                  <a:cs typeface="Times New Roman"/>
                </a:rPr>
                <a:t> </a:t>
              </a:r>
              <a:r>
                <a:rPr dirty="0">
                  <a:latin typeface="Times New Roman"/>
                  <a:cs typeface="Times New Roman"/>
                </a:rPr>
                <a:t>must</a:t>
              </a:r>
              <a:r>
                <a:rPr spc="-30" dirty="0">
                  <a:latin typeface="Times New Roman"/>
                  <a:cs typeface="Times New Roman"/>
                </a:rPr>
                <a:t> </a:t>
              </a:r>
              <a:r>
                <a:rPr dirty="0">
                  <a:latin typeface="Times New Roman"/>
                  <a:cs typeface="Times New Roman"/>
                </a:rPr>
                <a:t>be</a:t>
              </a:r>
              <a:r>
                <a:rPr spc="-40" dirty="0">
                  <a:latin typeface="Times New Roman"/>
                  <a:cs typeface="Times New Roman"/>
                </a:rPr>
                <a:t> </a:t>
              </a:r>
              <a:r>
                <a:rPr spc="-5" dirty="0">
                  <a:latin typeface="Times New Roman"/>
                  <a:cs typeface="Times New Roman"/>
                </a:rPr>
                <a:t>at</a:t>
              </a:r>
              <a:r>
                <a:rPr spc="-30" dirty="0">
                  <a:latin typeface="Times New Roman"/>
                  <a:cs typeface="Times New Roman"/>
                </a:rPr>
                <a:t> </a:t>
              </a:r>
              <a:r>
                <a:rPr dirty="0">
                  <a:latin typeface="Times New Roman"/>
                  <a:cs typeface="Times New Roman"/>
                </a:rPr>
                <a:t>least</a:t>
              </a:r>
              <a:r>
                <a:rPr spc="-35" dirty="0">
                  <a:latin typeface="Times New Roman"/>
                  <a:cs typeface="Times New Roman"/>
                </a:rPr>
                <a:t> </a:t>
              </a:r>
              <a:r>
                <a:rPr dirty="0">
                  <a:latin typeface="Times New Roman"/>
                  <a:cs typeface="Times New Roman"/>
                </a:rPr>
                <a:t>8</a:t>
              </a:r>
              <a:r>
                <a:rPr spc="-35" dirty="0">
                  <a:latin typeface="Times New Roman"/>
                  <a:cs typeface="Times New Roman"/>
                </a:rPr>
                <a:t> </a:t>
              </a:r>
              <a:r>
                <a:rPr dirty="0">
                  <a:latin typeface="Times New Roman"/>
                  <a:cs typeface="Times New Roman"/>
                </a:rPr>
                <a:t>meters</a:t>
              </a:r>
              <a:r>
                <a:rPr spc="-35" dirty="0">
                  <a:latin typeface="Times New Roman"/>
                  <a:cs typeface="Times New Roman"/>
                </a:rPr>
                <a:t> </a:t>
              </a:r>
              <a:r>
                <a:rPr spc="-5" dirty="0">
                  <a:latin typeface="Times New Roman"/>
                  <a:cs typeface="Times New Roman"/>
                </a:rPr>
                <a:t>away</a:t>
              </a:r>
              <a:r>
                <a:rPr spc="-35" dirty="0">
                  <a:latin typeface="Times New Roman"/>
                  <a:cs typeface="Times New Roman"/>
                </a:rPr>
                <a:t> </a:t>
              </a:r>
              <a:r>
                <a:rPr dirty="0">
                  <a:latin typeface="Times New Roman"/>
                  <a:cs typeface="Times New Roman"/>
                </a:rPr>
                <a:t>from</a:t>
              </a:r>
              <a:r>
                <a:rPr spc="-35" dirty="0">
                  <a:latin typeface="Times New Roman"/>
                  <a:cs typeface="Times New Roman"/>
                </a:rPr>
                <a:t> </a:t>
              </a:r>
              <a:r>
                <a:rPr dirty="0">
                  <a:latin typeface="Times New Roman"/>
                  <a:cs typeface="Times New Roman"/>
                </a:rPr>
                <a:t>the</a:t>
              </a:r>
              <a:r>
                <a:rPr spc="-35" dirty="0">
                  <a:latin typeface="Times New Roman"/>
                  <a:cs typeface="Times New Roman"/>
                </a:rPr>
                <a:t> </a:t>
              </a:r>
              <a:r>
                <a:rPr dirty="0">
                  <a:latin typeface="Times New Roman"/>
                  <a:cs typeface="Times New Roman"/>
                </a:rPr>
                <a:t>device</a:t>
              </a:r>
              <a:r>
                <a:rPr spc="-45" dirty="0">
                  <a:latin typeface="Times New Roman"/>
                  <a:cs typeface="Times New Roman"/>
                </a:rPr>
                <a:t> </a:t>
              </a:r>
              <a:r>
                <a:rPr spc="-5" dirty="0">
                  <a:latin typeface="Times New Roman"/>
                  <a:cs typeface="Times New Roman"/>
                </a:rPr>
                <a:t>present</a:t>
              </a:r>
              <a:r>
                <a:rPr spc="-20" dirty="0">
                  <a:latin typeface="Times New Roman"/>
                  <a:cs typeface="Times New Roman"/>
                </a:rPr>
                <a:t> </a:t>
              </a:r>
              <a:r>
                <a:rPr spc="-5" dirty="0">
                  <a:latin typeface="Times New Roman"/>
                  <a:cs typeface="Times New Roman"/>
                </a:rPr>
                <a:t>at</a:t>
              </a:r>
              <a:r>
                <a:rPr spc="-20" dirty="0">
                  <a:latin typeface="Times New Roman"/>
                  <a:cs typeface="Times New Roman"/>
                </a:rPr>
                <a:t> </a:t>
              </a:r>
              <a:r>
                <a:rPr spc="-5" dirty="0">
                  <a:latin typeface="Times New Roman"/>
                  <a:cs typeface="Times New Roman"/>
                </a:rPr>
                <a:t>another</a:t>
              </a:r>
              <a:r>
                <a:rPr spc="-40" dirty="0">
                  <a:latin typeface="Times New Roman"/>
                  <a:cs typeface="Times New Roman"/>
                </a:rPr>
                <a:t> </a:t>
              </a:r>
              <a:r>
                <a:rPr dirty="0">
                  <a:latin typeface="Times New Roman"/>
                  <a:cs typeface="Times New Roman"/>
                </a:rPr>
                <a:t>booth.</a:t>
              </a:r>
            </a:p>
            <a:p>
              <a:pPr marL="240665" marR="9525" indent="-228600" algn="just">
                <a:lnSpc>
                  <a:spcPct val="143300"/>
                </a:lnSpc>
                <a:spcBef>
                  <a:spcPts val="105"/>
                </a:spcBef>
                <a:buFont typeface="Arial"/>
                <a:buChar char="•"/>
                <a:tabLst>
                  <a:tab pos="241300" algn="l"/>
                </a:tabLst>
              </a:pPr>
              <a:r>
                <a:rPr dirty="0">
                  <a:latin typeface="Times New Roman"/>
                  <a:cs typeface="Times New Roman"/>
                </a:rPr>
                <a:t>The </a:t>
              </a:r>
              <a:r>
                <a:rPr spc="-5" dirty="0">
                  <a:latin typeface="Times New Roman"/>
                  <a:cs typeface="Times New Roman"/>
                </a:rPr>
                <a:t>transfer </a:t>
              </a:r>
              <a:r>
                <a:rPr dirty="0">
                  <a:latin typeface="Times New Roman"/>
                  <a:cs typeface="Times New Roman"/>
                </a:rPr>
                <a:t>of </a:t>
              </a:r>
              <a:r>
                <a:rPr spc="-5" dirty="0">
                  <a:latin typeface="Times New Roman"/>
                  <a:cs typeface="Times New Roman"/>
                </a:rPr>
                <a:t>user </a:t>
              </a:r>
              <a:r>
                <a:rPr dirty="0">
                  <a:latin typeface="Times New Roman"/>
                  <a:cs typeface="Times New Roman"/>
                </a:rPr>
                <a:t>data </a:t>
              </a:r>
              <a:r>
                <a:rPr spc="-5" dirty="0">
                  <a:latin typeface="Times New Roman"/>
                  <a:cs typeface="Times New Roman"/>
                </a:rPr>
                <a:t>between </a:t>
              </a:r>
              <a:r>
                <a:rPr dirty="0">
                  <a:latin typeface="Times New Roman"/>
                  <a:cs typeface="Times New Roman"/>
                </a:rPr>
                <a:t>the smartphone </a:t>
              </a:r>
              <a:r>
                <a:rPr spc="-5" dirty="0">
                  <a:latin typeface="Times New Roman"/>
                  <a:cs typeface="Times New Roman"/>
                </a:rPr>
                <a:t>and </a:t>
              </a:r>
              <a:r>
                <a:rPr dirty="0">
                  <a:latin typeface="Times New Roman"/>
                  <a:cs typeface="Times New Roman"/>
                </a:rPr>
                <a:t>the </a:t>
              </a:r>
              <a:r>
                <a:rPr spc="-5" dirty="0">
                  <a:latin typeface="Times New Roman"/>
                  <a:cs typeface="Times New Roman"/>
                </a:rPr>
                <a:t>device </a:t>
              </a:r>
              <a:r>
                <a:rPr dirty="0">
                  <a:latin typeface="Times New Roman"/>
                  <a:cs typeface="Times New Roman"/>
                </a:rPr>
                <a:t>should </a:t>
              </a:r>
              <a:r>
                <a:rPr spc="5" dirty="0">
                  <a:latin typeface="Times New Roman"/>
                  <a:cs typeface="Times New Roman"/>
                </a:rPr>
                <a:t>be </a:t>
              </a:r>
              <a:r>
                <a:rPr spc="-5" dirty="0">
                  <a:latin typeface="Times New Roman"/>
                  <a:cs typeface="Times New Roman"/>
                </a:rPr>
                <a:t>completed </a:t>
              </a:r>
              <a:r>
                <a:rPr dirty="0">
                  <a:latin typeface="Times New Roman"/>
                  <a:cs typeface="Times New Roman"/>
                </a:rPr>
                <a:t>in </a:t>
              </a:r>
              <a:r>
                <a:rPr spc="5" dirty="0">
                  <a:latin typeface="Times New Roman"/>
                  <a:cs typeface="Times New Roman"/>
                </a:rPr>
                <a:t> </a:t>
              </a:r>
              <a:r>
                <a:rPr spc="-5" dirty="0">
                  <a:latin typeface="Times New Roman"/>
                  <a:cs typeface="Times New Roman"/>
                </a:rPr>
                <a:t>under</a:t>
              </a:r>
              <a:r>
                <a:rPr dirty="0">
                  <a:latin typeface="Times New Roman"/>
                  <a:cs typeface="Times New Roman"/>
                </a:rPr>
                <a:t> 250</a:t>
              </a:r>
              <a:r>
                <a:rPr spc="5" dirty="0">
                  <a:latin typeface="Times New Roman"/>
                  <a:cs typeface="Times New Roman"/>
                </a:rPr>
                <a:t> </a:t>
              </a:r>
              <a:r>
                <a:rPr spc="-5" dirty="0">
                  <a:latin typeface="Times New Roman"/>
                  <a:cs typeface="Times New Roman"/>
                </a:rPr>
                <a:t>milliseconds</a:t>
              </a:r>
              <a:r>
                <a:rPr dirty="0">
                  <a:latin typeface="Times New Roman"/>
                  <a:cs typeface="Times New Roman"/>
                </a:rPr>
                <a:t> </a:t>
              </a:r>
              <a:r>
                <a:rPr spc="-5" dirty="0">
                  <a:latin typeface="Times New Roman"/>
                  <a:cs typeface="Times New Roman"/>
                </a:rPr>
                <a:t>after</a:t>
              </a:r>
              <a:r>
                <a:rPr dirty="0">
                  <a:latin typeface="Times New Roman"/>
                  <a:cs typeface="Times New Roman"/>
                </a:rPr>
                <a:t> </a:t>
              </a:r>
              <a:r>
                <a:rPr spc="-5" dirty="0">
                  <a:latin typeface="Times New Roman"/>
                  <a:cs typeface="Times New Roman"/>
                </a:rPr>
                <a:t>initial</a:t>
              </a:r>
              <a:r>
                <a:rPr dirty="0">
                  <a:latin typeface="Times New Roman"/>
                  <a:cs typeface="Times New Roman"/>
                </a:rPr>
                <a:t> connection,</a:t>
              </a:r>
              <a:r>
                <a:rPr spc="5" dirty="0">
                  <a:latin typeface="Times New Roman"/>
                  <a:cs typeface="Times New Roman"/>
                </a:rPr>
                <a:t> </a:t>
              </a:r>
              <a:r>
                <a:rPr spc="-5" dirty="0">
                  <a:latin typeface="Times New Roman"/>
                  <a:cs typeface="Times New Roman"/>
                </a:rPr>
                <a:t>thereby</a:t>
              </a:r>
              <a:r>
                <a:rPr dirty="0">
                  <a:latin typeface="Times New Roman"/>
                  <a:cs typeface="Times New Roman"/>
                </a:rPr>
                <a:t> </a:t>
              </a:r>
              <a:r>
                <a:rPr spc="-5" dirty="0">
                  <a:latin typeface="Times New Roman"/>
                  <a:cs typeface="Times New Roman"/>
                </a:rPr>
                <a:t>allowing</a:t>
              </a:r>
              <a:r>
                <a:rPr dirty="0">
                  <a:latin typeface="Times New Roman"/>
                  <a:cs typeface="Times New Roman"/>
                </a:rPr>
                <a:t> </a:t>
              </a:r>
              <a:r>
                <a:rPr spc="-5" dirty="0">
                  <a:latin typeface="Times New Roman"/>
                  <a:cs typeface="Times New Roman"/>
                </a:rPr>
                <a:t>fast,</a:t>
              </a:r>
              <a:r>
                <a:rPr dirty="0">
                  <a:latin typeface="Times New Roman"/>
                  <a:cs typeface="Times New Roman"/>
                </a:rPr>
                <a:t> </a:t>
              </a:r>
              <a:r>
                <a:rPr spc="-5" dirty="0">
                  <a:latin typeface="Times New Roman"/>
                  <a:cs typeface="Times New Roman"/>
                </a:rPr>
                <a:t>efficient,</a:t>
              </a:r>
              <a:r>
                <a:rPr dirty="0">
                  <a:latin typeface="Times New Roman"/>
                  <a:cs typeface="Times New Roman"/>
                </a:rPr>
                <a:t> </a:t>
              </a:r>
              <a:r>
                <a:rPr spc="-5" dirty="0">
                  <a:latin typeface="Times New Roman"/>
                  <a:cs typeface="Times New Roman"/>
                </a:rPr>
                <a:t>and </a:t>
              </a:r>
              <a:r>
                <a:rPr dirty="0">
                  <a:latin typeface="Times New Roman"/>
                  <a:cs typeface="Times New Roman"/>
                </a:rPr>
                <a:t> </a:t>
              </a:r>
              <a:r>
                <a:rPr spc="-5" dirty="0">
                  <a:latin typeface="Times New Roman"/>
                  <a:cs typeface="Times New Roman"/>
                </a:rPr>
                <a:t>concurrent </a:t>
              </a:r>
              <a:r>
                <a:rPr dirty="0">
                  <a:latin typeface="Times New Roman"/>
                  <a:cs typeface="Times New Roman"/>
                </a:rPr>
                <a:t>booth polling.</a:t>
              </a:r>
            </a:p>
          </p:txBody>
        </p:sp>
      </p:grpSp>
    </p:spTree>
    <p:extLst>
      <p:ext uri="{BB962C8B-B14F-4D97-AF65-F5344CB8AC3E}">
        <p14:creationId xmlns:p14="http://schemas.microsoft.com/office/powerpoint/2010/main" val="171027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998CDB-B0A7-A240-98BD-B742B38EDC8E}"/>
              </a:ext>
            </a:extLst>
          </p:cNvPr>
          <p:cNvSpPr txBox="1"/>
          <p:nvPr/>
        </p:nvSpPr>
        <p:spPr>
          <a:xfrm>
            <a:off x="-95002" y="86267"/>
            <a:ext cx="9963397" cy="7017306"/>
          </a:xfrm>
          <a:prstGeom prst="rect">
            <a:avLst/>
          </a:prstGeom>
          <a:noFill/>
        </p:spPr>
        <p:txBody>
          <a:bodyPr wrap="square" rtlCol="0">
            <a:spAutoFit/>
          </a:bodyPr>
          <a:lstStyle/>
          <a:p>
            <a:pPr lvl="1"/>
            <a:r>
              <a:rPr lang="en-US" sz="3200" b="1" dirty="0"/>
              <a:t>II. Design</a:t>
            </a:r>
            <a:r>
              <a:rPr lang="en-US" sz="3200" dirty="0"/>
              <a:t> </a:t>
            </a:r>
          </a:p>
          <a:p>
            <a:pPr marL="1200150" lvl="2" indent="-285750">
              <a:buFont typeface="Arial" panose="020B0604020202020204" pitchFamily="34" charset="0"/>
              <a:buChar char="•"/>
            </a:pPr>
            <a:r>
              <a:rPr lang="en-US" sz="2000" b="1" dirty="0"/>
              <a:t>Block Diagram:</a:t>
            </a:r>
            <a:r>
              <a:rPr lang="en-US" sz="2000" dirty="0"/>
              <a:t> A general block diagram of the design of your solution. Each block should be as modular as possible and represent a subsystem of your design. The block diagram should be accompanied by a brief (1 paragraph) description of the high-level design justifying that the design will satisfy the high-level requirements.</a:t>
            </a:r>
          </a:p>
          <a:p>
            <a:pPr marL="1200150" lvl="2" indent="-285750">
              <a:buFont typeface="Arial" panose="020B0604020202020204" pitchFamily="34" charset="0"/>
              <a:buChar char="•"/>
            </a:pPr>
            <a:endParaRPr lang="en-US" sz="2000" dirty="0"/>
          </a:p>
          <a:p>
            <a:pPr marL="1200150" lvl="2" indent="-285750">
              <a:buFont typeface="Arial" panose="020B0604020202020204" pitchFamily="34" charset="0"/>
              <a:buChar char="•"/>
            </a:pPr>
            <a:r>
              <a:rPr lang="en-US" sz="2000" b="1" dirty="0"/>
              <a:t>Functional Overview:</a:t>
            </a:r>
            <a:r>
              <a:rPr lang="en-US" sz="2000" dirty="0"/>
              <a:t> A brief description of the function of each block in the block diagram and explain how each block contributes to the overall design. Include a discussion of the interface with other blocks. Every block in the block diagram must have its own description and each description should be 1-2 paragraphs in length.</a:t>
            </a:r>
          </a:p>
          <a:p>
            <a:pPr marL="1200150" lvl="2" indent="-285750">
              <a:buFont typeface="Arial" panose="020B0604020202020204" pitchFamily="34" charset="0"/>
              <a:buChar char="•"/>
            </a:pPr>
            <a:endParaRPr lang="en-US" sz="2000" dirty="0"/>
          </a:p>
          <a:p>
            <a:pPr marL="1200150" lvl="2" indent="-285750">
              <a:buFont typeface="Arial" panose="020B0604020202020204" pitchFamily="34" charset="0"/>
              <a:buChar char="•"/>
            </a:pPr>
            <a:r>
              <a:rPr lang="en-US" sz="2000" b="1" dirty="0"/>
              <a:t>Block Subsystem Requirements:</a:t>
            </a:r>
            <a:r>
              <a:rPr lang="en-US" sz="2000" dirty="0"/>
              <a:t> For each subsystem in your block diagram, you should include a detailed description. Each description must include a statement indicating how the block subsystem contributes to the overall design dictated by the high-level requirements. </a:t>
            </a:r>
          </a:p>
          <a:p>
            <a:pPr lvl="2"/>
            <a:endParaRPr lang="en-US" sz="2000" dirty="0"/>
          </a:p>
          <a:p>
            <a:pPr marL="1200150" lvl="2" indent="-285750">
              <a:buFont typeface="Arial" panose="020B0604020202020204" pitchFamily="34" charset="0"/>
              <a:buChar char="•"/>
            </a:pPr>
            <a:r>
              <a:rPr lang="en-US" sz="2000" b="1" dirty="0"/>
              <a:t>Tolerance (Risk) Analysis:</a:t>
            </a:r>
            <a:r>
              <a:rPr lang="en-US" sz="2000" dirty="0"/>
              <a:t> Identify the block or subsystem of your project that poses the greatest risk to successful completion of the project. Discuss the analysis needed to assess this risk and assure success</a:t>
            </a:r>
          </a:p>
          <a:p>
            <a:endParaRPr lang="en-US" dirty="0"/>
          </a:p>
        </p:txBody>
      </p:sp>
    </p:spTree>
    <p:extLst>
      <p:ext uri="{BB962C8B-B14F-4D97-AF65-F5344CB8AC3E}">
        <p14:creationId xmlns:p14="http://schemas.microsoft.com/office/powerpoint/2010/main" val="3695115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ECE template 3-2014 REV2.potx</Template>
  <TotalTime>2049</TotalTime>
  <Words>2213</Words>
  <Application>Microsoft Macintosh PowerPoint</Application>
  <PresentationFormat>Custom</PresentationFormat>
  <Paragraphs>101</Paragraphs>
  <Slides>18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Arial Narrow</vt:lpstr>
      <vt:lpstr>Calibri</vt:lpstr>
      <vt:lpstr>Courier</vt:lpstr>
      <vt:lpstr>Droid Sans</vt:lpstr>
      <vt:lpstr>Times New Roman</vt:lpstr>
      <vt:lpstr>Wingdings</vt:lpstr>
      <vt:lpstr>Office Theme</vt:lpstr>
      <vt:lpstr>Office Theme</vt:lpstr>
      <vt:lpstr>PowerPoint Presentation</vt:lpstr>
      <vt:lpstr>PowerPoint Presentation</vt:lpstr>
      <vt:lpstr>What is the project proposal?</vt:lpstr>
      <vt:lpstr>The  “plan” contains three sections whose purpose is to articulate:</vt:lpstr>
      <vt:lpstr>PowerPoint Presentation</vt:lpstr>
      <vt:lpstr>Problem and solution example (ECE445 Project 13, Fall 2020)</vt:lpstr>
      <vt:lpstr>Physical Design Example (Project 13)</vt:lpstr>
      <vt:lpstr>High Level Requirements Example (Project 13)</vt:lpstr>
      <vt:lpstr>PowerPoint Presentation</vt:lpstr>
      <vt:lpstr>Block Diagram (ECE445 Project 13, Fall 2020)</vt:lpstr>
      <vt:lpstr>Functional Overview Example</vt:lpstr>
      <vt:lpstr>Control Unit Requirements</vt:lpstr>
      <vt:lpstr>Tolerance Analysis Example</vt:lpstr>
      <vt:lpstr>Tolerance analysis that was ultimately done during the project</vt:lpstr>
      <vt:lpstr>PowerPoint Presentation</vt:lpstr>
      <vt:lpstr>ECE445 Project 13, Fall 2020</vt:lpstr>
      <vt:lpstr>PowerPoint Presentation</vt:lpstr>
      <vt:lpstr>Proposal Grading Rubric  (on website)</vt:lpstr>
    </vt:vector>
  </TitlesOfParts>
  <Company>WINTERAVEN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Debby Winter</dc:creator>
  <dc:description/>
  <cp:lastModifiedBy>Fliflet, Arne Woolsey</cp:lastModifiedBy>
  <cp:revision>333</cp:revision>
  <dcterms:created xsi:type="dcterms:W3CDTF">2013-03-29T19:51:49Z</dcterms:created>
  <dcterms:modified xsi:type="dcterms:W3CDTF">2022-03-03T21:49:23Z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WINTERAVEN</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Custom</vt:lpwstr>
  </property>
  <property fmtid="{D5CDD505-2E9C-101B-9397-08002B2CF9AE}" pid="10" name="ScaleCrop">
    <vt:bool>false</vt:bool>
  </property>
  <property fmtid="{D5CDD505-2E9C-101B-9397-08002B2CF9AE}" pid="11" name="ShareDoc">
    <vt:bool>false</vt:bool>
  </property>
  <property fmtid="{D5CDD505-2E9C-101B-9397-08002B2CF9AE}" pid="12" name="Slides">
    <vt:i4>12</vt:i4>
  </property>
</Properties>
</file>