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5" r:id="rId2"/>
  </p:sldMasterIdLst>
  <p:notesMasterIdLst>
    <p:notesMasterId r:id="rId15"/>
  </p:notesMasterIdLst>
  <p:handoutMasterIdLst>
    <p:handoutMasterId r:id="rId16"/>
  </p:handoutMasterIdLst>
  <p:sldIdLst>
    <p:sldId id="260" r:id="rId3"/>
    <p:sldId id="310" r:id="rId4"/>
    <p:sldId id="338" r:id="rId5"/>
    <p:sldId id="328" r:id="rId6"/>
    <p:sldId id="311" r:id="rId7"/>
    <p:sldId id="312" r:id="rId8"/>
    <p:sldId id="313" r:id="rId9"/>
    <p:sldId id="314" r:id="rId10"/>
    <p:sldId id="331" r:id="rId11"/>
    <p:sldId id="332" r:id="rId12"/>
    <p:sldId id="305" r:id="rId13"/>
    <p:sldId id="309" r:id="rId14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322"/>
    <a:srgbClr val="1429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0" autoAdjust="0"/>
    <p:restoredTop sz="70476"/>
  </p:normalViewPr>
  <p:slideViewPr>
    <p:cSldViewPr snapToGrid="0" snapToObjects="1">
      <p:cViewPr varScale="1">
        <p:scale>
          <a:sx n="78" d="100"/>
          <a:sy n="78" d="100"/>
        </p:scale>
        <p:origin x="3064" y="168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68"/>
    </p:cViewPr>
  </p:sorterViewPr>
  <p:notesViewPr>
    <p:cSldViewPr snapToGrid="0" snapToObjects="1">
      <p:cViewPr>
        <p:scale>
          <a:sx n="200" d="100"/>
          <a:sy n="200" d="100"/>
        </p:scale>
        <p:origin x="1128" y="-6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rgbClr val="142958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56FF-FEF1-EF48-BD73-4B95B2E46E83}" type="datetimeFigureOut">
              <a:rPr lang="en-US" smtClean="0">
                <a:solidFill>
                  <a:srgbClr val="F16322"/>
                </a:solidFill>
              </a:rPr>
              <a:t>2/18/22</a:t>
            </a:fld>
            <a:endParaRPr lang="en-US" dirty="0">
              <a:solidFill>
                <a:srgbClr val="F1632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00488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rgbClr val="14295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F16322"/>
                </a:solidFill>
              </a:defRPr>
            </a:lvl1pPr>
          </a:lstStyle>
          <a:p>
            <a:fld id="{DBF7D493-8EEB-7E45-916B-5FBC49ABC710}" type="datetimeFigureOut">
              <a:rPr lang="en-US" smtClean="0"/>
              <a:pPr/>
              <a:t>2/18/22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35641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ECE Main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124632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capstone course means it is a demonstration of your newly acquired capabilities as electrical and computer engineers</a:t>
            </a:r>
          </a:p>
          <a:p>
            <a:endParaRPr lang="en-US" dirty="0"/>
          </a:p>
          <a:p>
            <a:r>
              <a:rPr lang="en-US" dirty="0"/>
              <a:t>Think about the courses you found particularly interesting</a:t>
            </a:r>
          </a:p>
          <a:p>
            <a:r>
              <a:rPr lang="en-US" dirty="0"/>
              <a:t>How could the material be used to solve an interesting problem?</a:t>
            </a:r>
          </a:p>
          <a:p>
            <a:endParaRPr lang="en-US" dirty="0"/>
          </a:p>
          <a:p>
            <a:r>
              <a:rPr lang="en-US" dirty="0"/>
              <a:t>We want you to come up with novel solutions to problems</a:t>
            </a:r>
          </a:p>
          <a:p>
            <a:r>
              <a:rPr lang="en-US" dirty="0"/>
              <a:t>There needs to be a sufficient amount of complexity</a:t>
            </a:r>
          </a:p>
          <a:p>
            <a:r>
              <a:rPr lang="en-US" dirty="0"/>
              <a:t>Here has to be an EE element to the project</a:t>
            </a:r>
          </a:p>
          <a:p>
            <a:r>
              <a:rPr lang="en-US" dirty="0"/>
              <a:t>Project needs to be compatible with time and resource constraints</a:t>
            </a:r>
          </a:p>
          <a:p>
            <a:endParaRPr lang="en-US" dirty="0"/>
          </a:p>
          <a:p>
            <a:r>
              <a:rPr lang="en-US" dirty="0"/>
              <a:t>We fully expect that you will undertake challenging projects</a:t>
            </a:r>
          </a:p>
          <a:p>
            <a:endParaRPr lang="en-US" dirty="0"/>
          </a:p>
          <a:p>
            <a:r>
              <a:rPr lang="en-US" dirty="0"/>
              <a:t>One of the best parts of teaching this course comes at the end when we have to decide on which are the best projects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2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31149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3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23205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ECE OVERVIEW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387191"/>
            <a:ext cx="4673600" cy="32731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70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Brad Petersen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0796"/>
            <a:ext cx="4673600" cy="25090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Director of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79746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59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731519"/>
            <a:ext cx="4673600" cy="6305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i="0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8416"/>
            <a:ext cx="91948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27834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990600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9245600" cy="4826000"/>
          </a:xfrm>
          <a:prstGeom prst="rect">
            <a:avLst/>
          </a:prstGeom>
        </p:spPr>
        <p:txBody>
          <a:bodyPr vert="horz"/>
          <a:lstStyle>
            <a:lvl1pPr marL="382059" indent="-382059">
              <a:buFont typeface="Wingdings" panose="05000000000000000000" pitchFamily="2" charset="2"/>
              <a:buChar char="§"/>
              <a:defRPr sz="24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  <a:lvl2pPr>
              <a:defRPr sz="20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2pPr>
            <a:lvl3pPr>
              <a:defRPr sz="18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3pPr>
            <a:lvl4pPr>
              <a:defRPr sz="16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4pPr>
            <a:lvl5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3774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 &amp;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08096"/>
            <a:ext cx="59563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6642100" y="1608096"/>
            <a:ext cx="2962448" cy="460220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dirty="0"/>
              <a:t>Click proper below image </a:t>
            </a:r>
          </a:p>
          <a:p>
            <a:pPr lvl="0"/>
            <a:r>
              <a:rPr lang="en-US" dirty="0"/>
              <a:t>to insert media</a:t>
            </a:r>
          </a:p>
        </p:txBody>
      </p:sp>
    </p:spTree>
    <p:extLst>
      <p:ext uri="{BB962C8B-B14F-4D97-AF65-F5344CB8AC3E}">
        <p14:creationId xmlns:p14="http://schemas.microsoft.com/office/powerpoint/2010/main" val="353166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32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ster_bluesidebar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  <p:pic>
        <p:nvPicPr>
          <p:cNvPr id="6" name="Picture 5" descr="master_bottom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10058400" cy="3352800"/>
          </a:xfrm>
          <a:prstGeom prst="rect">
            <a:avLst/>
          </a:prstGeom>
        </p:spPr>
      </p:pic>
      <p:pic>
        <p:nvPicPr>
          <p:cNvPr id="7" name="Picture 6" descr="Cover_BuildingCrop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23" y="2880073"/>
            <a:ext cx="10100798" cy="150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5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7" r:id="rId2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nd_bottom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5000"/>
            <a:ext cx="100584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2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6" r:id="rId2"/>
    <p:sldLayoutId id="2147483669" r:id="rId3"/>
    <p:sldLayoutId id="2147483668" r:id="rId4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fliflet@illino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akeshk@Illinois.edu" TargetMode="External"/><Relationship Id="rId5" Type="http://schemas.openxmlformats.org/officeDocument/2006/relationships/hyperlink" Target="mailto:timothylee@intl.zju.edu.cn" TargetMode="External"/><Relationship Id="rId4" Type="http://schemas.openxmlformats.org/officeDocument/2006/relationships/hyperlink" Target="mailto:MarkButala@intl.zju.edu.c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>
          <a:xfrm>
            <a:off x="444499" y="393215"/>
            <a:ext cx="7036955" cy="742950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rgbClr val="142958"/>
                </a:solidFill>
                <a:latin typeface="Vinyl OT Regular"/>
                <a:ea typeface="+mn-ea"/>
                <a:cs typeface="Vinyl OT Regular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ECE 445-ZJUI-2022: Lecture 1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44500" y="1162513"/>
            <a:ext cx="4673600" cy="1538889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1700" kern="1200" baseline="0">
                <a:solidFill>
                  <a:srgbClr val="F16322"/>
                </a:solidFill>
                <a:latin typeface="OfficinaSansITCStd Bold"/>
                <a:ea typeface="+mn-ea"/>
                <a:cs typeface="OfficinaSansITCStd Bold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Arne Fliflet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3"/>
              </a:rPr>
              <a:t>afliflet@illinois.edu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Mark </a:t>
            </a:r>
            <a:r>
              <a:rPr lang="en-US" spc="10" dirty="0" err="1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Butala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4"/>
              </a:rPr>
              <a:t>MarkButala@intl.zju.edu</a:t>
            </a:r>
            <a:r>
              <a:rPr lang="en-US" spc="10" dirty="0">
                <a:solidFill>
                  <a:srgbClr val="7030A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4"/>
              </a:rPr>
              <a:t>.cn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Timothy Lee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5"/>
              </a:rPr>
              <a:t>timothylee@intl.zju.edu.cn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Rakesh Kumar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6"/>
              </a:rPr>
              <a:t>rakeshk@Illinois.edu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endParaRPr lang="en-US" spc="10" dirty="0"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  <a:p>
            <a:endParaRPr lang="en-US" spc="10" dirty="0"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  <a:p>
            <a:endParaRPr lang="en-US" spc="10" dirty="0"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4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731519"/>
            <a:ext cx="6746522" cy="630555"/>
          </a:xfrm>
        </p:spPr>
        <p:txBody>
          <a:bodyPr/>
          <a:lstStyle/>
          <a:p>
            <a:r>
              <a:rPr lang="en-US" dirty="0"/>
              <a:t>How to succeed in ECE 445, continued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/>
              <a:t>Work with your teammates to build a strong team</a:t>
            </a:r>
          </a:p>
          <a:p>
            <a:pPr marL="1170695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  <a:latin typeface="Droid Sans" panose="020B0606030804020204"/>
                <a:cs typeface="Arial" panose="020B0604020202020204" pitchFamily="34" charset="0"/>
              </a:rPr>
              <a:t>Hold regular meetings </a:t>
            </a:r>
          </a:p>
          <a:p>
            <a:pPr marL="1170695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  <a:latin typeface="Droid Sans" panose="020B0606030804020204"/>
                <a:cs typeface="Arial" panose="020B0604020202020204" pitchFamily="34" charset="0"/>
              </a:rPr>
              <a:t>Communicate with your teammates and TA</a:t>
            </a:r>
          </a:p>
          <a:p>
            <a:pPr marL="1170695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  <a:latin typeface="Droid Sans" panose="020B0606030804020204"/>
                <a:cs typeface="Arial" panose="020B0604020202020204" pitchFamily="34" charset="0"/>
              </a:rPr>
              <a:t>Discuss problems as soon as they arise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/>
              <a:t>Spend time documenting your work in your lab book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/>
              <a:t>Get help solving problems - a lot of expertise is available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/>
              <a:t>Keep the project moving during the build and test phases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7328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610770"/>
            <a:ext cx="4673600" cy="742950"/>
          </a:xfrm>
        </p:spPr>
        <p:txBody>
          <a:bodyPr/>
          <a:lstStyle/>
          <a:p>
            <a:r>
              <a:rPr lang="en-US" dirty="0"/>
              <a:t>Course Staff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1453455"/>
            <a:ext cx="9245600" cy="5319877"/>
          </a:xfrm>
        </p:spPr>
        <p:txBody>
          <a:bodyPr/>
          <a:lstStyle/>
          <a:p>
            <a:r>
              <a:rPr lang="en-US" sz="2800" dirty="0"/>
              <a:t>Instructors: Professors Arne Fliflet (ECE UIUC), Mark </a:t>
            </a:r>
            <a:r>
              <a:rPr lang="en-US" sz="2800" dirty="0" err="1"/>
              <a:t>Butala</a:t>
            </a:r>
            <a:r>
              <a:rPr lang="en-US" sz="2800" dirty="0"/>
              <a:t> (ECE ZJUI) and Timothy Lee (ME ZJUI)</a:t>
            </a:r>
          </a:p>
          <a:p>
            <a:r>
              <a:rPr lang="en-US" sz="2800" dirty="0"/>
              <a:t>Teaching Assistants: Dean </a:t>
            </a:r>
            <a:r>
              <a:rPr lang="en-US" sz="2800" dirty="0" err="1"/>
              <a:t>Biskup</a:t>
            </a:r>
            <a:r>
              <a:rPr lang="en-US" sz="2800" dirty="0"/>
              <a:t> (UIUC) and from ZJUI Xinyi Xu, </a:t>
            </a:r>
            <a:r>
              <a:rPr lang="en-US" sz="2800" dirty="0" err="1"/>
              <a:t>Xiaoyue</a:t>
            </a:r>
            <a:r>
              <a:rPr lang="en-US" sz="2800" dirty="0"/>
              <a:t> Li, </a:t>
            </a:r>
            <a:r>
              <a:rPr lang="en-US" sz="2800" dirty="0" err="1"/>
              <a:t>Ronghui</a:t>
            </a:r>
            <a:r>
              <a:rPr lang="en-US" sz="2800" dirty="0"/>
              <a:t> Zheng, </a:t>
            </a:r>
            <a:r>
              <a:rPr lang="en-US" sz="2800" dirty="0" err="1"/>
              <a:t>Yuchuan</a:t>
            </a:r>
            <a:r>
              <a:rPr lang="en-US" sz="2800" dirty="0"/>
              <a:t> Zhu, and </a:t>
            </a:r>
            <a:r>
              <a:rPr lang="en-US" sz="2800" dirty="0" err="1"/>
              <a:t>Chunzeng</a:t>
            </a:r>
            <a:r>
              <a:rPr lang="en-US" sz="2800" dirty="0"/>
              <a:t> Luo</a:t>
            </a:r>
          </a:p>
          <a:p>
            <a:r>
              <a:rPr lang="en-US" sz="2800" dirty="0"/>
              <a:t>Each project will have an instructor and TA assigned to it</a:t>
            </a:r>
          </a:p>
          <a:p>
            <a:r>
              <a:rPr lang="en-US" sz="2800" dirty="0"/>
              <a:t>Projects teams will meet weekly with their TA</a:t>
            </a:r>
          </a:p>
          <a:p>
            <a:r>
              <a:rPr lang="en-US" sz="2800" dirty="0"/>
              <a:t>Project teams meet with their faculty advisor as needed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151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233309"/>
            <a:ext cx="4673600" cy="742950"/>
          </a:xfrm>
        </p:spPr>
        <p:txBody>
          <a:bodyPr/>
          <a:lstStyle/>
          <a:p>
            <a:r>
              <a:rPr lang="en-US" sz="3600" dirty="0"/>
              <a:t>Closing Remarks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88950" y="1012593"/>
            <a:ext cx="9258300" cy="5747213"/>
          </a:xfrm>
        </p:spPr>
        <p:txBody>
          <a:bodyPr/>
          <a:lstStyle/>
          <a:p>
            <a:r>
              <a:rPr lang="en-US" sz="2800" dirty="0"/>
              <a:t>This has been a quick overview – a lot more information is coming</a:t>
            </a:r>
          </a:p>
          <a:p>
            <a:r>
              <a:rPr lang="en-US" sz="2800" dirty="0"/>
              <a:t>This course is like an express train that is now leaving the station</a:t>
            </a:r>
          </a:p>
          <a:p>
            <a:r>
              <a:rPr lang="en-US" sz="2800" dirty="0"/>
              <a:t>Expect to work hard</a:t>
            </a:r>
          </a:p>
          <a:p>
            <a:r>
              <a:rPr lang="en-US" sz="2800" dirty="0"/>
              <a:t>Course grading includes many assignments with deadlines </a:t>
            </a:r>
            <a:br>
              <a:rPr lang="en-US" sz="2800" dirty="0"/>
            </a:br>
            <a:r>
              <a:rPr lang="en-US" sz="2800" dirty="0"/>
              <a:t>– always pay attention to the course calendar</a:t>
            </a:r>
          </a:p>
          <a:p>
            <a:r>
              <a:rPr lang="en-US" sz="2800" dirty="0"/>
              <a:t>Each project includes some risk</a:t>
            </a:r>
          </a:p>
          <a:p>
            <a:r>
              <a:rPr lang="en-US" sz="2800" dirty="0"/>
              <a:t>Expect to encounter obstacles</a:t>
            </a:r>
          </a:p>
          <a:p>
            <a:r>
              <a:rPr lang="en-US" sz="2800" dirty="0"/>
              <a:t>Don’t be afraid to seek help from staff and other students</a:t>
            </a:r>
          </a:p>
        </p:txBody>
      </p:sp>
    </p:spTree>
    <p:extLst>
      <p:ext uri="{BB962C8B-B14F-4D97-AF65-F5344CB8AC3E}">
        <p14:creationId xmlns:p14="http://schemas.microsoft.com/office/powerpoint/2010/main" val="54859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AC4F295-FC17-42D4-89DB-5C87F7C1B0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9982" y="237363"/>
            <a:ext cx="4673600" cy="74295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4A99-60B8-4CB3-A09A-AF9746E549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5718" y="980313"/>
            <a:ext cx="9245600" cy="5823899"/>
          </a:xfrm>
        </p:spPr>
        <p:txBody>
          <a:bodyPr/>
          <a:lstStyle/>
          <a:p>
            <a:r>
              <a:rPr lang="en-US" sz="2000" dirty="0"/>
              <a:t>Welcome to ECE445/ME470-ZJUI, Multi-disciplinary Senior Design Laboratory, a projects-based course held on the ZJUI campus.</a:t>
            </a:r>
          </a:p>
          <a:p>
            <a:r>
              <a:rPr lang="en-US" sz="2000" dirty="0"/>
              <a:t>It is a self-contained section of ECE 445, Senior Design Laboratory, that has been the capstone course for EE and CE students at UIUC for many years</a:t>
            </a:r>
          </a:p>
          <a:p>
            <a:r>
              <a:rPr lang="en-US" sz="2000" dirty="0"/>
              <a:t>I have been an instructor for ECE 445 since 2017 </a:t>
            </a:r>
            <a:br>
              <a:rPr lang="en-US" sz="2000" dirty="0"/>
            </a:br>
            <a:r>
              <a:rPr lang="en-US" sz="2000" dirty="0"/>
              <a:t>(for 10 semesters) and look forward to teaching the course at ZJUI again.</a:t>
            </a:r>
          </a:p>
          <a:p>
            <a:r>
              <a:rPr lang="en-US" sz="2000" dirty="0"/>
              <a:t>I  am joined again by Profs. Mark </a:t>
            </a:r>
            <a:r>
              <a:rPr lang="en-US" sz="2000" dirty="0" err="1"/>
              <a:t>Butala</a:t>
            </a:r>
            <a:r>
              <a:rPr lang="en-US" sz="2000" dirty="0"/>
              <a:t> (ECE) and Timothy Lee (ME) who will be working in-person with you. Prof. Rakesh Kumar, Course Director for the UIUC section of ECE 445, will be serving in an advisory capacity. </a:t>
            </a:r>
          </a:p>
          <a:p>
            <a:r>
              <a:rPr lang="en-US" sz="2000" dirty="0"/>
              <a:t>Compared to the UIUC section, the ZJUI section will be more interdisciplinary and have larger teams.</a:t>
            </a:r>
          </a:p>
          <a:p>
            <a:r>
              <a:rPr lang="en-US" sz="2000" dirty="0"/>
              <a:t>We believe this is appropriate because many engineering problems have a significant mechanical aspect.</a:t>
            </a:r>
          </a:p>
          <a:p>
            <a:r>
              <a:rPr lang="en-US" sz="2000" dirty="0"/>
              <a:t>There is a growing recognition that a team-based, multidisciplinary approach is the fastest way of making technological advances.</a:t>
            </a:r>
          </a:p>
          <a:p>
            <a:r>
              <a:rPr lang="en-US" sz="2000" dirty="0"/>
              <a:t>This course is designed to help you become an effective team member.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269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D60310-C94D-C041-99B3-E0A5F6857B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5600" y="76200"/>
            <a:ext cx="4673600" cy="742950"/>
          </a:xfrm>
        </p:spPr>
        <p:txBody>
          <a:bodyPr/>
          <a:lstStyle/>
          <a:p>
            <a:r>
              <a:rPr lang="en-US" dirty="0"/>
              <a:t>Project 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43DC3-DB62-DA4B-BCAC-0A3D424C12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6400" y="1245346"/>
            <a:ext cx="9212729" cy="5487147"/>
          </a:xfrm>
        </p:spPr>
        <p:txBody>
          <a:bodyPr/>
          <a:lstStyle/>
          <a:p>
            <a:r>
              <a:rPr lang="en-US" sz="2000" dirty="0"/>
              <a:t>To get you started on projects quickly, the ZJUI faculty have generously volunteered to provide project ideas and serve as project advisors. </a:t>
            </a:r>
          </a:p>
          <a:p>
            <a:r>
              <a:rPr lang="en-US" sz="2000" dirty="0"/>
              <a:t>We will be presenting these project ideas to you after this introduction and indicate the expected mix of EE, CE, and ME students for each project.</a:t>
            </a:r>
          </a:p>
          <a:p>
            <a:r>
              <a:rPr lang="en-US" sz="2000" dirty="0"/>
              <a:t>You will be asked to choose among these project ideas and list them in order of preference.</a:t>
            </a:r>
          </a:p>
          <a:p>
            <a:r>
              <a:rPr lang="en-US" sz="2000" dirty="0"/>
              <a:t>You will be assigned to a project team consisting of four EE, CE, and ME students according to your preferences and the needs of the project.</a:t>
            </a:r>
          </a:p>
          <a:p>
            <a:r>
              <a:rPr lang="en-US" sz="2000" dirty="0"/>
              <a:t>We hope to have the project assignment process completed by the next lecture.</a:t>
            </a:r>
          </a:p>
          <a:p>
            <a:r>
              <a:rPr lang="en-US" sz="2000" dirty="0"/>
              <a:t>Each project team will be assigned a Teaching Assistant (TA) who will meet with the team on a weekly basis.</a:t>
            </a:r>
          </a:p>
          <a:p>
            <a:r>
              <a:rPr lang="en-US" sz="2000" dirty="0"/>
              <a:t>You will carry out your project using using a methodology developed for the course.</a:t>
            </a:r>
          </a:p>
          <a:p>
            <a:r>
              <a:rPr lang="en-US" sz="2000" dirty="0"/>
              <a:t>We will present this methodology to you in these first three lectures.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758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78428" y="0"/>
            <a:ext cx="4673600" cy="742950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06400" y="619125"/>
            <a:ext cx="9245600" cy="6149228"/>
          </a:xfrm>
        </p:spPr>
        <p:txBody>
          <a:bodyPr/>
          <a:lstStyle/>
          <a:p>
            <a:r>
              <a:rPr lang="en-US" sz="2000" b="1" dirty="0"/>
              <a:t>Project Identification </a:t>
            </a:r>
            <a:r>
              <a:rPr lang="en-US" sz="2000" dirty="0"/>
              <a:t>(February)</a:t>
            </a:r>
          </a:p>
          <a:p>
            <a:pPr lvl="1"/>
            <a:r>
              <a:rPr lang="en-US" sz="1800" dirty="0"/>
              <a:t>Students are assigned to a project team and TA and the team meets to develop an idea to solve a specific problem during the course.</a:t>
            </a:r>
          </a:p>
          <a:p>
            <a:pPr lvl="1"/>
            <a:r>
              <a:rPr lang="en-US" sz="1800" dirty="0"/>
              <a:t>This idea submitted on the course </a:t>
            </a:r>
            <a:r>
              <a:rPr lang="en-US" sz="1800" b="1" dirty="0"/>
              <a:t>Web Board </a:t>
            </a:r>
            <a:r>
              <a:rPr lang="en-US" sz="1800" dirty="0"/>
              <a:t>where it is critiqued by the course staff</a:t>
            </a:r>
            <a:r>
              <a:rPr lang="en-US" sz="1800" b="1" dirty="0"/>
              <a:t> </a:t>
            </a:r>
            <a:r>
              <a:rPr lang="en-US" sz="1800" dirty="0"/>
              <a:t>and other students.</a:t>
            </a:r>
          </a:p>
          <a:p>
            <a:pPr lvl="1"/>
            <a:r>
              <a:rPr lang="en-US" sz="1800" dirty="0"/>
              <a:t>When the idea seems ready, the team prepares an </a:t>
            </a:r>
            <a:r>
              <a:rPr lang="en-US" sz="1800" b="1" dirty="0"/>
              <a:t>RFA</a:t>
            </a:r>
            <a:r>
              <a:rPr lang="en-US" sz="1800" dirty="0"/>
              <a:t> (Request for Approval) that is submitted on the course web site.</a:t>
            </a:r>
          </a:p>
          <a:p>
            <a:pPr lvl="1"/>
            <a:r>
              <a:rPr lang="en-US" sz="1800" dirty="0"/>
              <a:t>RFA’s will be critiqued by the course staff who may request changes.</a:t>
            </a:r>
          </a:p>
          <a:p>
            <a:pPr lvl="1"/>
            <a:r>
              <a:rPr lang="en-US" sz="1800" dirty="0"/>
              <a:t>When they seem ready, RFAs are approved by course staff.</a:t>
            </a:r>
          </a:p>
          <a:p>
            <a:r>
              <a:rPr lang="en-US" sz="2000" b="1" dirty="0"/>
              <a:t>Project design process </a:t>
            </a:r>
            <a:r>
              <a:rPr lang="en-US" sz="2000" dirty="0"/>
              <a:t>(complete by the end of March)</a:t>
            </a:r>
          </a:p>
          <a:p>
            <a:pPr lvl="1"/>
            <a:r>
              <a:rPr lang="en-US" sz="1800" dirty="0"/>
              <a:t>Teams with approved projects meet with TA and advisor and prepare a more detailed </a:t>
            </a:r>
            <a:r>
              <a:rPr lang="en-US" sz="1800" b="1" dirty="0"/>
              <a:t>Project Proposal </a:t>
            </a:r>
            <a:r>
              <a:rPr lang="en-US" sz="1800" dirty="0"/>
              <a:t>that will be critiqued. </a:t>
            </a:r>
          </a:p>
          <a:p>
            <a:pPr lvl="1"/>
            <a:r>
              <a:rPr lang="en-US" sz="1800" dirty="0"/>
              <a:t>Teams then prepare a detailed </a:t>
            </a:r>
            <a:r>
              <a:rPr lang="en-US" sz="1800" b="1" dirty="0"/>
              <a:t>Design Document </a:t>
            </a:r>
            <a:r>
              <a:rPr lang="en-US" sz="1800" dirty="0"/>
              <a:t>with guidance from TA and advisor</a:t>
            </a:r>
          </a:p>
          <a:p>
            <a:pPr lvl="1"/>
            <a:r>
              <a:rPr lang="en-US" sz="1800" dirty="0"/>
              <a:t>The Design Document is an instruction manual for your project.</a:t>
            </a:r>
          </a:p>
          <a:p>
            <a:pPr lvl="1"/>
            <a:r>
              <a:rPr lang="en-US" sz="1800" dirty="0"/>
              <a:t>The Design Document is given a final review in the </a:t>
            </a:r>
            <a:r>
              <a:rPr lang="en-US" sz="1800" b="1" dirty="0"/>
              <a:t>Design Review </a:t>
            </a:r>
            <a:r>
              <a:rPr lang="en-US" sz="1800" dirty="0"/>
              <a:t>(held last week of March)</a:t>
            </a:r>
            <a:endParaRPr lang="en-US" sz="1800" b="1" dirty="0"/>
          </a:p>
          <a:p>
            <a:r>
              <a:rPr lang="en-US" sz="2000" b="1" dirty="0"/>
              <a:t>Project fabrication, testing and analysis </a:t>
            </a:r>
            <a:r>
              <a:rPr lang="en-US" sz="2000" dirty="0"/>
              <a:t>(Complete by end of April)</a:t>
            </a:r>
          </a:p>
          <a:p>
            <a:r>
              <a:rPr lang="en-US" sz="2000" b="1" dirty="0"/>
              <a:t>Pre-Demo, Demo</a:t>
            </a:r>
            <a:r>
              <a:rPr lang="en-US" sz="2000" dirty="0"/>
              <a:t>, </a:t>
            </a:r>
            <a:r>
              <a:rPr lang="en-US" sz="2000" b="1" dirty="0"/>
              <a:t>Final Presentation </a:t>
            </a:r>
            <a:r>
              <a:rPr lang="en-US" sz="2000" dirty="0"/>
              <a:t>and </a:t>
            </a:r>
            <a:r>
              <a:rPr lang="en-US" sz="2000" b="1" dirty="0"/>
              <a:t>Final</a:t>
            </a:r>
            <a:r>
              <a:rPr lang="en-US" sz="2000" dirty="0"/>
              <a:t> </a:t>
            </a:r>
            <a:r>
              <a:rPr lang="en-US" sz="2000" b="1" dirty="0"/>
              <a:t>Report </a:t>
            </a:r>
            <a:r>
              <a:rPr lang="en-US" sz="2000" dirty="0"/>
              <a:t>(May)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730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8E45C3-62EF-4FA4-90B7-1876FB636E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99060"/>
            <a:ext cx="7700694" cy="742950"/>
          </a:xfrm>
        </p:spPr>
        <p:txBody>
          <a:bodyPr/>
          <a:lstStyle/>
          <a:p>
            <a:r>
              <a:rPr lang="en-US" dirty="0"/>
              <a:t>Project Request for Approval (RFA</a:t>
            </a:r>
            <a:r>
              <a:rPr lang="en-US" b="0" dirty="0"/>
              <a:t>) [February]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9090F-AD57-4F59-9E89-557B22F4CF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4500" y="815340"/>
            <a:ext cx="9245600" cy="5991860"/>
          </a:xfrm>
        </p:spPr>
        <p:txBody>
          <a:bodyPr/>
          <a:lstStyle/>
          <a:p>
            <a:r>
              <a:rPr lang="en-US" sz="2800" dirty="0"/>
              <a:t>All projects start with a posting on the Web Board </a:t>
            </a:r>
          </a:p>
          <a:p>
            <a:pPr lvl="1"/>
            <a:r>
              <a:rPr lang="en-US" sz="2400" dirty="0"/>
              <a:t>Student propose specific projects based on assigned faculty project idea</a:t>
            </a:r>
          </a:p>
          <a:p>
            <a:pPr lvl="1"/>
            <a:r>
              <a:rPr lang="en-US" sz="2400" dirty="0"/>
              <a:t>Professors, TAs, and students critique and discuss student project ideas on the web board</a:t>
            </a:r>
          </a:p>
          <a:p>
            <a:pPr lvl="1"/>
            <a:r>
              <a:rPr lang="en-US" sz="2400" dirty="0"/>
              <a:t>After sufficient discussion, a project idea is submitted for approval as an RFA.</a:t>
            </a:r>
          </a:p>
          <a:p>
            <a:r>
              <a:rPr lang="en-US" sz="2800" dirty="0"/>
              <a:t>Projects must meet our criteria for uniqueness, complexity, and scope</a:t>
            </a:r>
          </a:p>
          <a:p>
            <a:pPr lvl="1"/>
            <a:r>
              <a:rPr lang="en-US" sz="2400" dirty="0"/>
              <a:t>Scope must be consistent with course time constraints</a:t>
            </a:r>
          </a:p>
          <a:p>
            <a:pPr lvl="1"/>
            <a:r>
              <a:rPr lang="en-US" sz="2400" dirty="0"/>
              <a:t>Tasks must be distributed equally among team members</a:t>
            </a:r>
          </a:p>
        </p:txBody>
      </p:sp>
    </p:spTree>
    <p:extLst>
      <p:ext uri="{BB962C8B-B14F-4D97-AF65-F5344CB8AC3E}">
        <p14:creationId xmlns:p14="http://schemas.microsoft.com/office/powerpoint/2010/main" val="179935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24E630-0AB2-4108-BA6C-72D53BC15C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115570"/>
            <a:ext cx="4673600" cy="742950"/>
          </a:xfrm>
        </p:spPr>
        <p:txBody>
          <a:bodyPr/>
          <a:lstStyle/>
          <a:p>
            <a:r>
              <a:rPr lang="en-US" dirty="0"/>
              <a:t>Project Design </a:t>
            </a:r>
            <a:r>
              <a:rPr lang="en-US" b="0" dirty="0"/>
              <a:t>(March)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6742C-B996-4ED5-8F6F-80C308F8D2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7276" y="596201"/>
            <a:ext cx="9273242" cy="6252833"/>
          </a:xfrm>
        </p:spPr>
        <p:txBody>
          <a:bodyPr/>
          <a:lstStyle/>
          <a:p>
            <a:r>
              <a:rPr lang="en-US" dirty="0"/>
              <a:t>The sooner your project is approved, the sooner you can begin the design process</a:t>
            </a:r>
          </a:p>
          <a:p>
            <a:r>
              <a:rPr lang="en-US" dirty="0"/>
              <a:t>The design process begins with the </a:t>
            </a:r>
            <a:r>
              <a:rPr lang="en-US" b="1" dirty="0"/>
              <a:t>Project Proposal </a:t>
            </a:r>
            <a:r>
              <a:rPr lang="en-US" dirty="0"/>
              <a:t>due March 14.  It includes</a:t>
            </a:r>
            <a:endParaRPr lang="en-US" b="1" dirty="0"/>
          </a:p>
          <a:p>
            <a:pPr lvl="1"/>
            <a:r>
              <a:rPr lang="en-US" dirty="0"/>
              <a:t>Objective and Background</a:t>
            </a:r>
          </a:p>
          <a:p>
            <a:pPr lvl="1"/>
            <a:r>
              <a:rPr lang="en-US" dirty="0"/>
              <a:t>High-level requirements</a:t>
            </a:r>
          </a:p>
          <a:p>
            <a:pPr lvl="1"/>
            <a:r>
              <a:rPr lang="en-US" dirty="0"/>
              <a:t>Description of design - block diagram, component requirements</a:t>
            </a:r>
          </a:p>
          <a:p>
            <a:pPr lvl="1"/>
            <a:r>
              <a:rPr lang="en-US" dirty="0"/>
              <a:t>Ethics and safety</a:t>
            </a:r>
          </a:p>
          <a:p>
            <a:r>
              <a:rPr lang="en-US" dirty="0"/>
              <a:t>The </a:t>
            </a:r>
            <a:r>
              <a:rPr lang="en-US" b="1" dirty="0"/>
              <a:t>Design Document </a:t>
            </a:r>
            <a:r>
              <a:rPr lang="en-US" dirty="0"/>
              <a:t>is an instruction manual for your project</a:t>
            </a:r>
          </a:p>
          <a:p>
            <a:pPr lvl="1"/>
            <a:r>
              <a:rPr lang="en-US" dirty="0"/>
              <a:t>Includes design equations, circuit schematics, physical design, flowcharts, test procedures, and  component requirements</a:t>
            </a:r>
          </a:p>
          <a:p>
            <a:pPr lvl="1"/>
            <a:r>
              <a:rPr lang="en-US" dirty="0"/>
              <a:t>Another ECE/ME student not familiar with your project should be able to follow this document and make a working version of your project</a:t>
            </a:r>
          </a:p>
          <a:p>
            <a:r>
              <a:rPr lang="en-US" dirty="0"/>
              <a:t>The </a:t>
            </a:r>
            <a:r>
              <a:rPr lang="en-US" b="1" dirty="0"/>
              <a:t>Design Review</a:t>
            </a:r>
            <a:r>
              <a:rPr lang="en-US" dirty="0"/>
              <a:t> is an in-depth review of your project by the staff and the last opportunity to correct potential problems.</a:t>
            </a:r>
          </a:p>
          <a:p>
            <a:r>
              <a:rPr lang="en-US" dirty="0"/>
              <a:t>Project work can start before Design Review</a:t>
            </a:r>
          </a:p>
        </p:txBody>
      </p:sp>
    </p:spTree>
    <p:extLst>
      <p:ext uri="{BB962C8B-B14F-4D97-AF65-F5344CB8AC3E}">
        <p14:creationId xmlns:p14="http://schemas.microsoft.com/office/powerpoint/2010/main" val="323944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A134780-DC85-4652-8FFF-6BF02D4DF8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499" y="657225"/>
            <a:ext cx="5866653" cy="742950"/>
          </a:xfrm>
        </p:spPr>
        <p:txBody>
          <a:bodyPr/>
          <a:lstStyle/>
          <a:p>
            <a:r>
              <a:rPr lang="en-US" dirty="0"/>
              <a:t>Building and Testing </a:t>
            </a:r>
            <a:r>
              <a:rPr lang="en-US" b="0" dirty="0"/>
              <a:t>(April)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93D5E-B421-40BB-8CF1-E1B14633DA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4500" y="1400175"/>
            <a:ext cx="9245600" cy="5343525"/>
          </a:xfrm>
        </p:spPr>
        <p:txBody>
          <a:bodyPr/>
          <a:lstStyle/>
          <a:p>
            <a:r>
              <a:rPr lang="en-US" sz="2800" dirty="0"/>
              <a:t>The middle weeks of course are devoted to building and testing your project device</a:t>
            </a:r>
          </a:p>
          <a:p>
            <a:r>
              <a:rPr lang="en-US" sz="2800" dirty="0"/>
              <a:t>Work in accordance with the schedule laid out in your Design Document along with guidance from TA and advisor</a:t>
            </a:r>
          </a:p>
          <a:p>
            <a:pPr lvl="1"/>
            <a:r>
              <a:rPr lang="en-US" sz="2400" dirty="0"/>
              <a:t>Make bread board tests of circuits before finalizing PCB</a:t>
            </a:r>
          </a:p>
          <a:p>
            <a:pPr lvl="1"/>
            <a:r>
              <a:rPr lang="en-US" sz="2400" dirty="0"/>
              <a:t>Identify problems early and make adjustments</a:t>
            </a:r>
          </a:p>
          <a:p>
            <a:pPr lvl="1"/>
            <a:r>
              <a:rPr lang="en-US" sz="2400" dirty="0"/>
              <a:t>Get your PCB order in early </a:t>
            </a:r>
          </a:p>
          <a:p>
            <a:pPr lvl="1"/>
            <a:r>
              <a:rPr lang="en-US" sz="2400" dirty="0"/>
              <a:t>Keep mechanical design within project scope</a:t>
            </a:r>
          </a:p>
          <a:p>
            <a:pPr lvl="1"/>
            <a:r>
              <a:rPr lang="en-US" sz="2400" dirty="0"/>
              <a:t>Make sure you are working effectively as a team</a:t>
            </a:r>
          </a:p>
          <a:p>
            <a:r>
              <a:rPr lang="en-US" sz="2800" dirty="0"/>
              <a:t>Eagle and Soldering assignments help with understanding PCB design and installation</a:t>
            </a:r>
          </a:p>
        </p:txBody>
      </p:sp>
    </p:spTree>
    <p:extLst>
      <p:ext uri="{BB962C8B-B14F-4D97-AF65-F5344CB8AC3E}">
        <p14:creationId xmlns:p14="http://schemas.microsoft.com/office/powerpoint/2010/main" val="379553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905F03-76E5-446C-A807-415C2579C9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9635" y="135030"/>
            <a:ext cx="9470465" cy="1125257"/>
          </a:xfrm>
        </p:spPr>
        <p:txBody>
          <a:bodyPr/>
          <a:lstStyle/>
          <a:p>
            <a:pPr algn="ctr"/>
            <a:r>
              <a:rPr lang="en-US" sz="3600" dirty="0"/>
              <a:t>Demonstration, Final Presentation, and Final Report</a:t>
            </a:r>
            <a:br>
              <a:rPr lang="en-US" sz="3600" dirty="0"/>
            </a:br>
            <a:r>
              <a:rPr lang="en-US" sz="3600" b="0" dirty="0"/>
              <a:t>(May)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D29FC-B344-477E-AA16-D9D5DAEA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4500" y="1511300"/>
            <a:ext cx="9245600" cy="4826000"/>
          </a:xfrm>
        </p:spPr>
        <p:txBody>
          <a:bodyPr/>
          <a:lstStyle/>
          <a:p>
            <a:r>
              <a:rPr lang="en-US" sz="2800" b="1" dirty="0"/>
              <a:t>Demonstration: </a:t>
            </a:r>
            <a:r>
              <a:rPr lang="en-US" sz="2800" dirty="0"/>
              <a:t>Demonstrate a fully functioning prototype to your professor, advisor, TAs, and other students</a:t>
            </a:r>
          </a:p>
          <a:p>
            <a:pPr lvl="1"/>
            <a:r>
              <a:rPr lang="en-US" sz="2400" dirty="0"/>
              <a:t>This should be the highlight of your course experience</a:t>
            </a:r>
          </a:p>
          <a:p>
            <a:r>
              <a:rPr lang="en-US" sz="2800" b="1" dirty="0"/>
              <a:t>Final Presentation: </a:t>
            </a:r>
            <a:r>
              <a:rPr lang="en-US" sz="2800" dirty="0"/>
              <a:t>Team gives a formal presentation on their project </a:t>
            </a:r>
          </a:p>
          <a:p>
            <a:r>
              <a:rPr lang="en-US" sz="2800" b="1" dirty="0"/>
              <a:t>Final Report: </a:t>
            </a:r>
            <a:r>
              <a:rPr lang="en-US" sz="2800" dirty="0"/>
              <a:t>Complete documentation of your project by the project team.  Final report meets Advanced Composition Requirement.</a:t>
            </a:r>
          </a:p>
        </p:txBody>
      </p:sp>
    </p:spTree>
    <p:extLst>
      <p:ext uri="{BB962C8B-B14F-4D97-AF65-F5344CB8AC3E}">
        <p14:creationId xmlns:p14="http://schemas.microsoft.com/office/powerpoint/2010/main" val="174653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238230"/>
            <a:ext cx="4673600" cy="742950"/>
          </a:xfrm>
        </p:spPr>
        <p:txBody>
          <a:bodyPr/>
          <a:lstStyle/>
          <a:p>
            <a:r>
              <a:rPr lang="en-US" dirty="0"/>
              <a:t>How to succeed in ECE 445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820790"/>
            <a:ext cx="9245600" cy="5592937"/>
          </a:xfrm>
        </p:spPr>
        <p:txBody>
          <a:bodyPr/>
          <a:lstStyle/>
          <a:p>
            <a:r>
              <a:rPr lang="en-US" sz="2800" dirty="0"/>
              <a:t>Get familiar with the course web site and watch the videos</a:t>
            </a:r>
          </a:p>
          <a:p>
            <a:pPr lvl="1"/>
            <a:r>
              <a:rPr lang="en-US" dirty="0"/>
              <a:t>RFA, project proposal, lab notebook, modular design, ethics, ...</a:t>
            </a:r>
          </a:p>
          <a:p>
            <a:r>
              <a:rPr lang="en-US" sz="2800" dirty="0"/>
              <a:t>Use course calendar to anticipate deadlines</a:t>
            </a:r>
          </a:p>
          <a:p>
            <a:r>
              <a:rPr lang="en-US" sz="2800" dirty="0"/>
              <a:t>Understand the grading process – 21 grades large and small</a:t>
            </a:r>
          </a:p>
          <a:p>
            <a:pPr lvl="1"/>
            <a:r>
              <a:rPr lang="en-US" sz="2400" dirty="0"/>
              <a:t>Design Review, lab book, demo, final presentation, report</a:t>
            </a:r>
          </a:p>
          <a:p>
            <a:pPr lvl="1"/>
            <a:r>
              <a:rPr lang="en-US" sz="2400" dirty="0"/>
              <a:t>Eagle and soldering assignments</a:t>
            </a:r>
          </a:p>
          <a:p>
            <a:pPr lvl="1"/>
            <a:r>
              <a:rPr lang="en-US" sz="2400" dirty="0"/>
              <a:t>Team evaluation,  individual progress report, peer review</a:t>
            </a:r>
          </a:p>
          <a:p>
            <a:r>
              <a:rPr lang="en-US" sz="2800" dirty="0"/>
              <a:t>Focus initially on getting your project approved</a:t>
            </a:r>
          </a:p>
          <a:p>
            <a:r>
              <a:rPr lang="en-US" sz="2800" dirty="0"/>
              <a:t>Participate in Web Board/WeChat discussions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8282868"/>
      </p:ext>
    </p:extLst>
  </p:cSld>
  <p:clrMapOvr>
    <a:masterClrMapping/>
  </p:clrMapOvr>
</p:sld>
</file>

<file path=ppt/theme/theme1.xml><?xml version="1.0" encoding="utf-8"?>
<a:theme xmlns:a="http://schemas.openxmlformats.org/drawingml/2006/main" name="ECE template 3-2014 RE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ondary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ECE template 3-2014 REV2.potx</Template>
  <TotalTime>15544</TotalTime>
  <Words>1410</Words>
  <Application>Microsoft Macintosh PowerPoint</Application>
  <PresentationFormat>Custom</PresentationFormat>
  <Paragraphs>122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Droid Sans</vt:lpstr>
      <vt:lpstr>OfficinaSansITCStd Book</vt:lpstr>
      <vt:lpstr>Arial</vt:lpstr>
      <vt:lpstr>Arial Narrow</vt:lpstr>
      <vt:lpstr>Calibri</vt:lpstr>
      <vt:lpstr>Wingdings</vt:lpstr>
      <vt:lpstr>ECE template 3-2014 REV2</vt:lpstr>
      <vt:lpstr>Secondary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WINTERAVEN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Debby Winter</dc:creator>
  <cp:lastModifiedBy>Butala, Mark</cp:lastModifiedBy>
  <cp:revision>365</cp:revision>
  <cp:lastPrinted>2019-01-15T15:17:43Z</cp:lastPrinted>
  <dcterms:created xsi:type="dcterms:W3CDTF">2013-03-29T19:51:49Z</dcterms:created>
  <dcterms:modified xsi:type="dcterms:W3CDTF">2022-02-18T00:12:16Z</dcterms:modified>
</cp:coreProperties>
</file>