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725" y="503825"/>
            <a:ext cx="837454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6B26B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D9EAD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6B26B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11699" y="1152475"/>
            <a:ext cx="4082415" cy="3416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832399" y="1152475"/>
            <a:ext cx="4000500" cy="3416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6B26B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725" y="503825"/>
            <a:ext cx="8374549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6B26B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79195" y="1215847"/>
            <a:ext cx="4585608" cy="2831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D9EAD3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4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7.png"/><Relationship Id="rId4" Type="http://schemas.openxmlformats.org/officeDocument/2006/relationships/image" Target="../media/image18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5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Relationship Id="rId3" Type="http://schemas.openxmlformats.org/officeDocument/2006/relationships/image" Target="../media/image5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4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38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3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40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41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9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891260"/>
            <a:ext cx="8105775" cy="1701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4800" spc="-35">
                <a:solidFill>
                  <a:srgbClr val="C9DAF7"/>
                </a:solidFill>
              </a:rPr>
              <a:t>Digitizing </a:t>
            </a:r>
            <a:r>
              <a:rPr dirty="0" sz="4800" spc="65">
                <a:solidFill>
                  <a:srgbClr val="C9DAF7"/>
                </a:solidFill>
              </a:rPr>
              <a:t>the </a:t>
            </a:r>
            <a:r>
              <a:rPr dirty="0" sz="4800" spc="-55">
                <a:solidFill>
                  <a:srgbClr val="C9DAF7"/>
                </a:solidFill>
              </a:rPr>
              <a:t>Restaurant </a:t>
            </a:r>
            <a:r>
              <a:rPr dirty="0" sz="4800" spc="55">
                <a:solidFill>
                  <a:srgbClr val="C9DAF7"/>
                </a:solidFill>
              </a:rPr>
              <a:t>with </a:t>
            </a:r>
            <a:r>
              <a:rPr dirty="0" sz="4800" spc="60">
                <a:solidFill>
                  <a:srgbClr val="C9DAF7"/>
                </a:solidFill>
              </a:rPr>
              <a:t> </a:t>
            </a:r>
            <a:r>
              <a:rPr dirty="0" sz="4800" spc="-40">
                <a:solidFill>
                  <a:srgbClr val="C9DAF7"/>
                </a:solidFill>
              </a:rPr>
              <a:t>Network-Enabled</a:t>
            </a:r>
            <a:r>
              <a:rPr dirty="0" sz="4800" spc="-150">
                <a:solidFill>
                  <a:srgbClr val="C9DAF7"/>
                </a:solidFill>
              </a:rPr>
              <a:t> </a:t>
            </a:r>
            <a:r>
              <a:rPr dirty="0" sz="4800" spc="-100">
                <a:solidFill>
                  <a:srgbClr val="C9DAF7"/>
                </a:solidFill>
              </a:rPr>
              <a:t>Smart</a:t>
            </a:r>
            <a:r>
              <a:rPr dirty="0" sz="4800" spc="-145">
                <a:solidFill>
                  <a:srgbClr val="C9DAF7"/>
                </a:solidFill>
              </a:rPr>
              <a:t> </a:t>
            </a:r>
            <a:r>
              <a:rPr dirty="0" sz="4800" spc="-85">
                <a:solidFill>
                  <a:srgbClr val="C9DAF7"/>
                </a:solidFill>
              </a:rPr>
              <a:t>Tables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758174" y="3122867"/>
            <a:ext cx="2051685" cy="1233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50">
                <a:solidFill>
                  <a:srgbClr val="FFFFFF"/>
                </a:solidFill>
                <a:latin typeface="Times New Roman"/>
                <a:cs typeface="Times New Roman"/>
              </a:rPr>
              <a:t>Group</a:t>
            </a:r>
            <a:r>
              <a:rPr dirty="0" sz="29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900" spc="155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500" spc="40">
                <a:solidFill>
                  <a:srgbClr val="FFFFFF"/>
                </a:solidFill>
                <a:latin typeface="Times New Roman"/>
                <a:cs typeface="Times New Roman"/>
              </a:rPr>
              <a:t>Andrew</a:t>
            </a:r>
            <a:r>
              <a:rPr dirty="0" sz="15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Times New Roman"/>
                <a:cs typeface="Times New Roman"/>
              </a:rPr>
              <a:t>Chen</a:t>
            </a:r>
            <a:r>
              <a:rPr dirty="0" sz="15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80">
                <a:solidFill>
                  <a:srgbClr val="FFFFFF"/>
                </a:solidFill>
                <a:latin typeface="Times New Roman"/>
                <a:cs typeface="Times New Roman"/>
              </a:rPr>
              <a:t>(andrew6)</a:t>
            </a:r>
            <a:endParaRPr sz="1500">
              <a:latin typeface="Times New Roman"/>
              <a:cs typeface="Times New Roman"/>
            </a:endParaRPr>
          </a:p>
          <a:p>
            <a:pPr marL="12700" marR="376555">
              <a:lnSpc>
                <a:spcPct val="116700"/>
              </a:lnSpc>
            </a:pPr>
            <a:r>
              <a:rPr dirty="0" sz="1500" spc="10">
                <a:solidFill>
                  <a:srgbClr val="FFFFFF"/>
                </a:solidFill>
                <a:latin typeface="Times New Roman"/>
                <a:cs typeface="Times New Roman"/>
              </a:rPr>
              <a:t>Eric </a:t>
            </a:r>
            <a:r>
              <a:rPr dirty="0" sz="1500" spc="-15">
                <a:solidFill>
                  <a:srgbClr val="FFFFFF"/>
                </a:solidFill>
                <a:latin typeface="Times New Roman"/>
                <a:cs typeface="Times New Roman"/>
              </a:rPr>
              <a:t>Ong </a:t>
            </a:r>
            <a:r>
              <a:rPr dirty="0" sz="1500" spc="65">
                <a:solidFill>
                  <a:srgbClr val="FFFFFF"/>
                </a:solidFill>
                <a:latin typeface="Times New Roman"/>
                <a:cs typeface="Times New Roman"/>
              </a:rPr>
              <a:t>(eong3) </a:t>
            </a:r>
            <a:r>
              <a:rPr dirty="0" sz="15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15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15">
                <a:solidFill>
                  <a:srgbClr val="FFFFFF"/>
                </a:solidFill>
                <a:latin typeface="Times New Roman"/>
                <a:cs typeface="Times New Roman"/>
              </a:rPr>
              <a:t>Zhou</a:t>
            </a:r>
            <a:r>
              <a:rPr dirty="0" sz="15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60">
                <a:solidFill>
                  <a:srgbClr val="FFFFFF"/>
                </a:solidFill>
                <a:latin typeface="Times New Roman"/>
                <a:cs typeface="Times New Roman"/>
              </a:rPr>
              <a:t>(czhou34)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48950" y="260565"/>
            <a:ext cx="199961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25">
                <a:solidFill>
                  <a:srgbClr val="EEEEEE"/>
                </a:solidFill>
                <a:latin typeface="Times New Roman"/>
                <a:cs typeface="Times New Roman"/>
              </a:rPr>
              <a:t>EC</a:t>
            </a:r>
            <a:r>
              <a:rPr dirty="0" sz="2000" spc="-114">
                <a:solidFill>
                  <a:srgbClr val="EEEEEE"/>
                </a:solidFill>
                <a:latin typeface="Times New Roman"/>
                <a:cs typeface="Times New Roman"/>
              </a:rPr>
              <a:t>E</a:t>
            </a:r>
            <a:r>
              <a:rPr dirty="0" sz="2000" spc="-65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2000" spc="100">
                <a:solidFill>
                  <a:srgbClr val="EEEEEE"/>
                </a:solidFill>
                <a:latin typeface="Times New Roman"/>
                <a:cs typeface="Times New Roman"/>
              </a:rPr>
              <a:t>44</a:t>
            </a:r>
            <a:r>
              <a:rPr dirty="0" sz="2000" spc="105">
                <a:solidFill>
                  <a:srgbClr val="EEEEEE"/>
                </a:solidFill>
                <a:latin typeface="Times New Roman"/>
                <a:cs typeface="Times New Roman"/>
              </a:rPr>
              <a:t>5</a:t>
            </a:r>
            <a:r>
              <a:rPr dirty="0" sz="2000" spc="-65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2000" spc="-110">
                <a:solidFill>
                  <a:srgbClr val="EEEEEE"/>
                </a:solidFill>
                <a:latin typeface="Times New Roman"/>
                <a:cs typeface="Times New Roman"/>
              </a:rPr>
              <a:t>F</a:t>
            </a:r>
            <a:r>
              <a:rPr dirty="0" sz="2000" spc="15">
                <a:solidFill>
                  <a:srgbClr val="EEEEEE"/>
                </a:solidFill>
                <a:latin typeface="Times New Roman"/>
                <a:cs typeface="Times New Roman"/>
              </a:rPr>
              <a:t>al</a:t>
            </a:r>
            <a:r>
              <a:rPr dirty="0" sz="2000" spc="15">
                <a:solidFill>
                  <a:srgbClr val="EEEEEE"/>
                </a:solidFill>
                <a:latin typeface="Times New Roman"/>
                <a:cs typeface="Times New Roman"/>
              </a:rPr>
              <a:t>l</a:t>
            </a:r>
            <a:r>
              <a:rPr dirty="0" sz="2000" spc="-65">
                <a:solidFill>
                  <a:srgbClr val="EEEEEE"/>
                </a:solidFill>
                <a:latin typeface="Times New Roman"/>
                <a:cs typeface="Times New Roman"/>
              </a:rPr>
              <a:t> </a:t>
            </a:r>
            <a:r>
              <a:rPr dirty="0" sz="2000" spc="100">
                <a:solidFill>
                  <a:srgbClr val="EEEEEE"/>
                </a:solidFill>
                <a:latin typeface="Times New Roman"/>
                <a:cs typeface="Times New Roman"/>
              </a:rPr>
              <a:t>2020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1275" y="2921474"/>
            <a:ext cx="3285490" cy="0"/>
          </a:xfrm>
          <a:custGeom>
            <a:avLst/>
            <a:gdLst/>
            <a:ahLst/>
            <a:cxnLst/>
            <a:rect l="l" t="t" r="r" b="b"/>
            <a:pathLst>
              <a:path w="3285490" h="0">
                <a:moveTo>
                  <a:pt x="0" y="0"/>
                </a:moveTo>
                <a:lnTo>
                  <a:pt x="3285299" y="0"/>
                </a:lnTo>
              </a:path>
            </a:pathLst>
          </a:custGeom>
          <a:ln w="76199">
            <a:solidFill>
              <a:srgbClr val="99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16374" y="690500"/>
            <a:ext cx="2397760" cy="0"/>
          </a:xfrm>
          <a:custGeom>
            <a:avLst/>
            <a:gdLst/>
            <a:ahLst/>
            <a:cxnLst/>
            <a:rect l="l" t="t" r="r" b="b"/>
            <a:pathLst>
              <a:path w="2397759" h="0">
                <a:moveTo>
                  <a:pt x="0" y="0"/>
                </a:moveTo>
                <a:lnTo>
                  <a:pt x="2397599" y="0"/>
                </a:lnTo>
              </a:path>
            </a:pathLst>
          </a:custGeom>
          <a:ln w="38099">
            <a:solidFill>
              <a:srgbClr val="99999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468566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D0E0E3"/>
                </a:solidFill>
              </a:rPr>
              <a:t>T</a:t>
            </a:r>
            <a:r>
              <a:rPr dirty="0" spc="5">
                <a:solidFill>
                  <a:srgbClr val="D0E0E3"/>
                </a:solidFill>
              </a:rPr>
              <a:t>abl</a:t>
            </a:r>
            <a:r>
              <a:rPr dirty="0" spc="10">
                <a:solidFill>
                  <a:srgbClr val="D0E0E3"/>
                </a:solidFill>
              </a:rPr>
              <a:t>e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45">
                <a:solidFill>
                  <a:srgbClr val="D0E0E3"/>
                </a:solidFill>
              </a:rPr>
              <a:t>Hei</a:t>
            </a:r>
            <a:r>
              <a:rPr dirty="0" spc="-60">
                <a:solidFill>
                  <a:srgbClr val="D0E0E3"/>
                </a:solidFill>
              </a:rPr>
              <a:t>g</a:t>
            </a:r>
            <a:r>
              <a:rPr dirty="0" spc="-5">
                <a:solidFill>
                  <a:srgbClr val="D0E0E3"/>
                </a:solidFill>
              </a:rPr>
              <a:t>h</a:t>
            </a:r>
            <a:r>
              <a:rPr dirty="0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300">
                <a:solidFill>
                  <a:srgbClr val="D0E0E3"/>
                </a:solidFill>
              </a:rPr>
              <a:t>A</a:t>
            </a:r>
            <a:r>
              <a:rPr dirty="0">
                <a:solidFill>
                  <a:srgbClr val="D0E0E3"/>
                </a:solidFill>
              </a:rPr>
              <a:t>djustmen</a:t>
            </a:r>
            <a:r>
              <a:rPr dirty="0" spc="5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285">
                <a:solidFill>
                  <a:srgbClr val="D0E0E3"/>
                </a:solidFill>
              </a:rPr>
              <a:t>R</a:t>
            </a:r>
            <a:r>
              <a:rPr dirty="0" spc="-85">
                <a:solidFill>
                  <a:srgbClr val="D0E0E3"/>
                </a:solidFill>
              </a:rPr>
              <a:t> </a:t>
            </a:r>
            <a:r>
              <a:rPr dirty="0" spc="-409">
                <a:solidFill>
                  <a:srgbClr val="D0E0E3"/>
                </a:solidFill>
              </a:rPr>
              <a:t>&amp;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335">
                <a:solidFill>
                  <a:srgbClr val="D0E0E3"/>
                </a:solidFill>
              </a:rPr>
              <a:t>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1699" y="1152475"/>
            <a:ext cx="4082415" cy="3416935"/>
          </a:xfrm>
          <a:prstGeom prst="rect">
            <a:avLst/>
          </a:prstGeom>
          <a:solidFill>
            <a:srgbClr val="666666"/>
          </a:solidFill>
          <a:ln w="19049">
            <a:solidFill>
              <a:srgbClr val="FFFFFF"/>
            </a:solidFill>
          </a:ln>
        </p:spPr>
        <p:txBody>
          <a:bodyPr wrap="square" lIns="0" tIns="7874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dirty="0" u="heavy" sz="1400" spc="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Requirements: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542925" marR="123825" indent="-363855">
              <a:lnSpc>
                <a:spcPct val="116100"/>
              </a:lnSpc>
              <a:buFont typeface="Times New Roman"/>
              <a:buAutoNum type="arabicPeriod"/>
              <a:tabLst>
                <a:tab pos="542290" algn="l"/>
                <a:tab pos="542925" algn="l"/>
              </a:tabLst>
            </a:pPr>
            <a:r>
              <a:rPr dirty="0" u="heavy" sz="140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Sensors:</a:t>
            </a:r>
            <a:r>
              <a:rPr dirty="0" sz="1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ultrasonic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sensors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able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FFFFFF"/>
                </a:solidFill>
                <a:latin typeface="Times New Roman"/>
                <a:cs typeface="Times New Roman"/>
              </a:rPr>
              <a:t>take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FFFFFF"/>
                </a:solidFill>
                <a:latin typeface="Times New Roman"/>
                <a:cs typeface="Times New Roman"/>
              </a:rPr>
              <a:t>samples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second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determine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distance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customer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seating </a:t>
            </a:r>
            <a:r>
              <a:rPr dirty="0" sz="1400" spc="75">
                <a:solidFill>
                  <a:srgbClr val="FFFFFF"/>
                </a:solidFill>
                <a:latin typeface="Times New Roman"/>
                <a:cs typeface="Times New Roman"/>
              </a:rPr>
              <a:t>under </a:t>
            </a:r>
            <a:r>
              <a:rPr dirty="0" sz="1400" spc="10">
                <a:solidFill>
                  <a:srgbClr val="FFFFFF"/>
                </a:solidFill>
                <a:latin typeface="Times New Roman"/>
                <a:cs typeface="Times New Roman"/>
              </a:rPr>
              <a:t>it, 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median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eliminate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outliers</a:t>
            </a:r>
            <a:endParaRPr sz="1400">
              <a:latin typeface="Times New Roman"/>
              <a:cs typeface="Times New Roman"/>
            </a:endParaRPr>
          </a:p>
          <a:p>
            <a:pPr marL="542925" marR="112395" indent="-363855">
              <a:lnSpc>
                <a:spcPct val="116100"/>
              </a:lnSpc>
              <a:buFont typeface="Times New Roman"/>
              <a:buAutoNum type="arabicPeriod"/>
              <a:tabLst>
                <a:tab pos="542290" algn="l"/>
                <a:tab pos="542925" algn="l"/>
              </a:tabLst>
            </a:pPr>
            <a:r>
              <a:rPr dirty="0" u="heavy" sz="1400" spc="-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Speed:</a:t>
            </a:r>
            <a:r>
              <a:rPr dirty="0" sz="14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height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adjustment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rate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inch 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vertically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around 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every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20 </a:t>
            </a:r>
            <a:r>
              <a:rPr dirty="0" sz="14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seconds</a:t>
            </a:r>
            <a:endParaRPr sz="1400">
              <a:latin typeface="Times New Roman"/>
              <a:cs typeface="Times New Roman"/>
            </a:endParaRPr>
          </a:p>
          <a:p>
            <a:pPr marL="542925" marR="283210" indent="-363855">
              <a:lnSpc>
                <a:spcPct val="116100"/>
              </a:lnSpc>
              <a:buFont typeface="Times New Roman"/>
              <a:buAutoNum type="arabicPeriod"/>
              <a:tabLst>
                <a:tab pos="542290" algn="l"/>
                <a:tab pos="542925" algn="l"/>
              </a:tabLst>
            </a:pPr>
            <a:r>
              <a:rPr dirty="0" u="heavy" sz="140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Safety:</a:t>
            </a:r>
            <a:r>
              <a:rPr dirty="0" sz="14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height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adjustment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able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to work 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manually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 safeties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implemented,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such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automatic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adjustment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disabled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2399" y="1152475"/>
            <a:ext cx="4000500" cy="3416935"/>
          </a:xfrm>
          <a:prstGeom prst="rect">
            <a:avLst/>
          </a:prstGeom>
          <a:solidFill>
            <a:srgbClr val="666666"/>
          </a:solidFill>
          <a:ln w="19049">
            <a:solidFill>
              <a:srgbClr val="FFFFFF"/>
            </a:solidFill>
          </a:ln>
        </p:spPr>
        <p:txBody>
          <a:bodyPr wrap="square" lIns="0" tIns="7874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dirty="0" u="heavy"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Verification: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542925" marR="296545" indent="-363855">
              <a:lnSpc>
                <a:spcPct val="116100"/>
              </a:lnSpc>
              <a:buAutoNum type="arabicPeriod"/>
              <a:tabLst>
                <a:tab pos="542290" algn="l"/>
                <a:tab pos="542925" algn="l"/>
              </a:tabLst>
            </a:pP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print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values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read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ultrasonic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sensors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into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serial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output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our </a:t>
            </a:r>
            <a:r>
              <a:rPr dirty="0" sz="14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microcontroller,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confirm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10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values 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 every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second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median</a:t>
            </a:r>
            <a:endParaRPr sz="1400">
              <a:latin typeface="Times New Roman"/>
              <a:cs typeface="Times New Roman"/>
            </a:endParaRPr>
          </a:p>
          <a:p>
            <a:pPr algn="just" marL="542925" marR="353695" indent="-363855">
              <a:lnSpc>
                <a:spcPct val="116100"/>
              </a:lnSpc>
              <a:buAutoNum type="arabicPeriod"/>
              <a:tabLst>
                <a:tab pos="542925" algn="l"/>
              </a:tabLst>
            </a:pP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set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85">
                <a:solidFill>
                  <a:srgbClr val="FFFFFF"/>
                </a:solidFill>
                <a:latin typeface="Times New Roman"/>
                <a:cs typeface="Times New Roman"/>
              </a:rPr>
              <a:t>run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automatically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tape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measure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confirm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height </a:t>
            </a:r>
            <a:r>
              <a:rPr dirty="0" sz="1400" spc="-3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adjustment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endParaRPr sz="1400">
              <a:latin typeface="Times New Roman"/>
              <a:cs typeface="Times New Roman"/>
            </a:endParaRPr>
          </a:p>
          <a:p>
            <a:pPr marL="542925" marR="391795" indent="-363855">
              <a:lnSpc>
                <a:spcPct val="116100"/>
              </a:lnSpc>
              <a:buAutoNum type="arabicPeriod"/>
              <a:tabLst>
                <a:tab pos="542290" algn="l"/>
                <a:tab pos="542925" algn="l"/>
              </a:tabLst>
            </a:pP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toggle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FFFFFF"/>
                </a:solidFill>
                <a:latin typeface="Times New Roman"/>
                <a:cs typeface="Times New Roman"/>
              </a:rPr>
              <a:t>manual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mode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table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while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table </a:t>
            </a:r>
            <a:r>
              <a:rPr dirty="0" sz="1400" spc="25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adjusting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automatically,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confirm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1400" spc="50">
                <a:solidFill>
                  <a:srgbClr val="FFFFFF"/>
                </a:solidFill>
                <a:latin typeface="Times New Roman"/>
                <a:cs typeface="Times New Roman"/>
              </a:rPr>
              <a:t>manual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controls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9035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D0E0E3"/>
                </a:solidFill>
              </a:rPr>
              <a:t>T</a:t>
            </a:r>
            <a:r>
              <a:rPr dirty="0" spc="5">
                <a:solidFill>
                  <a:srgbClr val="D0E0E3"/>
                </a:solidFill>
              </a:rPr>
              <a:t>abl</a:t>
            </a:r>
            <a:r>
              <a:rPr dirty="0" spc="10">
                <a:solidFill>
                  <a:srgbClr val="D0E0E3"/>
                </a:solidFill>
              </a:rPr>
              <a:t>e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45">
                <a:solidFill>
                  <a:srgbClr val="D0E0E3"/>
                </a:solidFill>
              </a:rPr>
              <a:t>Hei</a:t>
            </a:r>
            <a:r>
              <a:rPr dirty="0" spc="-60">
                <a:solidFill>
                  <a:srgbClr val="D0E0E3"/>
                </a:solidFill>
              </a:rPr>
              <a:t>g</a:t>
            </a:r>
            <a:r>
              <a:rPr dirty="0" spc="-5">
                <a:solidFill>
                  <a:srgbClr val="D0E0E3"/>
                </a:solidFill>
              </a:rPr>
              <a:t>h</a:t>
            </a:r>
            <a:r>
              <a:rPr dirty="0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300">
                <a:solidFill>
                  <a:srgbClr val="D0E0E3"/>
                </a:solidFill>
              </a:rPr>
              <a:t>A</a:t>
            </a:r>
            <a:r>
              <a:rPr dirty="0">
                <a:solidFill>
                  <a:srgbClr val="D0E0E3"/>
                </a:solidFill>
              </a:rPr>
              <a:t>djustmen</a:t>
            </a:r>
            <a:r>
              <a:rPr dirty="0" spc="5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285">
                <a:solidFill>
                  <a:srgbClr val="D0E0E3"/>
                </a:solidFill>
              </a:rPr>
              <a:t>R</a:t>
            </a:r>
            <a:r>
              <a:rPr dirty="0" spc="-85">
                <a:solidFill>
                  <a:srgbClr val="D0E0E3"/>
                </a:solidFill>
              </a:rPr>
              <a:t> </a:t>
            </a:r>
            <a:r>
              <a:rPr dirty="0" spc="-409">
                <a:solidFill>
                  <a:srgbClr val="D0E0E3"/>
                </a:solidFill>
              </a:rPr>
              <a:t>&amp;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335">
                <a:solidFill>
                  <a:srgbClr val="D0E0E3"/>
                </a:solidFill>
              </a:rPr>
              <a:t>V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145">
                <a:solidFill>
                  <a:srgbClr val="D0E0E3"/>
                </a:solidFill>
              </a:rPr>
              <a:t>(</a:t>
            </a:r>
            <a:r>
              <a:rPr dirty="0" spc="225">
                <a:solidFill>
                  <a:srgbClr val="D0E0E3"/>
                </a:solidFill>
              </a:rPr>
              <a:t>1</a:t>
            </a:r>
            <a:r>
              <a:rPr dirty="0" spc="-85">
                <a:solidFill>
                  <a:srgbClr val="D0E0E3"/>
                </a:solidFill>
              </a:rPr>
              <a:t> </a:t>
            </a:r>
            <a:r>
              <a:rPr dirty="0" spc="-5">
                <a:solidFill>
                  <a:srgbClr val="D0E0E3"/>
                </a:solidFill>
              </a:rPr>
              <a:t>o</a:t>
            </a:r>
            <a:r>
              <a:rPr dirty="0">
                <a:solidFill>
                  <a:srgbClr val="D0E0E3"/>
                </a:solidFill>
              </a:rPr>
              <a:t>f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185">
                <a:solidFill>
                  <a:srgbClr val="D0E0E3"/>
                </a:solidFill>
              </a:rPr>
              <a:t>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1699" y="1152475"/>
            <a:ext cx="2212340" cy="3416935"/>
          </a:xfrm>
          <a:prstGeom prst="rect">
            <a:avLst/>
          </a:prstGeom>
          <a:solidFill>
            <a:srgbClr val="666666"/>
          </a:solidFill>
          <a:ln w="19049">
            <a:solidFill>
              <a:srgbClr val="FFFFFF"/>
            </a:solidFill>
          </a:ln>
        </p:spPr>
        <p:txBody>
          <a:bodyPr wrap="square" lIns="0" tIns="7874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dirty="0" u="heavy" sz="1400" spc="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Requirements: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85725" marR="118745">
              <a:lnSpc>
                <a:spcPct val="116100"/>
              </a:lnSpc>
            </a:pP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ultrasonic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sensors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 must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able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400" spc="50">
                <a:solidFill>
                  <a:srgbClr val="FFFFFF"/>
                </a:solidFill>
                <a:latin typeface="Times New Roman"/>
                <a:cs typeface="Times New Roman"/>
              </a:rPr>
              <a:t>take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10 </a:t>
            </a:r>
            <a:r>
              <a:rPr dirty="0" sz="14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FFFFFF"/>
                </a:solidFill>
                <a:latin typeface="Times New Roman"/>
                <a:cs typeface="Times New Roman"/>
              </a:rPr>
              <a:t>samples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second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 determine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distance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any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customer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seating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75">
                <a:solidFill>
                  <a:srgbClr val="FFFFFF"/>
                </a:solidFill>
                <a:latin typeface="Times New Roman"/>
                <a:cs typeface="Times New Roman"/>
              </a:rPr>
              <a:t>under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Times New Roman"/>
                <a:cs typeface="Times New Roman"/>
              </a:rPr>
              <a:t>it,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FFFFFF"/>
                </a:solidFill>
                <a:latin typeface="Times New Roman"/>
                <a:cs typeface="Times New Roman"/>
              </a:rPr>
              <a:t>median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eliminate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outliers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0499" y="1152475"/>
            <a:ext cx="2212340" cy="3416935"/>
          </a:xfrm>
          <a:prstGeom prst="rect">
            <a:avLst/>
          </a:prstGeom>
          <a:solidFill>
            <a:srgbClr val="666666"/>
          </a:solidFill>
          <a:ln w="19049">
            <a:solidFill>
              <a:srgbClr val="FFFFFF"/>
            </a:solidFill>
          </a:ln>
        </p:spPr>
        <p:txBody>
          <a:bodyPr wrap="square" lIns="0" tIns="78740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620"/>
              </a:spcBef>
            </a:pPr>
            <a:r>
              <a:rPr dirty="0" u="heavy"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Verification: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85090" marR="142875">
              <a:lnSpc>
                <a:spcPct val="112500"/>
              </a:lnSpc>
            </a:pPr>
            <a:r>
              <a:rPr dirty="0" sz="1000" spc="-20">
                <a:solidFill>
                  <a:srgbClr val="B7B7B7"/>
                </a:solidFill>
                <a:latin typeface="Times New Roman"/>
                <a:cs typeface="Times New Roman"/>
              </a:rPr>
              <a:t>We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print the </a:t>
            </a:r>
            <a:r>
              <a:rPr dirty="0" sz="1000" spc="20">
                <a:solidFill>
                  <a:srgbClr val="B7B7B7"/>
                </a:solidFill>
                <a:latin typeface="Times New Roman"/>
                <a:cs typeface="Times New Roman"/>
              </a:rPr>
              <a:t>values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read </a:t>
            </a:r>
            <a:r>
              <a:rPr dirty="0" sz="1000" spc="15">
                <a:solidFill>
                  <a:srgbClr val="B7B7B7"/>
                </a:solidFill>
                <a:latin typeface="Times New Roman"/>
                <a:cs typeface="Times New Roman"/>
              </a:rPr>
              <a:t>by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the </a:t>
            </a:r>
            <a:r>
              <a:rPr dirty="0" sz="1000" spc="5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B7B7B7"/>
                </a:solidFill>
                <a:latin typeface="Times New Roman"/>
                <a:cs typeface="Times New Roman"/>
              </a:rPr>
              <a:t>ultrasonic </a:t>
            </a:r>
            <a:r>
              <a:rPr dirty="0" sz="1000" spc="40">
                <a:solidFill>
                  <a:srgbClr val="B7B7B7"/>
                </a:solidFill>
                <a:latin typeface="Times New Roman"/>
                <a:cs typeface="Times New Roman"/>
              </a:rPr>
              <a:t>sensors </a:t>
            </a:r>
            <a:r>
              <a:rPr dirty="0" sz="1000" spc="30">
                <a:solidFill>
                  <a:srgbClr val="B7B7B7"/>
                </a:solidFill>
                <a:latin typeface="Times New Roman"/>
                <a:cs typeface="Times New Roman"/>
              </a:rPr>
              <a:t>into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the </a:t>
            </a:r>
            <a:r>
              <a:rPr dirty="0" sz="1000" spc="25">
                <a:solidFill>
                  <a:srgbClr val="B7B7B7"/>
                </a:solidFill>
                <a:latin typeface="Times New Roman"/>
                <a:cs typeface="Times New Roman"/>
              </a:rPr>
              <a:t>serial </a:t>
            </a:r>
            <a:r>
              <a:rPr dirty="0" sz="1000" spc="3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output </a:t>
            </a:r>
            <a:r>
              <a:rPr dirty="0" sz="1000" spc="-5">
                <a:solidFill>
                  <a:srgbClr val="B7B7B7"/>
                </a:solidFill>
                <a:latin typeface="Times New Roman"/>
                <a:cs typeface="Times New Roman"/>
              </a:rPr>
              <a:t>of </a:t>
            </a:r>
            <a:r>
              <a:rPr dirty="0" sz="1000" spc="50">
                <a:solidFill>
                  <a:srgbClr val="B7B7B7"/>
                </a:solidFill>
                <a:latin typeface="Times New Roman"/>
                <a:cs typeface="Times New Roman"/>
              </a:rPr>
              <a:t>our </a:t>
            </a:r>
            <a:r>
              <a:rPr dirty="0" sz="1000" spc="15">
                <a:solidFill>
                  <a:srgbClr val="B7B7B7"/>
                </a:solidFill>
                <a:latin typeface="Times New Roman"/>
                <a:cs typeface="Times New Roman"/>
              </a:rPr>
              <a:t>microcontroller,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and </a:t>
            </a:r>
            <a:r>
              <a:rPr dirty="0" sz="1000" spc="5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B7B7B7"/>
                </a:solidFill>
                <a:latin typeface="Times New Roman"/>
                <a:cs typeface="Times New Roman"/>
              </a:rPr>
              <a:t>confirm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50">
                <a:solidFill>
                  <a:srgbClr val="B7B7B7"/>
                </a:solidFill>
                <a:latin typeface="Times New Roman"/>
                <a:cs typeface="Times New Roman"/>
              </a:rPr>
              <a:t>10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B7B7B7"/>
                </a:solidFill>
                <a:latin typeface="Times New Roman"/>
                <a:cs typeface="Times New Roman"/>
              </a:rPr>
              <a:t>values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B7B7B7"/>
                </a:solidFill>
                <a:latin typeface="Times New Roman"/>
                <a:cs typeface="Times New Roman"/>
              </a:rPr>
              <a:t>every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B7B7B7"/>
                </a:solidFill>
                <a:latin typeface="Times New Roman"/>
                <a:cs typeface="Times New Roman"/>
              </a:rPr>
              <a:t>second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B7B7B7"/>
                </a:solidFill>
                <a:latin typeface="Times New Roman"/>
                <a:cs typeface="Times New Roman"/>
              </a:rPr>
              <a:t>with </a:t>
            </a:r>
            <a:r>
              <a:rPr dirty="0" sz="1000" spc="-235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B7B7B7"/>
                </a:solidFill>
                <a:latin typeface="Times New Roman"/>
                <a:cs typeface="Times New Roman"/>
              </a:rPr>
              <a:t>a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B7B7B7"/>
                </a:solidFill>
                <a:latin typeface="Times New Roman"/>
                <a:cs typeface="Times New Roman"/>
              </a:rPr>
              <a:t>median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85090" marR="395605">
              <a:lnSpc>
                <a:spcPct val="114599"/>
              </a:lnSpc>
            </a:pP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Usin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1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z="1200" spc="15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-8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duin</a:t>
            </a:r>
            <a:r>
              <a:rPr dirty="0" sz="1200" spc="5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90" b="1">
                <a:solidFill>
                  <a:srgbClr val="FFFFFF"/>
                </a:solidFill>
                <a:latin typeface="Times New Roman"/>
                <a:cs typeface="Times New Roman"/>
              </a:rPr>
              <a:t>ID</a:t>
            </a:r>
            <a:r>
              <a:rPr dirty="0" sz="1200" spc="-1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connecting</a:t>
            </a:r>
            <a:r>
              <a:rPr dirty="0" sz="1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computer: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542925" marR="216535" indent="-320675">
              <a:lnSpc>
                <a:spcPct val="114599"/>
              </a:lnSpc>
              <a:spcBef>
                <a:spcPts val="5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dirty="0" sz="1200" spc="-20" b="1">
                <a:solidFill>
                  <a:srgbClr val="FFFFFF"/>
                </a:solidFill>
                <a:latin typeface="Times New Roman"/>
                <a:cs typeface="Times New Roman"/>
              </a:rPr>
              <a:t>Print </a:t>
            </a:r>
            <a:r>
              <a:rPr dirty="0" sz="1200" spc="10" b="1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ordered </a:t>
            </a:r>
            <a:r>
              <a:rPr dirty="0" sz="12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readings</a:t>
            </a:r>
            <a:r>
              <a:rPr dirty="0" sz="12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" b="1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dirty="0" sz="12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5" b="1">
                <a:solidFill>
                  <a:srgbClr val="FFFFFF"/>
                </a:solidFill>
                <a:latin typeface="Times New Roman"/>
                <a:cs typeface="Times New Roman"/>
              </a:rPr>
              <a:t>second</a:t>
            </a:r>
            <a:endParaRPr sz="1200">
              <a:latin typeface="Times New Roman"/>
              <a:cs typeface="Times New Roman"/>
            </a:endParaRPr>
          </a:p>
          <a:p>
            <a:pPr marL="542925" marR="289560" indent="-320675">
              <a:lnSpc>
                <a:spcPct val="114599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dirty="0" sz="1200" spc="-20" b="1">
                <a:solidFill>
                  <a:srgbClr val="FFFFFF"/>
                </a:solidFill>
                <a:latin typeface="Times New Roman"/>
                <a:cs typeface="Times New Roman"/>
              </a:rPr>
              <a:t>Print </a:t>
            </a:r>
            <a:r>
              <a:rPr dirty="0" sz="1200" spc="10" b="1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acquired 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median</a:t>
            </a:r>
            <a:r>
              <a:rPr dirty="0" sz="12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" b="1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dirty="0" sz="12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5" b="1">
                <a:solidFill>
                  <a:srgbClr val="FFFFFF"/>
                </a:solidFill>
                <a:latin typeface="Times New Roman"/>
                <a:cs typeface="Times New Roman"/>
              </a:rPr>
              <a:t>second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84799" y="1170124"/>
            <a:ext cx="4006850" cy="3005455"/>
          </a:xfrm>
          <a:custGeom>
            <a:avLst/>
            <a:gdLst/>
            <a:ahLst/>
            <a:cxnLst/>
            <a:rect l="l" t="t" r="r" b="b"/>
            <a:pathLst>
              <a:path w="4006850" h="3005454">
                <a:moveTo>
                  <a:pt x="4006799" y="3005099"/>
                </a:moveTo>
                <a:lnTo>
                  <a:pt x="0" y="3005099"/>
                </a:lnTo>
                <a:lnTo>
                  <a:pt x="0" y="0"/>
                </a:lnTo>
                <a:lnTo>
                  <a:pt x="4006799" y="0"/>
                </a:lnTo>
                <a:lnTo>
                  <a:pt x="4006799" y="3005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9035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D0E0E3"/>
                </a:solidFill>
              </a:rPr>
              <a:t>T</a:t>
            </a:r>
            <a:r>
              <a:rPr dirty="0" spc="5">
                <a:solidFill>
                  <a:srgbClr val="D0E0E3"/>
                </a:solidFill>
              </a:rPr>
              <a:t>abl</a:t>
            </a:r>
            <a:r>
              <a:rPr dirty="0" spc="10">
                <a:solidFill>
                  <a:srgbClr val="D0E0E3"/>
                </a:solidFill>
              </a:rPr>
              <a:t>e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45">
                <a:solidFill>
                  <a:srgbClr val="D0E0E3"/>
                </a:solidFill>
              </a:rPr>
              <a:t>Hei</a:t>
            </a:r>
            <a:r>
              <a:rPr dirty="0" spc="-60">
                <a:solidFill>
                  <a:srgbClr val="D0E0E3"/>
                </a:solidFill>
              </a:rPr>
              <a:t>g</a:t>
            </a:r>
            <a:r>
              <a:rPr dirty="0" spc="-5">
                <a:solidFill>
                  <a:srgbClr val="D0E0E3"/>
                </a:solidFill>
              </a:rPr>
              <a:t>h</a:t>
            </a:r>
            <a:r>
              <a:rPr dirty="0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300">
                <a:solidFill>
                  <a:srgbClr val="D0E0E3"/>
                </a:solidFill>
              </a:rPr>
              <a:t>A</a:t>
            </a:r>
            <a:r>
              <a:rPr dirty="0">
                <a:solidFill>
                  <a:srgbClr val="D0E0E3"/>
                </a:solidFill>
              </a:rPr>
              <a:t>djustmen</a:t>
            </a:r>
            <a:r>
              <a:rPr dirty="0" spc="5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285">
                <a:solidFill>
                  <a:srgbClr val="D0E0E3"/>
                </a:solidFill>
              </a:rPr>
              <a:t>R</a:t>
            </a:r>
            <a:r>
              <a:rPr dirty="0" spc="-85">
                <a:solidFill>
                  <a:srgbClr val="D0E0E3"/>
                </a:solidFill>
              </a:rPr>
              <a:t> </a:t>
            </a:r>
            <a:r>
              <a:rPr dirty="0" spc="-409">
                <a:solidFill>
                  <a:srgbClr val="D0E0E3"/>
                </a:solidFill>
              </a:rPr>
              <a:t>&amp;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335">
                <a:solidFill>
                  <a:srgbClr val="D0E0E3"/>
                </a:solidFill>
              </a:rPr>
              <a:t>V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145">
                <a:solidFill>
                  <a:srgbClr val="D0E0E3"/>
                </a:solidFill>
              </a:rPr>
              <a:t>(</a:t>
            </a:r>
            <a:r>
              <a:rPr dirty="0" spc="225">
                <a:solidFill>
                  <a:srgbClr val="D0E0E3"/>
                </a:solidFill>
              </a:rPr>
              <a:t>2</a:t>
            </a:r>
            <a:r>
              <a:rPr dirty="0" spc="-85">
                <a:solidFill>
                  <a:srgbClr val="D0E0E3"/>
                </a:solidFill>
              </a:rPr>
              <a:t> </a:t>
            </a:r>
            <a:r>
              <a:rPr dirty="0" spc="-5">
                <a:solidFill>
                  <a:srgbClr val="D0E0E3"/>
                </a:solidFill>
              </a:rPr>
              <a:t>o</a:t>
            </a:r>
            <a:r>
              <a:rPr dirty="0">
                <a:solidFill>
                  <a:srgbClr val="D0E0E3"/>
                </a:solidFill>
              </a:rPr>
              <a:t>f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185">
                <a:solidFill>
                  <a:srgbClr val="D0E0E3"/>
                </a:solidFill>
              </a:rPr>
              <a:t>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1699" y="1152475"/>
            <a:ext cx="2212340" cy="3416935"/>
          </a:xfrm>
          <a:prstGeom prst="rect">
            <a:avLst/>
          </a:prstGeom>
          <a:solidFill>
            <a:srgbClr val="666666"/>
          </a:solidFill>
          <a:ln w="19049">
            <a:solidFill>
              <a:srgbClr val="FFFFFF"/>
            </a:solidFill>
          </a:ln>
        </p:spPr>
        <p:txBody>
          <a:bodyPr wrap="square" lIns="0" tIns="7874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dirty="0" u="heavy" sz="1400" spc="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Requirements: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85725" marR="236220">
              <a:lnSpc>
                <a:spcPct val="116100"/>
              </a:lnSpc>
            </a:pP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height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adjustment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rate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inch 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vertically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around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seconds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0499" y="1152475"/>
            <a:ext cx="2212340" cy="3416935"/>
          </a:xfrm>
          <a:prstGeom prst="rect">
            <a:avLst/>
          </a:prstGeom>
          <a:solidFill>
            <a:srgbClr val="666666"/>
          </a:solidFill>
          <a:ln w="19049">
            <a:solidFill>
              <a:srgbClr val="FFFFFF"/>
            </a:solidFill>
          </a:ln>
        </p:spPr>
        <p:txBody>
          <a:bodyPr wrap="square" lIns="0" tIns="78740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620"/>
              </a:spcBef>
            </a:pPr>
            <a:r>
              <a:rPr dirty="0" u="heavy"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Verification: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85090" marR="137795">
              <a:lnSpc>
                <a:spcPct val="112500"/>
              </a:lnSpc>
            </a:pPr>
            <a:r>
              <a:rPr dirty="0" sz="1000" spc="-20">
                <a:solidFill>
                  <a:srgbClr val="B7B7B7"/>
                </a:solidFill>
                <a:latin typeface="Times New Roman"/>
                <a:cs typeface="Times New Roman"/>
              </a:rPr>
              <a:t>We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set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the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B7B7B7"/>
                </a:solidFill>
                <a:latin typeface="Times New Roman"/>
                <a:cs typeface="Times New Roman"/>
              </a:rPr>
              <a:t>table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B7B7B7"/>
                </a:solidFill>
                <a:latin typeface="Times New Roman"/>
                <a:cs typeface="Times New Roman"/>
              </a:rPr>
              <a:t>to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60">
                <a:solidFill>
                  <a:srgbClr val="B7B7B7"/>
                </a:solidFill>
                <a:latin typeface="Times New Roman"/>
                <a:cs typeface="Times New Roman"/>
              </a:rPr>
              <a:t>run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B7B7B7"/>
                </a:solidFill>
                <a:latin typeface="Times New Roman"/>
                <a:cs typeface="Times New Roman"/>
              </a:rPr>
              <a:t>automatically </a:t>
            </a:r>
            <a:r>
              <a:rPr dirty="0" sz="1000" spc="-235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and </a:t>
            </a:r>
            <a:r>
              <a:rPr dirty="0" sz="1000" spc="40">
                <a:solidFill>
                  <a:srgbClr val="B7B7B7"/>
                </a:solidFill>
                <a:latin typeface="Times New Roman"/>
                <a:cs typeface="Times New Roman"/>
              </a:rPr>
              <a:t>use a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tape measure </a:t>
            </a:r>
            <a:r>
              <a:rPr dirty="0" sz="1000" spc="40">
                <a:solidFill>
                  <a:srgbClr val="B7B7B7"/>
                </a:solidFill>
                <a:latin typeface="Times New Roman"/>
                <a:cs typeface="Times New Roman"/>
              </a:rPr>
              <a:t>to </a:t>
            </a:r>
            <a:r>
              <a:rPr dirty="0" sz="1000" spc="20">
                <a:solidFill>
                  <a:srgbClr val="B7B7B7"/>
                </a:solidFill>
                <a:latin typeface="Times New Roman"/>
                <a:cs typeface="Times New Roman"/>
              </a:rPr>
              <a:t>confirm </a:t>
            </a:r>
            <a:r>
              <a:rPr dirty="0" sz="1000" spc="25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the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25">
                <a:solidFill>
                  <a:srgbClr val="B7B7B7"/>
                </a:solidFill>
                <a:latin typeface="Times New Roman"/>
                <a:cs typeface="Times New Roman"/>
              </a:rPr>
              <a:t>height</a:t>
            </a:r>
            <a:r>
              <a:rPr dirty="0" sz="1000" spc="-35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B7B7B7"/>
                </a:solidFill>
                <a:latin typeface="Times New Roman"/>
                <a:cs typeface="Times New Roman"/>
              </a:rPr>
              <a:t>adjustment</a:t>
            </a:r>
            <a:r>
              <a:rPr dirty="0" sz="1000" spc="-35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rate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542925" marR="417195" indent="-320675">
              <a:lnSpc>
                <a:spcPct val="114599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Set</a:t>
            </a:r>
            <a:r>
              <a:rPr dirty="0" sz="12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dirty="0" sz="12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manual </a:t>
            </a:r>
            <a:r>
              <a:rPr dirty="0" sz="1200" spc="-2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 b="1">
                <a:solidFill>
                  <a:srgbClr val="FFFFFF"/>
                </a:solidFill>
                <a:latin typeface="Times New Roman"/>
                <a:cs typeface="Times New Roman"/>
              </a:rPr>
              <a:t>mode</a:t>
            </a:r>
            <a:endParaRPr sz="1200">
              <a:latin typeface="Times New Roman"/>
              <a:cs typeface="Times New Roman"/>
            </a:endParaRPr>
          </a:p>
          <a:p>
            <a:pPr marL="542925" marR="80010" indent="-320675">
              <a:lnSpc>
                <a:spcPct val="114599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dirty="0" sz="1200" spc="-25" b="1">
                <a:solidFill>
                  <a:srgbClr val="FFFFFF"/>
                </a:solidFill>
                <a:latin typeface="Times New Roman"/>
                <a:cs typeface="Times New Roman"/>
              </a:rPr>
              <a:t>Hold </a:t>
            </a:r>
            <a:r>
              <a:rPr dirty="0" sz="1200" spc="5" b="1">
                <a:solidFill>
                  <a:srgbClr val="FFFFFF"/>
                </a:solidFill>
                <a:latin typeface="Times New Roman"/>
                <a:cs typeface="Times New Roman"/>
              </a:rPr>
              <a:t>tape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measurer </a:t>
            </a:r>
            <a:r>
              <a:rPr dirty="0" sz="1200" spc="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parallel</a:t>
            </a:r>
            <a:r>
              <a:rPr dirty="0" sz="1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shaft</a:t>
            </a:r>
            <a:r>
              <a:rPr dirty="0" sz="1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-2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endParaRPr sz="1200">
              <a:latin typeface="Times New Roman"/>
              <a:cs typeface="Times New Roman"/>
            </a:endParaRPr>
          </a:p>
          <a:p>
            <a:pPr marL="542925" marR="146685" indent="-320675">
              <a:lnSpc>
                <a:spcPct val="114599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Time</a:t>
            </a:r>
            <a:r>
              <a:rPr dirty="0" sz="1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5" b="1">
                <a:solidFill>
                  <a:srgbClr val="FFFFFF"/>
                </a:solidFill>
                <a:latin typeface="Times New Roman"/>
                <a:cs typeface="Times New Roman"/>
              </a:rPr>
              <a:t>descent</a:t>
            </a:r>
            <a:r>
              <a:rPr dirty="0" sz="1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-2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dirty="0" sz="12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verify</a:t>
            </a:r>
            <a:r>
              <a:rPr dirty="0" sz="12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12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inch </a:t>
            </a:r>
            <a:r>
              <a:rPr dirty="0" sz="1200" spc="-2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takes </a:t>
            </a:r>
            <a:r>
              <a:rPr dirty="0" sz="1200" spc="25" b="1">
                <a:solidFill>
                  <a:srgbClr val="FFFFFF"/>
                </a:solidFill>
                <a:latin typeface="Times New Roman"/>
                <a:cs typeface="Times New Roman"/>
              </a:rPr>
              <a:t>between </a:t>
            </a:r>
            <a:r>
              <a:rPr dirty="0" sz="1200" spc="60" b="1">
                <a:solidFill>
                  <a:srgbClr val="FFFFFF"/>
                </a:solidFill>
                <a:latin typeface="Times New Roman"/>
                <a:cs typeface="Times New Roman"/>
              </a:rPr>
              <a:t>10 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 b="1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dirty="0" sz="12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 b="1">
                <a:solidFill>
                  <a:srgbClr val="FFFFFF"/>
                </a:solidFill>
                <a:latin typeface="Times New Roman"/>
                <a:cs typeface="Times New Roman"/>
              </a:rPr>
              <a:t>seconds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84799" y="1170124"/>
            <a:ext cx="4006850" cy="3005455"/>
          </a:xfrm>
          <a:custGeom>
            <a:avLst/>
            <a:gdLst/>
            <a:ahLst/>
            <a:cxnLst/>
            <a:rect l="l" t="t" r="r" b="b"/>
            <a:pathLst>
              <a:path w="4006850" h="3005454">
                <a:moveTo>
                  <a:pt x="4006799" y="3005099"/>
                </a:moveTo>
                <a:lnTo>
                  <a:pt x="0" y="3005099"/>
                </a:lnTo>
                <a:lnTo>
                  <a:pt x="0" y="0"/>
                </a:lnTo>
                <a:lnTo>
                  <a:pt x="4006799" y="0"/>
                </a:lnTo>
                <a:lnTo>
                  <a:pt x="4006799" y="3005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9035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D0E0E3"/>
                </a:solidFill>
              </a:rPr>
              <a:t>T</a:t>
            </a:r>
            <a:r>
              <a:rPr dirty="0" spc="5">
                <a:solidFill>
                  <a:srgbClr val="D0E0E3"/>
                </a:solidFill>
              </a:rPr>
              <a:t>abl</a:t>
            </a:r>
            <a:r>
              <a:rPr dirty="0" spc="10">
                <a:solidFill>
                  <a:srgbClr val="D0E0E3"/>
                </a:solidFill>
              </a:rPr>
              <a:t>e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45">
                <a:solidFill>
                  <a:srgbClr val="D0E0E3"/>
                </a:solidFill>
              </a:rPr>
              <a:t>Hei</a:t>
            </a:r>
            <a:r>
              <a:rPr dirty="0" spc="-60">
                <a:solidFill>
                  <a:srgbClr val="D0E0E3"/>
                </a:solidFill>
              </a:rPr>
              <a:t>g</a:t>
            </a:r>
            <a:r>
              <a:rPr dirty="0" spc="-5">
                <a:solidFill>
                  <a:srgbClr val="D0E0E3"/>
                </a:solidFill>
              </a:rPr>
              <a:t>h</a:t>
            </a:r>
            <a:r>
              <a:rPr dirty="0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300">
                <a:solidFill>
                  <a:srgbClr val="D0E0E3"/>
                </a:solidFill>
              </a:rPr>
              <a:t>A</a:t>
            </a:r>
            <a:r>
              <a:rPr dirty="0">
                <a:solidFill>
                  <a:srgbClr val="D0E0E3"/>
                </a:solidFill>
              </a:rPr>
              <a:t>djustmen</a:t>
            </a:r>
            <a:r>
              <a:rPr dirty="0" spc="5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285">
                <a:solidFill>
                  <a:srgbClr val="D0E0E3"/>
                </a:solidFill>
              </a:rPr>
              <a:t>R</a:t>
            </a:r>
            <a:r>
              <a:rPr dirty="0" spc="-85">
                <a:solidFill>
                  <a:srgbClr val="D0E0E3"/>
                </a:solidFill>
              </a:rPr>
              <a:t> </a:t>
            </a:r>
            <a:r>
              <a:rPr dirty="0" spc="-409">
                <a:solidFill>
                  <a:srgbClr val="D0E0E3"/>
                </a:solidFill>
              </a:rPr>
              <a:t>&amp;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335">
                <a:solidFill>
                  <a:srgbClr val="D0E0E3"/>
                </a:solidFill>
              </a:rPr>
              <a:t>V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145">
                <a:solidFill>
                  <a:srgbClr val="D0E0E3"/>
                </a:solidFill>
              </a:rPr>
              <a:t>(</a:t>
            </a:r>
            <a:r>
              <a:rPr dirty="0" spc="225">
                <a:solidFill>
                  <a:srgbClr val="D0E0E3"/>
                </a:solidFill>
              </a:rPr>
              <a:t>3</a:t>
            </a:r>
            <a:r>
              <a:rPr dirty="0" spc="-85">
                <a:solidFill>
                  <a:srgbClr val="D0E0E3"/>
                </a:solidFill>
              </a:rPr>
              <a:t> </a:t>
            </a:r>
            <a:r>
              <a:rPr dirty="0" spc="-5">
                <a:solidFill>
                  <a:srgbClr val="D0E0E3"/>
                </a:solidFill>
              </a:rPr>
              <a:t>o</a:t>
            </a:r>
            <a:r>
              <a:rPr dirty="0">
                <a:solidFill>
                  <a:srgbClr val="D0E0E3"/>
                </a:solidFill>
              </a:rPr>
              <a:t>f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185">
                <a:solidFill>
                  <a:srgbClr val="D0E0E3"/>
                </a:solidFill>
              </a:rPr>
              <a:t>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1699" y="1152475"/>
            <a:ext cx="2212340" cy="3416935"/>
          </a:xfrm>
          <a:prstGeom prst="rect">
            <a:avLst/>
          </a:prstGeom>
          <a:solidFill>
            <a:srgbClr val="666666"/>
          </a:solidFill>
          <a:ln w="19049">
            <a:solidFill>
              <a:srgbClr val="FFFFFF"/>
            </a:solidFill>
          </a:ln>
        </p:spPr>
        <p:txBody>
          <a:bodyPr wrap="square" lIns="0" tIns="7874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20"/>
              </a:spcBef>
            </a:pPr>
            <a:r>
              <a:rPr dirty="0" u="heavy" sz="1400" spc="4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Requirements: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85725" marR="238125">
              <a:lnSpc>
                <a:spcPct val="116100"/>
              </a:lnSpc>
            </a:pP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height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adjustment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system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able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work</a:t>
            </a:r>
            <a:r>
              <a:rPr dirty="0" sz="1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manually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Times New Roman"/>
                <a:cs typeface="Times New Roman"/>
              </a:rPr>
              <a:t>have 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safeties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 implemented,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such </a:t>
            </a:r>
            <a:r>
              <a:rPr dirty="0" sz="1400" spc="7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dirty="0" sz="14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automatic </a:t>
            </a:r>
            <a:r>
              <a:rPr dirty="0" sz="1400" spc="55">
                <a:solidFill>
                  <a:srgbClr val="FFFFFF"/>
                </a:solidFill>
                <a:latin typeface="Times New Roman"/>
                <a:cs typeface="Times New Roman"/>
              </a:rPr>
              <a:t>adjustment 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disabled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0499" y="1152475"/>
            <a:ext cx="2212340" cy="3416935"/>
          </a:xfrm>
          <a:prstGeom prst="rect">
            <a:avLst/>
          </a:prstGeom>
          <a:solidFill>
            <a:srgbClr val="666666"/>
          </a:solidFill>
          <a:ln w="19049">
            <a:solidFill>
              <a:srgbClr val="FFFFFF"/>
            </a:solidFill>
          </a:ln>
        </p:spPr>
        <p:txBody>
          <a:bodyPr wrap="square" lIns="0" tIns="78740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620"/>
              </a:spcBef>
            </a:pPr>
            <a:r>
              <a:rPr dirty="0" u="heavy" sz="1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Verification: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85090" marR="137160">
              <a:lnSpc>
                <a:spcPct val="112500"/>
              </a:lnSpc>
            </a:pPr>
            <a:r>
              <a:rPr dirty="0" sz="1000" spc="-20">
                <a:solidFill>
                  <a:srgbClr val="B7B7B7"/>
                </a:solidFill>
                <a:latin typeface="Times New Roman"/>
                <a:cs typeface="Times New Roman"/>
              </a:rPr>
              <a:t>We</a:t>
            </a:r>
            <a:r>
              <a:rPr dirty="0" sz="1000" spc="-45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B7B7B7"/>
                </a:solidFill>
                <a:latin typeface="Times New Roman"/>
                <a:cs typeface="Times New Roman"/>
              </a:rPr>
              <a:t>toggle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the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B7B7B7"/>
                </a:solidFill>
                <a:latin typeface="Times New Roman"/>
                <a:cs typeface="Times New Roman"/>
              </a:rPr>
              <a:t>manual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B7B7B7"/>
                </a:solidFill>
                <a:latin typeface="Times New Roman"/>
                <a:cs typeface="Times New Roman"/>
              </a:rPr>
              <a:t>safety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B7B7B7"/>
                </a:solidFill>
                <a:latin typeface="Times New Roman"/>
                <a:cs typeface="Times New Roman"/>
              </a:rPr>
              <a:t>mode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-5">
                <a:solidFill>
                  <a:srgbClr val="B7B7B7"/>
                </a:solidFill>
                <a:latin typeface="Times New Roman"/>
                <a:cs typeface="Times New Roman"/>
              </a:rPr>
              <a:t>of </a:t>
            </a:r>
            <a:r>
              <a:rPr dirty="0" sz="1000" spc="-235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the </a:t>
            </a:r>
            <a:r>
              <a:rPr dirty="0" sz="1000" spc="30">
                <a:solidFill>
                  <a:srgbClr val="B7B7B7"/>
                </a:solidFill>
                <a:latin typeface="Times New Roman"/>
                <a:cs typeface="Times New Roman"/>
              </a:rPr>
              <a:t>table </a:t>
            </a:r>
            <a:r>
              <a:rPr dirty="0" sz="1000" spc="20">
                <a:solidFill>
                  <a:srgbClr val="B7B7B7"/>
                </a:solidFill>
                <a:latin typeface="Times New Roman"/>
                <a:cs typeface="Times New Roman"/>
              </a:rPr>
              <a:t>while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the </a:t>
            </a:r>
            <a:r>
              <a:rPr dirty="0" sz="1000" spc="30">
                <a:solidFill>
                  <a:srgbClr val="B7B7B7"/>
                </a:solidFill>
                <a:latin typeface="Times New Roman"/>
                <a:cs typeface="Times New Roman"/>
              </a:rPr>
              <a:t>table </a:t>
            </a:r>
            <a:r>
              <a:rPr dirty="0" sz="1000" spc="15">
                <a:solidFill>
                  <a:srgbClr val="B7B7B7"/>
                </a:solidFill>
                <a:latin typeface="Times New Roman"/>
                <a:cs typeface="Times New Roman"/>
              </a:rPr>
              <a:t>is </a:t>
            </a:r>
            <a:r>
              <a:rPr dirty="0" sz="1000" spc="25">
                <a:solidFill>
                  <a:srgbClr val="B7B7B7"/>
                </a:solidFill>
                <a:latin typeface="Times New Roman"/>
                <a:cs typeface="Times New Roman"/>
              </a:rPr>
              <a:t>adjusting </a:t>
            </a:r>
            <a:r>
              <a:rPr dirty="0" sz="1000" spc="-235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10">
                <a:solidFill>
                  <a:srgbClr val="B7B7B7"/>
                </a:solidFill>
                <a:latin typeface="Times New Roman"/>
                <a:cs typeface="Times New Roman"/>
              </a:rPr>
              <a:t>automatically,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and </a:t>
            </a:r>
            <a:r>
              <a:rPr dirty="0" sz="1000" spc="20">
                <a:solidFill>
                  <a:srgbClr val="B7B7B7"/>
                </a:solidFill>
                <a:latin typeface="Times New Roman"/>
                <a:cs typeface="Times New Roman"/>
              </a:rPr>
              <a:t>confirm </a:t>
            </a:r>
            <a:r>
              <a:rPr dirty="0" sz="1000" spc="45">
                <a:solidFill>
                  <a:srgbClr val="B7B7B7"/>
                </a:solidFill>
                <a:latin typeface="Times New Roman"/>
                <a:cs typeface="Times New Roman"/>
              </a:rPr>
              <a:t>that </a:t>
            </a:r>
            <a:r>
              <a:rPr dirty="0" sz="1000" spc="5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35">
                <a:solidFill>
                  <a:srgbClr val="B7B7B7"/>
                </a:solidFill>
                <a:latin typeface="Times New Roman"/>
                <a:cs typeface="Times New Roman"/>
              </a:rPr>
              <a:t>manual</a:t>
            </a:r>
            <a:r>
              <a:rPr dirty="0" sz="1000" spc="-40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30">
                <a:solidFill>
                  <a:srgbClr val="B7B7B7"/>
                </a:solidFill>
                <a:latin typeface="Times New Roman"/>
                <a:cs typeface="Times New Roman"/>
              </a:rPr>
              <a:t>controls</a:t>
            </a:r>
            <a:r>
              <a:rPr dirty="0" sz="1000" spc="-35">
                <a:solidFill>
                  <a:srgbClr val="B7B7B7"/>
                </a:solidFill>
                <a:latin typeface="Times New Roman"/>
                <a:cs typeface="Times New Roman"/>
              </a:rPr>
              <a:t> </a:t>
            </a:r>
            <a:r>
              <a:rPr dirty="0" sz="1000" spc="40">
                <a:solidFill>
                  <a:srgbClr val="B7B7B7"/>
                </a:solidFill>
                <a:latin typeface="Times New Roman"/>
                <a:cs typeface="Times New Roman"/>
              </a:rPr>
              <a:t>work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85090" marR="395605">
              <a:lnSpc>
                <a:spcPct val="114599"/>
              </a:lnSpc>
            </a:pP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Usin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1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z="1200" spc="15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-8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duin</a:t>
            </a:r>
            <a:r>
              <a:rPr dirty="0" sz="1200" spc="5" b="1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90" b="1">
                <a:solidFill>
                  <a:srgbClr val="FFFFFF"/>
                </a:solidFill>
                <a:latin typeface="Times New Roman"/>
                <a:cs typeface="Times New Roman"/>
              </a:rPr>
              <a:t>ID</a:t>
            </a:r>
            <a:r>
              <a:rPr dirty="0" sz="1200" spc="-10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connecting</a:t>
            </a:r>
            <a:r>
              <a:rPr dirty="0" sz="1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computer: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imes New Roman"/>
              <a:cs typeface="Times New Roman"/>
            </a:endParaRPr>
          </a:p>
          <a:p>
            <a:pPr marL="542925" marR="346075" indent="-320675">
              <a:lnSpc>
                <a:spcPct val="114599"/>
              </a:lnSpc>
              <a:spcBef>
                <a:spcPts val="5"/>
              </a:spcBef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dirty="0" sz="1200" spc="-20" b="1">
                <a:solidFill>
                  <a:srgbClr val="FFFFFF"/>
                </a:solidFill>
                <a:latin typeface="Times New Roman"/>
                <a:cs typeface="Times New Roman"/>
              </a:rPr>
              <a:t>Print 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polling </a:t>
            </a:r>
            <a:r>
              <a:rPr dirty="0" sz="1200" spc="-20" b="1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au</a:t>
            </a: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omati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" b="1">
                <a:solidFill>
                  <a:srgbClr val="FFFFFF"/>
                </a:solidFill>
                <a:latin typeface="Times New Roman"/>
                <a:cs typeface="Times New Roman"/>
              </a:rPr>
              <a:t>collection</a:t>
            </a:r>
            <a:endParaRPr sz="1200">
              <a:latin typeface="Times New Roman"/>
              <a:cs typeface="Times New Roman"/>
            </a:endParaRPr>
          </a:p>
          <a:p>
            <a:pPr marL="542925" marR="452120" indent="-320675">
              <a:lnSpc>
                <a:spcPct val="114599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dirty="0" sz="1200" spc="-20" b="1">
                <a:solidFill>
                  <a:srgbClr val="FFFFFF"/>
                </a:solidFill>
                <a:latin typeface="Times New Roman"/>
                <a:cs typeface="Times New Roman"/>
              </a:rPr>
              <a:t>Enabl</a:t>
            </a: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 b="1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z="1200" spc="15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manual  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dirty="0" sz="12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 b="1">
                <a:solidFill>
                  <a:srgbClr val="FFFFFF"/>
                </a:solidFill>
                <a:latin typeface="Times New Roman"/>
                <a:cs typeface="Times New Roman"/>
              </a:rPr>
              <a:t>mode</a:t>
            </a:r>
            <a:endParaRPr sz="1200">
              <a:latin typeface="Times New Roman"/>
              <a:cs typeface="Times New Roman"/>
            </a:endParaRPr>
          </a:p>
          <a:p>
            <a:pPr marL="542925" marR="483870" indent="-320675">
              <a:lnSpc>
                <a:spcPct val="114599"/>
              </a:lnSpc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dirty="0" sz="1200" spc="-25" b="1">
                <a:solidFill>
                  <a:srgbClr val="FFFFFF"/>
                </a:solidFill>
                <a:latin typeface="Times New Roman"/>
                <a:cs typeface="Times New Roman"/>
              </a:rPr>
              <a:t>Prin</a:t>
            </a: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1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imes New Roman"/>
                <a:cs typeface="Times New Roman"/>
              </a:rPr>
              <a:t>visual</a:t>
            </a:r>
            <a:r>
              <a:rPr dirty="0" sz="1200" spc="-30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y  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confir</a:t>
            </a:r>
            <a:r>
              <a:rPr dirty="0" sz="1200" spc="-10" b="1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12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" b="1">
                <a:solidFill>
                  <a:srgbClr val="FFFFFF"/>
                </a:solidFill>
                <a:latin typeface="Times New Roman"/>
                <a:cs typeface="Times New Roman"/>
              </a:rPr>
              <a:t>ope</a:t>
            </a:r>
            <a:r>
              <a:rPr dirty="0" sz="1200" spc="-1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b="1">
                <a:solidFill>
                  <a:srgbClr val="FFFFFF"/>
                </a:solidFill>
                <a:latin typeface="Times New Roman"/>
                <a:cs typeface="Times New Roman"/>
              </a:rPr>
              <a:t>ation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84799" y="1170124"/>
            <a:ext cx="4006850" cy="3005455"/>
          </a:xfrm>
          <a:custGeom>
            <a:avLst/>
            <a:gdLst/>
            <a:ahLst/>
            <a:cxnLst/>
            <a:rect l="l" t="t" r="r" b="b"/>
            <a:pathLst>
              <a:path w="4006850" h="3005454">
                <a:moveTo>
                  <a:pt x="4006799" y="3005099"/>
                </a:moveTo>
                <a:lnTo>
                  <a:pt x="0" y="3005099"/>
                </a:lnTo>
                <a:lnTo>
                  <a:pt x="0" y="0"/>
                </a:lnTo>
                <a:lnTo>
                  <a:pt x="4006799" y="0"/>
                </a:lnTo>
                <a:lnTo>
                  <a:pt x="4006799" y="3005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4844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D0E0E3"/>
                </a:solidFill>
              </a:rPr>
              <a:t>T</a:t>
            </a:r>
            <a:r>
              <a:rPr dirty="0" spc="5">
                <a:solidFill>
                  <a:srgbClr val="D0E0E3"/>
                </a:solidFill>
              </a:rPr>
              <a:t>abl</a:t>
            </a:r>
            <a:r>
              <a:rPr dirty="0" spc="10">
                <a:solidFill>
                  <a:srgbClr val="D0E0E3"/>
                </a:solidFill>
              </a:rPr>
              <a:t>e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45">
                <a:solidFill>
                  <a:srgbClr val="D0E0E3"/>
                </a:solidFill>
              </a:rPr>
              <a:t>Hei</a:t>
            </a:r>
            <a:r>
              <a:rPr dirty="0" spc="-60">
                <a:solidFill>
                  <a:srgbClr val="D0E0E3"/>
                </a:solidFill>
              </a:rPr>
              <a:t>g</a:t>
            </a:r>
            <a:r>
              <a:rPr dirty="0" spc="-5">
                <a:solidFill>
                  <a:srgbClr val="D0E0E3"/>
                </a:solidFill>
              </a:rPr>
              <a:t>h</a:t>
            </a:r>
            <a:r>
              <a:rPr dirty="0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300">
                <a:solidFill>
                  <a:srgbClr val="D0E0E3"/>
                </a:solidFill>
              </a:rPr>
              <a:t>A</a:t>
            </a:r>
            <a:r>
              <a:rPr dirty="0">
                <a:solidFill>
                  <a:srgbClr val="D0E0E3"/>
                </a:solidFill>
              </a:rPr>
              <a:t>djustmen</a:t>
            </a:r>
            <a:r>
              <a:rPr dirty="0" spc="5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25">
                <a:solidFill>
                  <a:srgbClr val="D0E0E3"/>
                </a:solidFill>
              </a:rPr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67715"/>
            <a:ext cx="3752215" cy="1082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Problem: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Digital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pins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were </a:t>
            </a:r>
            <a:r>
              <a:rPr dirty="0" sz="2000" spc="-4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dedicated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Times New Roman"/>
                <a:cs typeface="Times New Roman"/>
              </a:rPr>
              <a:t>serial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input/output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-- </a:t>
            </a:r>
            <a:r>
              <a:rPr dirty="0" sz="2000" spc="-4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35">
                <a:solidFill>
                  <a:srgbClr val="FFFFFF"/>
                </a:solidFill>
                <a:latin typeface="Times New Roman"/>
                <a:cs typeface="Times New Roman"/>
              </a:rPr>
              <a:t>functionality!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45275" y="1114375"/>
            <a:ext cx="3905885" cy="3703954"/>
            <a:chOff x="3945275" y="1114375"/>
            <a:chExt cx="3905885" cy="370395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350" y="1188075"/>
              <a:ext cx="2715299" cy="36300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80299" y="1152475"/>
              <a:ext cx="1130300" cy="840105"/>
            </a:xfrm>
            <a:custGeom>
              <a:avLst/>
              <a:gdLst/>
              <a:ahLst/>
              <a:cxnLst/>
              <a:rect l="l" t="t" r="r" b="b"/>
              <a:pathLst>
                <a:path w="1130300" h="840105">
                  <a:moveTo>
                    <a:pt x="0" y="0"/>
                  </a:moveTo>
                  <a:lnTo>
                    <a:pt x="1130099" y="0"/>
                  </a:lnTo>
                  <a:lnTo>
                    <a:pt x="1130099" y="839999"/>
                  </a:lnTo>
                  <a:lnTo>
                    <a:pt x="0" y="839999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64325" y="2129572"/>
              <a:ext cx="1558925" cy="1179830"/>
            </a:xfrm>
            <a:custGeom>
              <a:avLst/>
              <a:gdLst/>
              <a:ahLst/>
              <a:cxnLst/>
              <a:rect l="l" t="t" r="r" b="b"/>
              <a:pathLst>
                <a:path w="1558925" h="1179829">
                  <a:moveTo>
                    <a:pt x="0" y="1179627"/>
                  </a:moveTo>
                  <a:lnTo>
                    <a:pt x="1558332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5625" y="2006167"/>
              <a:ext cx="213940" cy="19263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490075" y="3465763"/>
            <a:ext cx="218440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Unreliable</a:t>
            </a:r>
            <a:r>
              <a:rPr dirty="0" sz="14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input/output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400" spc="-3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microcontroller!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4844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D0E0E3"/>
                </a:solidFill>
              </a:rPr>
              <a:t>T</a:t>
            </a:r>
            <a:r>
              <a:rPr dirty="0" spc="5">
                <a:solidFill>
                  <a:srgbClr val="D0E0E3"/>
                </a:solidFill>
              </a:rPr>
              <a:t>abl</a:t>
            </a:r>
            <a:r>
              <a:rPr dirty="0" spc="10">
                <a:solidFill>
                  <a:srgbClr val="D0E0E3"/>
                </a:solidFill>
              </a:rPr>
              <a:t>e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45">
                <a:solidFill>
                  <a:srgbClr val="D0E0E3"/>
                </a:solidFill>
              </a:rPr>
              <a:t>Hei</a:t>
            </a:r>
            <a:r>
              <a:rPr dirty="0" spc="-60">
                <a:solidFill>
                  <a:srgbClr val="D0E0E3"/>
                </a:solidFill>
              </a:rPr>
              <a:t>g</a:t>
            </a:r>
            <a:r>
              <a:rPr dirty="0" spc="-5">
                <a:solidFill>
                  <a:srgbClr val="D0E0E3"/>
                </a:solidFill>
              </a:rPr>
              <a:t>h</a:t>
            </a:r>
            <a:r>
              <a:rPr dirty="0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300">
                <a:solidFill>
                  <a:srgbClr val="D0E0E3"/>
                </a:solidFill>
              </a:rPr>
              <a:t>A</a:t>
            </a:r>
            <a:r>
              <a:rPr dirty="0">
                <a:solidFill>
                  <a:srgbClr val="D0E0E3"/>
                </a:solidFill>
              </a:rPr>
              <a:t>djustmen</a:t>
            </a:r>
            <a:r>
              <a:rPr dirty="0" spc="5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25">
                <a:solidFill>
                  <a:srgbClr val="D0E0E3"/>
                </a:solidFill>
              </a:rPr>
              <a:t>Challenges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945275" y="1188075"/>
            <a:ext cx="3905885" cy="3630295"/>
            <a:chOff x="3945275" y="1188075"/>
            <a:chExt cx="3905885" cy="3630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350" y="1188075"/>
              <a:ext cx="2715299" cy="36300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96775" y="4181925"/>
              <a:ext cx="508000" cy="481330"/>
            </a:xfrm>
            <a:custGeom>
              <a:avLst/>
              <a:gdLst/>
              <a:ahLst/>
              <a:cxnLst/>
              <a:rect l="l" t="t" r="r" b="b"/>
              <a:pathLst>
                <a:path w="508000" h="481329">
                  <a:moveTo>
                    <a:pt x="0" y="0"/>
                  </a:moveTo>
                  <a:lnTo>
                    <a:pt x="507599" y="0"/>
                  </a:lnTo>
                  <a:lnTo>
                    <a:pt x="507599" y="481199"/>
                  </a:lnTo>
                  <a:lnTo>
                    <a:pt x="0" y="481199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64325" y="3309200"/>
              <a:ext cx="2131060" cy="796290"/>
            </a:xfrm>
            <a:custGeom>
              <a:avLst/>
              <a:gdLst/>
              <a:ahLst/>
              <a:cxnLst/>
              <a:rect l="l" t="t" r="r" b="b"/>
              <a:pathLst>
                <a:path w="2131060" h="796289">
                  <a:moveTo>
                    <a:pt x="0" y="0"/>
                  </a:moveTo>
                  <a:lnTo>
                    <a:pt x="2130961" y="796282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4209" y="4027482"/>
              <a:ext cx="222090" cy="15757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84725" y="1172032"/>
            <a:ext cx="4410075" cy="1970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68680">
              <a:lnSpc>
                <a:spcPct val="115100"/>
              </a:lnSpc>
              <a:spcBef>
                <a:spcPts val="100"/>
              </a:spcBef>
            </a:pPr>
            <a:r>
              <a:rPr dirty="0" sz="1900" spc="25">
                <a:solidFill>
                  <a:srgbClr val="FFFFFF"/>
                </a:solidFill>
                <a:latin typeface="Times New Roman"/>
                <a:cs typeface="Times New Roman"/>
              </a:rPr>
              <a:t>Solution: </a:t>
            </a:r>
            <a:r>
              <a:rPr dirty="0" sz="1900" spc="-40">
                <a:solidFill>
                  <a:srgbClr val="FFFFFF"/>
                </a:solidFill>
                <a:latin typeface="Times New Roman"/>
                <a:cs typeface="Times New Roman"/>
              </a:rPr>
              <a:t>We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had </a:t>
            </a:r>
            <a:r>
              <a:rPr dirty="0" sz="1900" spc="80">
                <a:solidFill>
                  <a:srgbClr val="FFFFFF"/>
                </a:solidFill>
                <a:latin typeface="Times New Roman"/>
                <a:cs typeface="Times New Roman"/>
              </a:rPr>
              <a:t>two </a:t>
            </a:r>
            <a:r>
              <a:rPr dirty="0" sz="1900" spc="55">
                <a:solidFill>
                  <a:srgbClr val="FFFFFF"/>
                </a:solidFill>
                <a:latin typeface="Times New Roman"/>
                <a:cs typeface="Times New Roman"/>
              </a:rPr>
              <a:t>vacant </a:t>
            </a:r>
            <a:r>
              <a:rPr dirty="0" sz="1900" spc="65">
                <a:solidFill>
                  <a:srgbClr val="FFFFFF"/>
                </a:solidFill>
                <a:latin typeface="Times New Roman"/>
                <a:cs typeface="Times New Roman"/>
              </a:rPr>
              <a:t>pins </a:t>
            </a:r>
            <a:r>
              <a:rPr dirty="0" sz="1900" spc="-4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due</a:t>
            </a:r>
            <a:r>
              <a:rPr dirty="0" sz="19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9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30">
                <a:solidFill>
                  <a:srgbClr val="FFFFFF"/>
                </a:solidFill>
                <a:latin typeface="Times New Roman"/>
                <a:cs typeface="Times New Roman"/>
              </a:rPr>
              <a:t>physical</a:t>
            </a:r>
            <a:r>
              <a:rPr dirty="0" sz="19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55">
                <a:solidFill>
                  <a:srgbClr val="FFFFFF"/>
                </a:solidFill>
                <a:latin typeface="Times New Roman"/>
                <a:cs typeface="Times New Roman"/>
              </a:rPr>
              <a:t>design</a:t>
            </a:r>
            <a:r>
              <a:rPr dirty="0" sz="19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Times New Roman"/>
                <a:cs typeface="Times New Roman"/>
              </a:rPr>
              <a:t>constraints, </a:t>
            </a:r>
            <a:r>
              <a:rPr dirty="0" sz="1900" spc="-4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these were </a:t>
            </a:r>
            <a:r>
              <a:rPr dirty="0" sz="1900" spc="9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900" spc="80">
                <a:solidFill>
                  <a:srgbClr val="FFFFFF"/>
                </a:solidFill>
                <a:latin typeface="Times New Roman"/>
                <a:cs typeface="Times New Roman"/>
              </a:rPr>
              <a:t>same </a:t>
            </a:r>
            <a:r>
              <a:rPr dirty="0" sz="1900" spc="70">
                <a:solidFill>
                  <a:srgbClr val="FFFFFF"/>
                </a:solidFill>
                <a:latin typeface="Times New Roman"/>
                <a:cs typeface="Times New Roman"/>
              </a:rPr>
              <a:t>type </a:t>
            </a:r>
            <a:r>
              <a:rPr dirty="0" sz="1900" spc="-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9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35">
                <a:solidFill>
                  <a:srgbClr val="FFFFFF"/>
                </a:solidFill>
                <a:latin typeface="Times New Roman"/>
                <a:cs typeface="Times New Roman"/>
              </a:rPr>
              <a:t>pins!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Times New Roman"/>
              <a:cs typeface="Times New Roman"/>
            </a:endParaRPr>
          </a:p>
          <a:p>
            <a:pPr marL="2667635">
              <a:lnSpc>
                <a:spcPct val="100000"/>
              </a:lnSpc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input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pins!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4844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D0E0E3"/>
                </a:solidFill>
              </a:rPr>
              <a:t>T</a:t>
            </a:r>
            <a:r>
              <a:rPr dirty="0" spc="5">
                <a:solidFill>
                  <a:srgbClr val="D0E0E3"/>
                </a:solidFill>
              </a:rPr>
              <a:t>abl</a:t>
            </a:r>
            <a:r>
              <a:rPr dirty="0" spc="10">
                <a:solidFill>
                  <a:srgbClr val="D0E0E3"/>
                </a:solidFill>
              </a:rPr>
              <a:t>e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45">
                <a:solidFill>
                  <a:srgbClr val="D0E0E3"/>
                </a:solidFill>
              </a:rPr>
              <a:t>Hei</a:t>
            </a:r>
            <a:r>
              <a:rPr dirty="0" spc="-60">
                <a:solidFill>
                  <a:srgbClr val="D0E0E3"/>
                </a:solidFill>
              </a:rPr>
              <a:t>g</a:t>
            </a:r>
            <a:r>
              <a:rPr dirty="0" spc="-5">
                <a:solidFill>
                  <a:srgbClr val="D0E0E3"/>
                </a:solidFill>
              </a:rPr>
              <a:t>h</a:t>
            </a:r>
            <a:r>
              <a:rPr dirty="0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300">
                <a:solidFill>
                  <a:srgbClr val="D0E0E3"/>
                </a:solidFill>
              </a:rPr>
              <a:t>A</a:t>
            </a:r>
            <a:r>
              <a:rPr dirty="0">
                <a:solidFill>
                  <a:srgbClr val="D0E0E3"/>
                </a:solidFill>
              </a:rPr>
              <a:t>djustmen</a:t>
            </a:r>
            <a:r>
              <a:rPr dirty="0" spc="5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25">
                <a:solidFill>
                  <a:srgbClr val="D0E0E3"/>
                </a:solidFill>
              </a:rPr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2032"/>
            <a:ext cx="3798570" cy="1025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5100"/>
              </a:lnSpc>
              <a:spcBef>
                <a:spcPts val="100"/>
              </a:spcBef>
            </a:pPr>
            <a:r>
              <a:rPr dirty="0" sz="1900" spc="30">
                <a:solidFill>
                  <a:srgbClr val="FFFFFF"/>
                </a:solidFill>
                <a:latin typeface="Times New Roman"/>
                <a:cs typeface="Times New Roman"/>
              </a:rPr>
              <a:t>New</a:t>
            </a:r>
            <a:r>
              <a:rPr dirty="0" sz="19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60">
                <a:solidFill>
                  <a:srgbClr val="FFFFFF"/>
                </a:solidFill>
                <a:latin typeface="Times New Roman"/>
                <a:cs typeface="Times New Roman"/>
              </a:rPr>
              <a:t>problem:</a:t>
            </a:r>
            <a:r>
              <a:rPr dirty="0" sz="19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-15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dirty="0" sz="19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35">
                <a:solidFill>
                  <a:srgbClr val="FFFFFF"/>
                </a:solidFill>
                <a:latin typeface="Times New Roman"/>
                <a:cs typeface="Times New Roman"/>
              </a:rPr>
              <a:t>way</a:t>
            </a:r>
            <a:r>
              <a:rPr dirty="0" sz="19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9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90">
                <a:solidFill>
                  <a:srgbClr val="FFFFFF"/>
                </a:solidFill>
                <a:latin typeface="Times New Roman"/>
                <a:cs typeface="Times New Roman"/>
              </a:rPr>
              <a:t>power</a:t>
            </a:r>
            <a:r>
              <a:rPr dirty="0" sz="19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imes New Roman"/>
                <a:cs typeface="Times New Roman"/>
              </a:rPr>
              <a:t>pins </a:t>
            </a:r>
            <a:r>
              <a:rPr dirty="0" sz="1900" spc="-45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65">
                <a:solidFill>
                  <a:srgbClr val="FFFFFF"/>
                </a:solidFill>
                <a:latin typeface="Times New Roman"/>
                <a:cs typeface="Times New Roman"/>
              </a:rPr>
              <a:t>connected</a:t>
            </a:r>
            <a:r>
              <a:rPr dirty="0" sz="19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55">
                <a:solidFill>
                  <a:srgbClr val="FFFFFF"/>
                </a:solidFill>
                <a:latin typeface="Times New Roman"/>
                <a:cs typeface="Times New Roman"/>
              </a:rPr>
              <a:t>here,</a:t>
            </a:r>
            <a:r>
              <a:rPr dirty="0" sz="19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100">
                <a:solidFill>
                  <a:srgbClr val="FFFFFF"/>
                </a:solidFill>
                <a:latin typeface="Times New Roman"/>
                <a:cs typeface="Times New Roman"/>
              </a:rPr>
              <a:t>nor</a:t>
            </a:r>
            <a:r>
              <a:rPr dirty="0" sz="19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5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dirty="0" sz="19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35">
                <a:solidFill>
                  <a:srgbClr val="FFFFFF"/>
                </a:solidFill>
                <a:latin typeface="Times New Roman"/>
                <a:cs typeface="Times New Roman"/>
              </a:rPr>
              <a:t>feasible</a:t>
            </a:r>
            <a:r>
              <a:rPr dirty="0" sz="19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35">
                <a:solidFill>
                  <a:srgbClr val="FFFFFF"/>
                </a:solidFill>
                <a:latin typeface="Times New Roman"/>
                <a:cs typeface="Times New Roman"/>
              </a:rPr>
              <a:t>way </a:t>
            </a:r>
            <a:r>
              <a:rPr dirty="0" sz="1900" spc="-4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7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9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40">
                <a:solidFill>
                  <a:srgbClr val="FFFFFF"/>
                </a:solidFill>
                <a:latin typeface="Times New Roman"/>
                <a:cs typeface="Times New Roman"/>
              </a:rPr>
              <a:t>pull</a:t>
            </a:r>
            <a:r>
              <a:rPr dirty="0" sz="19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r>
              <a:rPr dirty="0" sz="19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85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dirty="0" sz="19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00" spc="20">
                <a:solidFill>
                  <a:srgbClr val="FFFFFF"/>
                </a:solidFill>
                <a:latin typeface="Times New Roman"/>
                <a:cs typeface="Times New Roman"/>
              </a:rPr>
              <a:t>signals!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04624" y="1188075"/>
            <a:ext cx="3446145" cy="3630295"/>
            <a:chOff x="4404624" y="1188075"/>
            <a:chExt cx="3446145" cy="36302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349" y="1188075"/>
              <a:ext cx="2715299" cy="36300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96774" y="4181925"/>
              <a:ext cx="508000" cy="481330"/>
            </a:xfrm>
            <a:custGeom>
              <a:avLst/>
              <a:gdLst/>
              <a:ahLst/>
              <a:cxnLst/>
              <a:rect l="l" t="t" r="r" b="b"/>
              <a:pathLst>
                <a:path w="508000" h="481329">
                  <a:moveTo>
                    <a:pt x="0" y="0"/>
                  </a:moveTo>
                  <a:lnTo>
                    <a:pt x="507599" y="0"/>
                  </a:lnTo>
                  <a:lnTo>
                    <a:pt x="507599" y="481199"/>
                  </a:lnTo>
                  <a:lnTo>
                    <a:pt x="0" y="481199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23674" y="3333374"/>
              <a:ext cx="1677670" cy="758190"/>
            </a:xfrm>
            <a:custGeom>
              <a:avLst/>
              <a:gdLst/>
              <a:ahLst/>
              <a:cxnLst/>
              <a:rect l="l" t="t" r="r" b="b"/>
              <a:pathLst>
                <a:path w="1677670" h="758189">
                  <a:moveTo>
                    <a:pt x="0" y="0"/>
                  </a:moveTo>
                  <a:lnTo>
                    <a:pt x="1677474" y="757879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6190" y="4014854"/>
              <a:ext cx="221576" cy="16663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87624" y="1300200"/>
              <a:ext cx="1050925" cy="572770"/>
            </a:xfrm>
            <a:custGeom>
              <a:avLst/>
              <a:gdLst/>
              <a:ahLst/>
              <a:cxnLst/>
              <a:rect l="l" t="t" r="r" b="b"/>
              <a:pathLst>
                <a:path w="1050925" h="572769">
                  <a:moveTo>
                    <a:pt x="0" y="0"/>
                  </a:moveTo>
                  <a:lnTo>
                    <a:pt x="1050299" y="0"/>
                  </a:lnTo>
                  <a:lnTo>
                    <a:pt x="1050299" y="572699"/>
                  </a:lnTo>
                  <a:lnTo>
                    <a:pt x="0" y="572699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65974" y="1907468"/>
              <a:ext cx="1123950" cy="930910"/>
            </a:xfrm>
            <a:custGeom>
              <a:avLst/>
              <a:gdLst/>
              <a:ahLst/>
              <a:cxnLst/>
              <a:rect l="l" t="t" r="r" b="b"/>
              <a:pathLst>
                <a:path w="1123950" h="930910">
                  <a:moveTo>
                    <a:pt x="0" y="930306"/>
                  </a:moveTo>
                  <a:lnTo>
                    <a:pt x="1123525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0315" y="1778147"/>
              <a:ext cx="211409" cy="19684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342299" y="2975988"/>
            <a:ext cx="11798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Incompatible!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4844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D0E0E3"/>
                </a:solidFill>
              </a:rPr>
              <a:t>T</a:t>
            </a:r>
            <a:r>
              <a:rPr dirty="0" spc="5">
                <a:solidFill>
                  <a:srgbClr val="D0E0E3"/>
                </a:solidFill>
              </a:rPr>
              <a:t>abl</a:t>
            </a:r>
            <a:r>
              <a:rPr dirty="0" spc="10">
                <a:solidFill>
                  <a:srgbClr val="D0E0E3"/>
                </a:solidFill>
              </a:rPr>
              <a:t>e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45">
                <a:solidFill>
                  <a:srgbClr val="D0E0E3"/>
                </a:solidFill>
              </a:rPr>
              <a:t>Hei</a:t>
            </a:r>
            <a:r>
              <a:rPr dirty="0" spc="-60">
                <a:solidFill>
                  <a:srgbClr val="D0E0E3"/>
                </a:solidFill>
              </a:rPr>
              <a:t>g</a:t>
            </a:r>
            <a:r>
              <a:rPr dirty="0" spc="-5">
                <a:solidFill>
                  <a:srgbClr val="D0E0E3"/>
                </a:solidFill>
              </a:rPr>
              <a:t>h</a:t>
            </a:r>
            <a:r>
              <a:rPr dirty="0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300">
                <a:solidFill>
                  <a:srgbClr val="D0E0E3"/>
                </a:solidFill>
              </a:rPr>
              <a:t>A</a:t>
            </a:r>
            <a:r>
              <a:rPr dirty="0">
                <a:solidFill>
                  <a:srgbClr val="D0E0E3"/>
                </a:solidFill>
              </a:rPr>
              <a:t>djustmen</a:t>
            </a:r>
            <a:r>
              <a:rPr dirty="0" spc="5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25">
                <a:solidFill>
                  <a:srgbClr val="D0E0E3"/>
                </a:solidFill>
              </a:rPr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67715"/>
            <a:ext cx="3694429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2000" spc="25">
                <a:solidFill>
                  <a:srgbClr val="FFFFFF"/>
                </a:solidFill>
                <a:latin typeface="Times New Roman"/>
                <a:cs typeface="Times New Roman"/>
              </a:rPr>
              <a:t>Solution: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pull-up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resistors </a:t>
            </a:r>
            <a:r>
              <a:rPr dirty="0" sz="2000" spc="-48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these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35">
                <a:solidFill>
                  <a:srgbClr val="FFFFFF"/>
                </a:solidFill>
                <a:latin typeface="Times New Roman"/>
                <a:cs typeface="Times New Roman"/>
              </a:rPr>
              <a:t>digital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35">
                <a:solidFill>
                  <a:srgbClr val="FFFFFF"/>
                </a:solidFill>
                <a:latin typeface="Times New Roman"/>
                <a:cs typeface="Times New Roman"/>
              </a:rPr>
              <a:t>pins!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97474" y="1188075"/>
            <a:ext cx="3053715" cy="3630295"/>
            <a:chOff x="4797474" y="1188075"/>
            <a:chExt cx="3053715" cy="36302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349" y="1188075"/>
              <a:ext cx="2715299" cy="36300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496774" y="4181925"/>
              <a:ext cx="508000" cy="481330"/>
            </a:xfrm>
            <a:custGeom>
              <a:avLst/>
              <a:gdLst/>
              <a:ahLst/>
              <a:cxnLst/>
              <a:rect l="l" t="t" r="r" b="b"/>
              <a:pathLst>
                <a:path w="508000" h="481329">
                  <a:moveTo>
                    <a:pt x="0" y="0"/>
                  </a:moveTo>
                  <a:lnTo>
                    <a:pt x="507599" y="0"/>
                  </a:lnTo>
                  <a:lnTo>
                    <a:pt x="507599" y="481199"/>
                  </a:lnTo>
                  <a:lnTo>
                    <a:pt x="0" y="481199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816524" y="3176250"/>
              <a:ext cx="1304290" cy="881380"/>
            </a:xfrm>
            <a:custGeom>
              <a:avLst/>
              <a:gdLst/>
              <a:ahLst/>
              <a:cxnLst/>
              <a:rect l="l" t="t" r="r" b="b"/>
              <a:pathLst>
                <a:path w="1304289" h="881379">
                  <a:moveTo>
                    <a:pt x="0" y="0"/>
                  </a:moveTo>
                  <a:lnTo>
                    <a:pt x="1303704" y="881186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5939" y="3986248"/>
              <a:ext cx="216589" cy="18706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012875" y="2667737"/>
            <a:ext cx="1090295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pull-up </a:t>
            </a:r>
            <a:r>
              <a:rPr dirty="0" sz="1400" spc="-3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resistors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9325" y="2240700"/>
            <a:ext cx="3482649" cy="22219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4844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D0E0E3"/>
                </a:solidFill>
              </a:rPr>
              <a:t>T</a:t>
            </a:r>
            <a:r>
              <a:rPr dirty="0" spc="5">
                <a:solidFill>
                  <a:srgbClr val="D0E0E3"/>
                </a:solidFill>
              </a:rPr>
              <a:t>abl</a:t>
            </a:r>
            <a:r>
              <a:rPr dirty="0" spc="10">
                <a:solidFill>
                  <a:srgbClr val="D0E0E3"/>
                </a:solidFill>
              </a:rPr>
              <a:t>e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45">
                <a:solidFill>
                  <a:srgbClr val="D0E0E3"/>
                </a:solidFill>
              </a:rPr>
              <a:t>Hei</a:t>
            </a:r>
            <a:r>
              <a:rPr dirty="0" spc="-60">
                <a:solidFill>
                  <a:srgbClr val="D0E0E3"/>
                </a:solidFill>
              </a:rPr>
              <a:t>g</a:t>
            </a:r>
            <a:r>
              <a:rPr dirty="0" spc="-5">
                <a:solidFill>
                  <a:srgbClr val="D0E0E3"/>
                </a:solidFill>
              </a:rPr>
              <a:t>h</a:t>
            </a:r>
            <a:r>
              <a:rPr dirty="0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300">
                <a:solidFill>
                  <a:srgbClr val="D0E0E3"/>
                </a:solidFill>
              </a:rPr>
              <a:t>A</a:t>
            </a:r>
            <a:r>
              <a:rPr dirty="0">
                <a:solidFill>
                  <a:srgbClr val="D0E0E3"/>
                </a:solidFill>
              </a:rPr>
              <a:t>djustmen</a:t>
            </a:r>
            <a:r>
              <a:rPr dirty="0" spc="5">
                <a:solidFill>
                  <a:srgbClr val="D0E0E3"/>
                </a:solidFill>
              </a:rPr>
              <a:t>t</a:t>
            </a:r>
            <a:r>
              <a:rPr dirty="0" spc="-90">
                <a:solidFill>
                  <a:srgbClr val="D0E0E3"/>
                </a:solidFill>
              </a:rPr>
              <a:t> </a:t>
            </a:r>
            <a:r>
              <a:rPr dirty="0" spc="-25">
                <a:solidFill>
                  <a:srgbClr val="D0E0E3"/>
                </a:solidFill>
              </a:rPr>
              <a:t>Challenges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67715"/>
            <a:ext cx="2151380" cy="3597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dirty="0" sz="2000" spc="-280" b="1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2000" spc="85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0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9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2000" spc="15" b="1">
                <a:solidFill>
                  <a:srgbClr val="FFFFFF"/>
                </a:solidFill>
                <a:latin typeface="Times New Roman"/>
                <a:cs typeface="Times New Roman"/>
              </a:rPr>
              <a:t>etaine</a:t>
            </a:r>
            <a:r>
              <a:rPr dirty="0" sz="2000" spc="25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2000" spc="-6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20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35" b="1">
                <a:solidFill>
                  <a:srgbClr val="FFFFFF"/>
                </a:solidFill>
                <a:latin typeface="Times New Roman"/>
                <a:cs typeface="Times New Roman"/>
              </a:rPr>
              <a:t>PCB  </a:t>
            </a:r>
            <a:r>
              <a:rPr dirty="0" sz="2000" spc="-15" b="1">
                <a:solidFill>
                  <a:srgbClr val="FFFFFF"/>
                </a:solidFill>
                <a:latin typeface="Times New Roman"/>
                <a:cs typeface="Times New Roman"/>
              </a:rPr>
              <a:t>functionality!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marR="48260">
              <a:lnSpc>
                <a:spcPct val="115599"/>
              </a:lnSpc>
              <a:spcBef>
                <a:spcPts val="1325"/>
              </a:spcBef>
            </a:pP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Bonus: </a:t>
            </a:r>
            <a:r>
              <a:rPr dirty="0" sz="2000" spc="65">
                <a:solidFill>
                  <a:srgbClr val="FFFFFF"/>
                </a:solidFill>
                <a:latin typeface="Times New Roman"/>
                <a:cs typeface="Times New Roman"/>
              </a:rPr>
              <a:t>Freed </a:t>
            </a:r>
            <a:r>
              <a:rPr dirty="0" sz="2000" spc="70">
                <a:solidFill>
                  <a:srgbClr val="FFFFFF"/>
                </a:solidFill>
                <a:latin typeface="Times New Roman"/>
                <a:cs typeface="Times New Roman"/>
              </a:rPr>
              <a:t>pins 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Times New Roman"/>
                <a:cs typeface="Times New Roman"/>
              </a:rPr>
              <a:t>let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us </a:t>
            </a:r>
            <a:r>
              <a:rPr dirty="0" sz="2000" spc="45">
                <a:solidFill>
                  <a:srgbClr val="FFFFFF"/>
                </a:solidFill>
                <a:latin typeface="Times New Roman"/>
                <a:cs typeface="Times New Roman"/>
              </a:rPr>
              <a:t>directly 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program </a:t>
            </a:r>
            <a:r>
              <a:rPr dirty="0" sz="2000" spc="9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60">
                <a:solidFill>
                  <a:srgbClr val="FFFFFF"/>
                </a:solidFill>
                <a:latin typeface="Times New Roman"/>
                <a:cs typeface="Times New Roman"/>
              </a:rPr>
              <a:t>microcontroller</a:t>
            </a:r>
            <a:r>
              <a:rPr dirty="0" sz="20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25">
                <a:solidFill>
                  <a:srgbClr val="FFFFFF"/>
                </a:solidFill>
                <a:latin typeface="Times New Roman"/>
                <a:cs typeface="Times New Roman"/>
              </a:rPr>
              <a:t>via </a:t>
            </a:r>
            <a:r>
              <a:rPr dirty="0" sz="2000" spc="-48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5">
                <a:solidFill>
                  <a:srgbClr val="FFFFFF"/>
                </a:solidFill>
                <a:latin typeface="Times New Roman"/>
                <a:cs typeface="Times New Roman"/>
              </a:rPr>
              <a:t>PC</a:t>
            </a:r>
            <a:r>
              <a:rPr dirty="0" sz="2000" spc="-105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FFFFFF"/>
                </a:solidFill>
                <a:latin typeface="Times New Roman"/>
                <a:cs typeface="Times New Roman"/>
              </a:rPr>
              <a:t>during  </a:t>
            </a:r>
            <a:r>
              <a:rPr dirty="0" sz="2000" spc="45">
                <a:solidFill>
                  <a:srgbClr val="FFFFFF"/>
                </a:solidFill>
                <a:latin typeface="Times New Roman"/>
                <a:cs typeface="Times New Roman"/>
              </a:rPr>
              <a:t>testing!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28695" y="1152477"/>
            <a:ext cx="4801235" cy="3601085"/>
            <a:chOff x="2928695" y="1152477"/>
            <a:chExt cx="4801235" cy="36010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8695" y="1152477"/>
              <a:ext cx="4801073" cy="36007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91299" y="1981975"/>
              <a:ext cx="4596130" cy="1744345"/>
            </a:xfrm>
            <a:custGeom>
              <a:avLst/>
              <a:gdLst/>
              <a:ahLst/>
              <a:cxnLst/>
              <a:rect l="l" t="t" r="r" b="b"/>
              <a:pathLst>
                <a:path w="4596130" h="1744345">
                  <a:moveTo>
                    <a:pt x="15149" y="0"/>
                  </a:moveTo>
                  <a:lnTo>
                    <a:pt x="891449" y="0"/>
                  </a:lnTo>
                  <a:lnTo>
                    <a:pt x="891449" y="535499"/>
                  </a:lnTo>
                  <a:lnTo>
                    <a:pt x="15149" y="535499"/>
                  </a:lnTo>
                  <a:lnTo>
                    <a:pt x="15149" y="0"/>
                  </a:lnTo>
                  <a:close/>
                </a:path>
                <a:path w="4596130" h="1744345">
                  <a:moveTo>
                    <a:pt x="0" y="1046849"/>
                  </a:moveTo>
                  <a:lnTo>
                    <a:pt x="906599" y="1046849"/>
                  </a:lnTo>
                  <a:lnTo>
                    <a:pt x="906599" y="1744349"/>
                  </a:lnTo>
                  <a:lnTo>
                    <a:pt x="0" y="1744349"/>
                  </a:lnTo>
                  <a:lnTo>
                    <a:pt x="0" y="1046849"/>
                  </a:lnTo>
                  <a:close/>
                </a:path>
                <a:path w="4596130" h="1744345">
                  <a:moveTo>
                    <a:pt x="4088299" y="637124"/>
                  </a:moveTo>
                  <a:lnTo>
                    <a:pt x="4595899" y="637124"/>
                  </a:lnTo>
                  <a:lnTo>
                    <a:pt x="4595899" y="1118324"/>
                  </a:lnTo>
                  <a:lnTo>
                    <a:pt x="4088299" y="1118324"/>
                  </a:lnTo>
                  <a:lnTo>
                    <a:pt x="4088299" y="637124"/>
                  </a:lnTo>
                  <a:close/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67690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>
                <a:solidFill>
                  <a:srgbClr val="EAD1DC"/>
                </a:solidFill>
              </a:rPr>
              <a:t>Table</a:t>
            </a:r>
            <a:r>
              <a:rPr dirty="0" spc="-85">
                <a:solidFill>
                  <a:srgbClr val="EAD1DC"/>
                </a:solidFill>
              </a:rPr>
              <a:t> </a:t>
            </a:r>
            <a:r>
              <a:rPr dirty="0" spc="-5">
                <a:solidFill>
                  <a:srgbClr val="EAD1DC"/>
                </a:solidFill>
              </a:rPr>
              <a:t>-</a:t>
            </a:r>
            <a:r>
              <a:rPr dirty="0" spc="-75">
                <a:solidFill>
                  <a:srgbClr val="EAD1DC"/>
                </a:solidFill>
              </a:rPr>
              <a:t> </a:t>
            </a:r>
            <a:r>
              <a:rPr dirty="0" spc="-30">
                <a:solidFill>
                  <a:srgbClr val="EAD1DC"/>
                </a:solidFill>
              </a:rPr>
              <a:t>Customer-Customized</a:t>
            </a:r>
            <a:r>
              <a:rPr dirty="0" spc="-85">
                <a:solidFill>
                  <a:srgbClr val="EAD1DC"/>
                </a:solidFill>
              </a:rPr>
              <a:t> </a:t>
            </a:r>
            <a:r>
              <a:rPr dirty="0" spc="-20">
                <a:solidFill>
                  <a:srgbClr val="EAD1DC"/>
                </a:solidFill>
              </a:rPr>
              <a:t>Seating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6350"/>
            <a:ext cx="4400550" cy="2425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 spc="-18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1800" spc="10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 spc="11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wit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adjustabl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hei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1800" spc="12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imes New Roman"/>
                <a:cs typeface="Times New Roman"/>
              </a:rPr>
              <a:t>mean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 spc="-35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ery 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serve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as: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469900" indent="-367030">
              <a:lnSpc>
                <a:spcPct val="100000"/>
              </a:lnSpc>
              <a:spcBef>
                <a:spcPts val="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800" spc="-18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standa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hei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1800" spc="12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dinin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endParaRPr sz="1800">
              <a:latin typeface="Times New Roman"/>
              <a:cs typeface="Times New Roman"/>
            </a:endParaRPr>
          </a:p>
          <a:p>
            <a:pPr marL="469900" marR="214629" indent="-367030">
              <a:lnSpc>
                <a:spcPct val="114599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800" spc="-18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that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accommodates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those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seating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accommodations</a:t>
            </a:r>
            <a:endParaRPr sz="1800">
              <a:latin typeface="Times New Roman"/>
              <a:cs typeface="Times New Roman"/>
            </a:endParaRPr>
          </a:p>
          <a:p>
            <a:pPr marL="469900" indent="-367030">
              <a:lnSpc>
                <a:spcPct val="100000"/>
              </a:lnSpc>
              <a:spcBef>
                <a:spcPts val="31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800" spc="-18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105">
                <a:solidFill>
                  <a:srgbClr val="FFFFFF"/>
                </a:solidFill>
                <a:latin typeface="Times New Roman"/>
                <a:cs typeface="Times New Roman"/>
              </a:rPr>
              <a:t>ba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hei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1800" spc="12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endParaRPr sz="1800">
              <a:latin typeface="Times New Roman"/>
              <a:cs typeface="Times New Roman"/>
            </a:endParaRPr>
          </a:p>
          <a:p>
            <a:pPr marL="469900" indent="-367030">
              <a:lnSpc>
                <a:spcPct val="100000"/>
              </a:lnSpc>
              <a:spcBef>
                <a:spcPts val="315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800" spc="-18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standin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3925" y="1017724"/>
            <a:ext cx="3184849" cy="3361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7257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>
                <a:solidFill>
                  <a:srgbClr val="F4CCCC"/>
                </a:solidFill>
              </a:rPr>
              <a:t>Challenges</a:t>
            </a:r>
            <a:r>
              <a:rPr dirty="0" spc="-95">
                <a:solidFill>
                  <a:srgbClr val="F4CCCC"/>
                </a:solidFill>
              </a:rPr>
              <a:t> </a:t>
            </a:r>
            <a:r>
              <a:rPr dirty="0">
                <a:solidFill>
                  <a:srgbClr val="F4CCCC"/>
                </a:solidFill>
              </a:rPr>
              <a:t>in</a:t>
            </a:r>
            <a:r>
              <a:rPr dirty="0" spc="-90">
                <a:solidFill>
                  <a:srgbClr val="F4CCCC"/>
                </a:solidFill>
              </a:rPr>
              <a:t> </a:t>
            </a:r>
            <a:r>
              <a:rPr dirty="0" spc="35">
                <a:solidFill>
                  <a:srgbClr val="F4CCCC"/>
                </a:solidFill>
              </a:rPr>
              <a:t>the</a:t>
            </a:r>
            <a:r>
              <a:rPr dirty="0" spc="-90">
                <a:solidFill>
                  <a:srgbClr val="F4CCCC"/>
                </a:solidFill>
              </a:rPr>
              <a:t> </a:t>
            </a:r>
            <a:r>
              <a:rPr dirty="0" spc="-35">
                <a:solidFill>
                  <a:srgbClr val="F4CCCC"/>
                </a:solidFill>
              </a:rPr>
              <a:t>Restaurant</a:t>
            </a:r>
            <a:r>
              <a:rPr dirty="0" spc="-90">
                <a:solidFill>
                  <a:srgbClr val="F4CCCC"/>
                </a:solidFill>
              </a:rPr>
              <a:t> </a:t>
            </a:r>
            <a:r>
              <a:rPr dirty="0" spc="-25">
                <a:solidFill>
                  <a:srgbClr val="F4CCCC"/>
                </a:solidFill>
              </a:rPr>
              <a:t>Industry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422" y="1216355"/>
            <a:ext cx="3352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30" b="1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z="1800" spc="-20" b="1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50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-12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chai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2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5" b="1">
                <a:solidFill>
                  <a:srgbClr val="FFFFFF"/>
                </a:solidFill>
                <a:latin typeface="Times New Roman"/>
                <a:cs typeface="Times New Roman"/>
              </a:rPr>
              <a:t>estau</a:t>
            </a:r>
            <a:r>
              <a:rPr dirty="0" sz="1800" spc="-2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45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1800" spc="35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15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30" b="1">
                <a:solidFill>
                  <a:srgbClr val="FFFFFF"/>
                </a:solidFill>
                <a:latin typeface="Times New Roman"/>
                <a:cs typeface="Times New Roman"/>
              </a:rPr>
              <a:t>em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7422" y="2245055"/>
            <a:ext cx="24834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120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andemi</a:t>
            </a:r>
            <a:r>
              <a:rPr dirty="0" sz="1800" spc="5" b="1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2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10" b="1">
                <a:solidFill>
                  <a:srgbClr val="FFFFFF"/>
                </a:solidFill>
                <a:latin typeface="Times New Roman"/>
                <a:cs typeface="Times New Roman"/>
              </a:rPr>
              <a:t>egulations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1522" y="2450923"/>
            <a:ext cx="2856230" cy="996950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marL="299720" indent="-287655">
              <a:lnSpc>
                <a:spcPct val="100000"/>
              </a:lnSpc>
              <a:spcBef>
                <a:spcPts val="969"/>
              </a:spcBef>
              <a:buChar char="-"/>
              <a:tabLst>
                <a:tab pos="299720" algn="l"/>
                <a:tab pos="300355" algn="l"/>
              </a:tabLst>
            </a:pP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Restricted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Dining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Spaces</a:t>
            </a:r>
            <a:endParaRPr sz="1400">
              <a:latin typeface="Times New Roman"/>
              <a:cs typeface="Times New Roman"/>
            </a:endParaRPr>
          </a:p>
          <a:p>
            <a:pPr marL="299720" marR="5080" indent="-287655">
              <a:lnSpc>
                <a:spcPct val="151800"/>
              </a:lnSpc>
              <a:buChar char="-"/>
              <a:tabLst>
                <a:tab pos="299720" algn="l"/>
                <a:tab pos="300355" algn="l"/>
              </a:tabLst>
            </a:pPr>
            <a:r>
              <a:rPr dirty="0" sz="1400" spc="20">
                <a:solidFill>
                  <a:srgbClr val="FFFFFF"/>
                </a:solidFill>
                <a:latin typeface="Times New Roman"/>
                <a:cs typeface="Times New Roman"/>
              </a:rPr>
              <a:t>Limited</a:t>
            </a:r>
            <a:r>
              <a:rPr dirty="0" sz="1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5">
                <a:solidFill>
                  <a:srgbClr val="FFFFFF"/>
                </a:solidFill>
                <a:latin typeface="Times New Roman"/>
                <a:cs typeface="Times New Roman"/>
              </a:rPr>
              <a:t>Person-to-Person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Times New Roman"/>
                <a:cs typeface="Times New Roman"/>
              </a:rPr>
              <a:t>contact </a:t>
            </a:r>
            <a:r>
              <a:rPr dirty="0" sz="1400" spc="-3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3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4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0">
                <a:solidFill>
                  <a:srgbClr val="FFFFFF"/>
                </a:solidFill>
                <a:latin typeface="Times New Roman"/>
                <a:cs typeface="Times New Roman"/>
              </a:rPr>
              <a:t>Restaurant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2548" y="2427725"/>
            <a:ext cx="3892776" cy="25100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4175" y="4769538"/>
            <a:ext cx="27882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434343"/>
                </a:solidFill>
                <a:latin typeface="Arial"/>
                <a:cs typeface="Arial"/>
              </a:rPr>
              <a:t>Public</a:t>
            </a:r>
            <a:r>
              <a:rPr dirty="0" sz="1400" spc="-25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Arial"/>
                <a:cs typeface="Arial"/>
              </a:rPr>
              <a:t>domain</a:t>
            </a:r>
            <a:r>
              <a:rPr dirty="0" sz="1400" spc="-25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Arial"/>
                <a:cs typeface="Arial"/>
              </a:rPr>
              <a:t>picture</a:t>
            </a:r>
            <a:r>
              <a:rPr dirty="0" sz="1400" spc="-2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Arial"/>
                <a:cs typeface="Arial"/>
              </a:rPr>
              <a:t>from</a:t>
            </a:r>
            <a:r>
              <a:rPr dirty="0" sz="1400" spc="-25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434343"/>
                </a:solidFill>
                <a:latin typeface="Arial"/>
                <a:cs typeface="Arial"/>
              </a:rPr>
              <a:t>pixabay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6227" y="1805249"/>
            <a:ext cx="574675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40" b="0">
                <a:solidFill>
                  <a:srgbClr val="FCE4CD"/>
                </a:solidFill>
                <a:latin typeface="Times New Roman"/>
                <a:cs typeface="Times New Roman"/>
              </a:rPr>
              <a:t>Table</a:t>
            </a:r>
            <a:r>
              <a:rPr dirty="0" sz="7200" spc="-295" b="0">
                <a:solidFill>
                  <a:srgbClr val="FCE4CD"/>
                </a:solidFill>
                <a:latin typeface="Times New Roman"/>
                <a:cs typeface="Times New Roman"/>
              </a:rPr>
              <a:t> </a:t>
            </a:r>
            <a:r>
              <a:rPr dirty="0" sz="7200" spc="235" b="0">
                <a:solidFill>
                  <a:srgbClr val="FCE4CD"/>
                </a:solidFill>
                <a:latin typeface="Times New Roman"/>
                <a:cs typeface="Times New Roman"/>
              </a:rPr>
              <a:t>Network</a:t>
            </a:r>
            <a:endParaRPr sz="7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0857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FCE4CD"/>
                </a:solidFill>
              </a:rPr>
              <a:t>T</a:t>
            </a:r>
            <a:r>
              <a:rPr dirty="0" spc="5">
                <a:solidFill>
                  <a:srgbClr val="FCE4CD"/>
                </a:solidFill>
              </a:rPr>
              <a:t>abl</a:t>
            </a:r>
            <a:r>
              <a:rPr dirty="0" spc="10">
                <a:solidFill>
                  <a:srgbClr val="FCE4CD"/>
                </a:solidFill>
              </a:rPr>
              <a:t>e</a:t>
            </a:r>
            <a:r>
              <a:rPr dirty="0" spc="-90">
                <a:solidFill>
                  <a:srgbClr val="FCE4CD"/>
                </a:solidFill>
              </a:rPr>
              <a:t> </a:t>
            </a:r>
            <a:r>
              <a:rPr dirty="0" spc="30">
                <a:solidFill>
                  <a:srgbClr val="FCE4CD"/>
                </a:solidFill>
              </a:rPr>
              <a:t>Net</a:t>
            </a:r>
            <a:r>
              <a:rPr dirty="0" spc="10">
                <a:solidFill>
                  <a:srgbClr val="FCE4CD"/>
                </a:solidFill>
              </a:rPr>
              <a:t>w</a:t>
            </a:r>
            <a:r>
              <a:rPr dirty="0" spc="-5">
                <a:solidFill>
                  <a:srgbClr val="FCE4CD"/>
                </a:solidFill>
              </a:rPr>
              <a:t>o</a:t>
            </a:r>
            <a:r>
              <a:rPr dirty="0" spc="-15">
                <a:solidFill>
                  <a:srgbClr val="FCE4CD"/>
                </a:solidFill>
              </a:rPr>
              <a:t>r</a:t>
            </a:r>
            <a:r>
              <a:rPr dirty="0" spc="-90">
                <a:solidFill>
                  <a:srgbClr val="FCE4CD"/>
                </a:solidFill>
              </a:rPr>
              <a:t>k</a:t>
            </a:r>
            <a:r>
              <a:rPr dirty="0" spc="-90">
                <a:solidFill>
                  <a:srgbClr val="FCE4CD"/>
                </a:solidFill>
              </a:rPr>
              <a:t> </a:t>
            </a:r>
            <a:r>
              <a:rPr dirty="0" spc="-5">
                <a:solidFill>
                  <a:srgbClr val="FCE4CD"/>
                </a:solidFill>
              </a:rPr>
              <a:t>-</a:t>
            </a:r>
            <a:r>
              <a:rPr dirty="0" spc="-85">
                <a:solidFill>
                  <a:srgbClr val="FCE4CD"/>
                </a:solidFill>
              </a:rPr>
              <a:t> </a:t>
            </a:r>
            <a:r>
              <a:rPr dirty="0" spc="-20">
                <a:solidFill>
                  <a:srgbClr val="FCE4CD"/>
                </a:solidFill>
              </a:rPr>
              <a:t>Communications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1874" y="1525025"/>
            <a:ext cx="2330450" cy="65405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41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160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-40" b="1">
                <a:solidFill>
                  <a:srgbClr val="FFFFFF"/>
                </a:solidFill>
                <a:latin typeface="Times New Roman"/>
                <a:cs typeface="Times New Roman"/>
              </a:rPr>
              <a:t>CP/I</a:t>
            </a:r>
            <a:r>
              <a:rPr dirty="0" sz="1800" spc="-45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1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endParaRPr sz="1800">
              <a:latin typeface="Times New Roman"/>
              <a:cs typeface="Times New Roman"/>
            </a:endParaRPr>
          </a:p>
          <a:p>
            <a:pPr marL="379095">
              <a:lnSpc>
                <a:spcPct val="100000"/>
              </a:lnSpc>
              <a:spcBef>
                <a:spcPts val="315"/>
              </a:spcBef>
            </a:pP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Table-to-Dashboard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19200" y="1110537"/>
            <a:ext cx="5092700" cy="3709035"/>
            <a:chOff x="3619200" y="1110537"/>
            <a:chExt cx="5092700" cy="37090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19200" y="1110537"/>
              <a:ext cx="5092199" cy="37087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29949" y="2214162"/>
              <a:ext cx="53975" cy="1713864"/>
            </a:xfrm>
            <a:custGeom>
              <a:avLst/>
              <a:gdLst/>
              <a:ahLst/>
              <a:cxnLst/>
              <a:rect l="l" t="t" r="r" b="b"/>
              <a:pathLst>
                <a:path w="53975" h="1713864">
                  <a:moveTo>
                    <a:pt x="0" y="1713412"/>
                  </a:moveTo>
                  <a:lnTo>
                    <a:pt x="53734" y="0"/>
                  </a:lnTo>
                </a:path>
              </a:pathLst>
            </a:custGeom>
            <a:ln w="38099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1734" y="2022296"/>
              <a:ext cx="163899" cy="2128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537174" y="2155225"/>
              <a:ext cx="899794" cy="2007870"/>
            </a:xfrm>
            <a:custGeom>
              <a:avLst/>
              <a:gdLst/>
              <a:ahLst/>
              <a:cxnLst/>
              <a:rect l="l" t="t" r="r" b="b"/>
              <a:pathLst>
                <a:path w="899795" h="2007870">
                  <a:moveTo>
                    <a:pt x="0" y="2007474"/>
                  </a:moveTo>
                  <a:lnTo>
                    <a:pt x="899246" y="0"/>
                  </a:lnTo>
                </a:path>
              </a:pathLst>
            </a:custGeom>
            <a:ln w="38099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9939" y="1978381"/>
              <a:ext cx="166215" cy="2216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63299" y="2088452"/>
              <a:ext cx="815975" cy="506730"/>
            </a:xfrm>
            <a:custGeom>
              <a:avLst/>
              <a:gdLst/>
              <a:ahLst/>
              <a:cxnLst/>
              <a:rect l="l" t="t" r="r" b="b"/>
              <a:pathLst>
                <a:path w="815975" h="506730">
                  <a:moveTo>
                    <a:pt x="0" y="506697"/>
                  </a:moveTo>
                  <a:lnTo>
                    <a:pt x="815901" y="0"/>
                  </a:lnTo>
                </a:path>
              </a:pathLst>
            </a:custGeom>
            <a:ln w="38099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26951" y="1978184"/>
              <a:ext cx="218182" cy="1827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914624" y="2377425"/>
              <a:ext cx="1332865" cy="1785620"/>
            </a:xfrm>
            <a:custGeom>
              <a:avLst/>
              <a:gdLst/>
              <a:ahLst/>
              <a:cxnLst/>
              <a:rect l="l" t="t" r="r" b="b"/>
              <a:pathLst>
                <a:path w="1332865" h="1785620">
                  <a:moveTo>
                    <a:pt x="0" y="286349"/>
                  </a:moveTo>
                  <a:lnTo>
                    <a:pt x="3049" y="258772"/>
                  </a:lnTo>
                  <a:lnTo>
                    <a:pt x="12011" y="231936"/>
                  </a:lnTo>
                  <a:lnTo>
                    <a:pt x="46557" y="180970"/>
                  </a:lnTo>
                  <a:lnTo>
                    <a:pt x="101405" y="134410"/>
                  </a:lnTo>
                  <a:lnTo>
                    <a:pt x="135743" y="113083"/>
                  </a:lnTo>
                  <a:lnTo>
                    <a:pt x="174320" y="93217"/>
                  </a:lnTo>
                  <a:lnTo>
                    <a:pt x="216855" y="74933"/>
                  </a:lnTo>
                  <a:lnTo>
                    <a:pt x="263070" y="58350"/>
                  </a:lnTo>
                  <a:lnTo>
                    <a:pt x="312685" y="43589"/>
                  </a:lnTo>
                  <a:lnTo>
                    <a:pt x="365421" y="30770"/>
                  </a:lnTo>
                  <a:lnTo>
                    <a:pt x="420999" y="20013"/>
                  </a:lnTo>
                  <a:lnTo>
                    <a:pt x="479141" y="11437"/>
                  </a:lnTo>
                  <a:lnTo>
                    <a:pt x="539565" y="5163"/>
                  </a:lnTo>
                  <a:lnTo>
                    <a:pt x="601995" y="1310"/>
                  </a:lnTo>
                  <a:lnTo>
                    <a:pt x="666149" y="0"/>
                  </a:lnTo>
                  <a:lnTo>
                    <a:pt x="730304" y="1310"/>
                  </a:lnTo>
                  <a:lnTo>
                    <a:pt x="792734" y="5163"/>
                  </a:lnTo>
                  <a:lnTo>
                    <a:pt x="853158" y="11437"/>
                  </a:lnTo>
                  <a:lnTo>
                    <a:pt x="911300" y="20013"/>
                  </a:lnTo>
                  <a:lnTo>
                    <a:pt x="966878" y="30770"/>
                  </a:lnTo>
                  <a:lnTo>
                    <a:pt x="1019614" y="43589"/>
                  </a:lnTo>
                  <a:lnTo>
                    <a:pt x="1069229" y="58350"/>
                  </a:lnTo>
                  <a:lnTo>
                    <a:pt x="1115444" y="74933"/>
                  </a:lnTo>
                  <a:lnTo>
                    <a:pt x="1157979" y="93217"/>
                  </a:lnTo>
                  <a:lnTo>
                    <a:pt x="1196556" y="113083"/>
                  </a:lnTo>
                  <a:lnTo>
                    <a:pt x="1230894" y="134410"/>
                  </a:lnTo>
                  <a:lnTo>
                    <a:pt x="1285742" y="180970"/>
                  </a:lnTo>
                  <a:lnTo>
                    <a:pt x="1320288" y="231936"/>
                  </a:lnTo>
                  <a:lnTo>
                    <a:pt x="1332299" y="286349"/>
                  </a:lnTo>
                  <a:lnTo>
                    <a:pt x="1320288" y="340763"/>
                  </a:lnTo>
                  <a:lnTo>
                    <a:pt x="1285742" y="391729"/>
                  </a:lnTo>
                  <a:lnTo>
                    <a:pt x="1230894" y="438289"/>
                  </a:lnTo>
                  <a:lnTo>
                    <a:pt x="1196556" y="459616"/>
                  </a:lnTo>
                  <a:lnTo>
                    <a:pt x="1157979" y="479482"/>
                  </a:lnTo>
                  <a:lnTo>
                    <a:pt x="1115444" y="497766"/>
                  </a:lnTo>
                  <a:lnTo>
                    <a:pt x="1069229" y="514349"/>
                  </a:lnTo>
                  <a:lnTo>
                    <a:pt x="1019614" y="529110"/>
                  </a:lnTo>
                  <a:lnTo>
                    <a:pt x="966878" y="541929"/>
                  </a:lnTo>
                  <a:lnTo>
                    <a:pt x="911300" y="552686"/>
                  </a:lnTo>
                  <a:lnTo>
                    <a:pt x="853158" y="561262"/>
                  </a:lnTo>
                  <a:lnTo>
                    <a:pt x="792734" y="567536"/>
                  </a:lnTo>
                  <a:lnTo>
                    <a:pt x="730304" y="571389"/>
                  </a:lnTo>
                  <a:lnTo>
                    <a:pt x="666149" y="572699"/>
                  </a:lnTo>
                  <a:lnTo>
                    <a:pt x="601995" y="571389"/>
                  </a:lnTo>
                  <a:lnTo>
                    <a:pt x="539565" y="567536"/>
                  </a:lnTo>
                  <a:lnTo>
                    <a:pt x="479141" y="561262"/>
                  </a:lnTo>
                  <a:lnTo>
                    <a:pt x="420999" y="552686"/>
                  </a:lnTo>
                  <a:lnTo>
                    <a:pt x="365421" y="541929"/>
                  </a:lnTo>
                  <a:lnTo>
                    <a:pt x="312685" y="529110"/>
                  </a:lnTo>
                  <a:lnTo>
                    <a:pt x="263070" y="514349"/>
                  </a:lnTo>
                  <a:lnTo>
                    <a:pt x="216855" y="497766"/>
                  </a:lnTo>
                  <a:lnTo>
                    <a:pt x="174320" y="479482"/>
                  </a:lnTo>
                  <a:lnTo>
                    <a:pt x="135743" y="459616"/>
                  </a:lnTo>
                  <a:lnTo>
                    <a:pt x="101405" y="438289"/>
                  </a:lnTo>
                  <a:lnTo>
                    <a:pt x="46557" y="391729"/>
                  </a:lnTo>
                  <a:lnTo>
                    <a:pt x="12011" y="340763"/>
                  </a:lnTo>
                  <a:lnTo>
                    <a:pt x="3049" y="313927"/>
                  </a:lnTo>
                  <a:lnTo>
                    <a:pt x="0" y="286349"/>
                  </a:lnTo>
                  <a:close/>
                </a:path>
                <a:path w="1332865" h="1785620">
                  <a:moveTo>
                    <a:pt x="0" y="1498924"/>
                  </a:moveTo>
                  <a:lnTo>
                    <a:pt x="3049" y="1471347"/>
                  </a:lnTo>
                  <a:lnTo>
                    <a:pt x="12011" y="1444511"/>
                  </a:lnTo>
                  <a:lnTo>
                    <a:pt x="46557" y="1393545"/>
                  </a:lnTo>
                  <a:lnTo>
                    <a:pt x="101405" y="1346985"/>
                  </a:lnTo>
                  <a:lnTo>
                    <a:pt x="135743" y="1325657"/>
                  </a:lnTo>
                  <a:lnTo>
                    <a:pt x="174320" y="1305792"/>
                  </a:lnTo>
                  <a:lnTo>
                    <a:pt x="216855" y="1287508"/>
                  </a:lnTo>
                  <a:lnTo>
                    <a:pt x="263070" y="1270925"/>
                  </a:lnTo>
                  <a:lnTo>
                    <a:pt x="312685" y="1256164"/>
                  </a:lnTo>
                  <a:lnTo>
                    <a:pt x="365421" y="1243345"/>
                  </a:lnTo>
                  <a:lnTo>
                    <a:pt x="420999" y="1232588"/>
                  </a:lnTo>
                  <a:lnTo>
                    <a:pt x="479141" y="1224012"/>
                  </a:lnTo>
                  <a:lnTo>
                    <a:pt x="539565" y="1217738"/>
                  </a:lnTo>
                  <a:lnTo>
                    <a:pt x="601995" y="1213885"/>
                  </a:lnTo>
                  <a:lnTo>
                    <a:pt x="666149" y="1212574"/>
                  </a:lnTo>
                  <a:lnTo>
                    <a:pt x="730304" y="1213885"/>
                  </a:lnTo>
                  <a:lnTo>
                    <a:pt x="792734" y="1217738"/>
                  </a:lnTo>
                  <a:lnTo>
                    <a:pt x="853158" y="1224012"/>
                  </a:lnTo>
                  <a:lnTo>
                    <a:pt x="911300" y="1232588"/>
                  </a:lnTo>
                  <a:lnTo>
                    <a:pt x="966878" y="1243345"/>
                  </a:lnTo>
                  <a:lnTo>
                    <a:pt x="1019614" y="1256164"/>
                  </a:lnTo>
                  <a:lnTo>
                    <a:pt x="1069229" y="1270925"/>
                  </a:lnTo>
                  <a:lnTo>
                    <a:pt x="1115444" y="1287508"/>
                  </a:lnTo>
                  <a:lnTo>
                    <a:pt x="1157979" y="1305792"/>
                  </a:lnTo>
                  <a:lnTo>
                    <a:pt x="1196556" y="1325657"/>
                  </a:lnTo>
                  <a:lnTo>
                    <a:pt x="1230894" y="1346985"/>
                  </a:lnTo>
                  <a:lnTo>
                    <a:pt x="1285742" y="1393545"/>
                  </a:lnTo>
                  <a:lnTo>
                    <a:pt x="1320288" y="1444511"/>
                  </a:lnTo>
                  <a:lnTo>
                    <a:pt x="1332299" y="1498924"/>
                  </a:lnTo>
                  <a:lnTo>
                    <a:pt x="1320288" y="1553338"/>
                  </a:lnTo>
                  <a:lnTo>
                    <a:pt x="1285742" y="1604304"/>
                  </a:lnTo>
                  <a:lnTo>
                    <a:pt x="1230894" y="1650864"/>
                  </a:lnTo>
                  <a:lnTo>
                    <a:pt x="1196556" y="1672192"/>
                  </a:lnTo>
                  <a:lnTo>
                    <a:pt x="1157979" y="1692057"/>
                  </a:lnTo>
                  <a:lnTo>
                    <a:pt x="1115444" y="1710341"/>
                  </a:lnTo>
                  <a:lnTo>
                    <a:pt x="1069229" y="1726924"/>
                  </a:lnTo>
                  <a:lnTo>
                    <a:pt x="1019614" y="1741685"/>
                  </a:lnTo>
                  <a:lnTo>
                    <a:pt x="966878" y="1754504"/>
                  </a:lnTo>
                  <a:lnTo>
                    <a:pt x="911300" y="1765261"/>
                  </a:lnTo>
                  <a:lnTo>
                    <a:pt x="853158" y="1773837"/>
                  </a:lnTo>
                  <a:lnTo>
                    <a:pt x="792734" y="1780111"/>
                  </a:lnTo>
                  <a:lnTo>
                    <a:pt x="730304" y="1783964"/>
                  </a:lnTo>
                  <a:lnTo>
                    <a:pt x="666149" y="1785274"/>
                  </a:lnTo>
                  <a:lnTo>
                    <a:pt x="601995" y="1783964"/>
                  </a:lnTo>
                  <a:lnTo>
                    <a:pt x="539565" y="1780111"/>
                  </a:lnTo>
                  <a:lnTo>
                    <a:pt x="479141" y="1773837"/>
                  </a:lnTo>
                  <a:lnTo>
                    <a:pt x="420999" y="1765261"/>
                  </a:lnTo>
                  <a:lnTo>
                    <a:pt x="365421" y="1754504"/>
                  </a:lnTo>
                  <a:lnTo>
                    <a:pt x="312685" y="1741685"/>
                  </a:lnTo>
                  <a:lnTo>
                    <a:pt x="263070" y="1726924"/>
                  </a:lnTo>
                  <a:lnTo>
                    <a:pt x="216855" y="1710341"/>
                  </a:lnTo>
                  <a:lnTo>
                    <a:pt x="174320" y="1692057"/>
                  </a:lnTo>
                  <a:lnTo>
                    <a:pt x="135743" y="1672192"/>
                  </a:lnTo>
                  <a:lnTo>
                    <a:pt x="101405" y="1650864"/>
                  </a:lnTo>
                  <a:lnTo>
                    <a:pt x="46557" y="1604304"/>
                  </a:lnTo>
                  <a:lnTo>
                    <a:pt x="12011" y="1553338"/>
                  </a:lnTo>
                  <a:lnTo>
                    <a:pt x="3049" y="1526502"/>
                  </a:lnTo>
                  <a:lnTo>
                    <a:pt x="0" y="1498924"/>
                  </a:lnTo>
                  <a:close/>
                </a:path>
              </a:pathLst>
            </a:custGeom>
            <a:ln w="19049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11874" y="3010926"/>
            <a:ext cx="176847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5080" indent="-367030">
              <a:lnSpc>
                <a:spcPct val="114599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Bluetooth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Chair-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800" spc="-19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1800" spc="-18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able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44004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>
                <a:solidFill>
                  <a:srgbClr val="FFF1CC"/>
                </a:solidFill>
              </a:rPr>
              <a:t>Table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>
                <a:solidFill>
                  <a:srgbClr val="FFF1CC"/>
                </a:solidFill>
              </a:rPr>
              <a:t>Network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 spc="-5">
                <a:solidFill>
                  <a:srgbClr val="FFF1CC"/>
                </a:solidFill>
              </a:rPr>
              <a:t>-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40">
                <a:solidFill>
                  <a:srgbClr val="FFF1CC"/>
                </a:solidFill>
              </a:rPr>
              <a:t>Customer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 spc="20">
                <a:solidFill>
                  <a:srgbClr val="FFF1CC"/>
                </a:solidFill>
              </a:rPr>
              <a:t>Presence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5839" y="1591891"/>
            <a:ext cx="7708265" cy="2635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600" spc="-15" b="1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dirty="0" sz="26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35" b="1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dirty="0" sz="26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05" b="1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z="26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25" b="1">
                <a:solidFill>
                  <a:srgbClr val="FFFFFF"/>
                </a:solidFill>
                <a:latin typeface="Times New Roman"/>
                <a:cs typeface="Times New Roman"/>
              </a:rPr>
              <a:t>know</a:t>
            </a:r>
            <a:r>
              <a:rPr dirty="0" sz="26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50" b="1">
                <a:solidFill>
                  <a:srgbClr val="FFFFFF"/>
                </a:solidFill>
                <a:latin typeface="Times New Roman"/>
                <a:cs typeface="Times New Roman"/>
              </a:rPr>
              <a:t>when</a:t>
            </a:r>
            <a:r>
              <a:rPr dirty="0" sz="26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65" b="1">
                <a:solidFill>
                  <a:srgbClr val="FFFFFF"/>
                </a:solidFill>
                <a:latin typeface="Times New Roman"/>
                <a:cs typeface="Times New Roman"/>
              </a:rPr>
              <a:t>someone</a:t>
            </a:r>
            <a:r>
              <a:rPr dirty="0" sz="26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50" b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6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0" b="1">
                <a:solidFill>
                  <a:srgbClr val="FFFFFF"/>
                </a:solidFill>
                <a:latin typeface="Times New Roman"/>
                <a:cs typeface="Times New Roman"/>
              </a:rPr>
              <a:t>sitting</a:t>
            </a:r>
            <a:r>
              <a:rPr dirty="0" sz="26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5" b="1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z="2600" spc="-8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35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6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30" b="1">
                <a:solidFill>
                  <a:srgbClr val="FFFFFF"/>
                </a:solidFill>
                <a:latin typeface="Times New Roman"/>
                <a:cs typeface="Times New Roman"/>
              </a:rPr>
              <a:t>table?</a:t>
            </a:r>
            <a:endParaRPr sz="2600">
              <a:latin typeface="Times New Roman"/>
              <a:cs typeface="Times New Roman"/>
            </a:endParaRPr>
          </a:p>
          <a:p>
            <a:pPr algn="ctr" marR="92075">
              <a:lnSpc>
                <a:spcPct val="100000"/>
              </a:lnSpc>
              <a:spcBef>
                <a:spcPts val="2010"/>
              </a:spcBef>
            </a:pP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Chair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Force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Sensing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Resistor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</a:pPr>
            <a:r>
              <a:rPr dirty="0" sz="2600" spc="-15" b="1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dirty="0" sz="26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35" b="1">
                <a:solidFill>
                  <a:srgbClr val="FFFFFF"/>
                </a:solidFill>
                <a:latin typeface="Times New Roman"/>
                <a:cs typeface="Times New Roman"/>
              </a:rPr>
              <a:t>do</a:t>
            </a:r>
            <a:r>
              <a:rPr dirty="0" sz="26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05" b="1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dirty="0" sz="26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25" b="1">
                <a:solidFill>
                  <a:srgbClr val="FFFFFF"/>
                </a:solidFill>
                <a:latin typeface="Times New Roman"/>
                <a:cs typeface="Times New Roman"/>
              </a:rPr>
              <a:t>know</a:t>
            </a:r>
            <a:r>
              <a:rPr dirty="0" sz="26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45" b="1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dirty="0" sz="26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35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6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0" b="1">
                <a:solidFill>
                  <a:srgbClr val="FFFFFF"/>
                </a:solidFill>
                <a:latin typeface="Times New Roman"/>
                <a:cs typeface="Times New Roman"/>
              </a:rPr>
              <a:t>tabletop</a:t>
            </a:r>
            <a:r>
              <a:rPr dirty="0" sz="26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50" b="1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6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10" b="1">
                <a:solidFill>
                  <a:srgbClr val="FFFFFF"/>
                </a:solidFill>
                <a:latin typeface="Times New Roman"/>
                <a:cs typeface="Times New Roman"/>
              </a:rPr>
              <a:t>still</a:t>
            </a:r>
            <a:r>
              <a:rPr dirty="0" sz="26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0" b="1">
                <a:solidFill>
                  <a:srgbClr val="FFFFFF"/>
                </a:solidFill>
                <a:latin typeface="Times New Roman"/>
                <a:cs typeface="Times New Roman"/>
              </a:rPr>
              <a:t>dirty?</a:t>
            </a:r>
            <a:endParaRPr sz="2600">
              <a:latin typeface="Times New Roman"/>
              <a:cs typeface="Times New Roman"/>
            </a:endParaRPr>
          </a:p>
          <a:p>
            <a:pPr algn="ctr" marL="8255">
              <a:lnSpc>
                <a:spcPct val="100000"/>
              </a:lnSpc>
              <a:spcBef>
                <a:spcPts val="1995"/>
              </a:spcBef>
            </a:pP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Tabletop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Cells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503825"/>
            <a:ext cx="566928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434" b="1">
                <a:solidFill>
                  <a:srgbClr val="FFF1CC"/>
                </a:solidFill>
                <a:latin typeface="Times New Roman"/>
                <a:cs typeface="Times New Roman"/>
              </a:rPr>
              <a:t>T</a:t>
            </a:r>
            <a:r>
              <a:rPr dirty="0" sz="2800" spc="5" b="1">
                <a:solidFill>
                  <a:srgbClr val="FFF1CC"/>
                </a:solidFill>
                <a:latin typeface="Times New Roman"/>
                <a:cs typeface="Times New Roman"/>
              </a:rPr>
              <a:t>abl</a:t>
            </a:r>
            <a:r>
              <a:rPr dirty="0" sz="2800" spc="10" b="1">
                <a:solidFill>
                  <a:srgbClr val="FFF1CC"/>
                </a:solidFill>
                <a:latin typeface="Times New Roman"/>
                <a:cs typeface="Times New Roman"/>
              </a:rPr>
              <a:t>e</a:t>
            </a:r>
            <a:r>
              <a:rPr dirty="0" sz="2800" spc="-90" b="1">
                <a:solidFill>
                  <a:srgbClr val="FFF1CC"/>
                </a:solidFill>
                <a:latin typeface="Times New Roman"/>
                <a:cs typeface="Times New Roman"/>
              </a:rPr>
              <a:t> </a:t>
            </a:r>
            <a:r>
              <a:rPr dirty="0" sz="2800" spc="30" b="1">
                <a:solidFill>
                  <a:srgbClr val="FFF1CC"/>
                </a:solidFill>
                <a:latin typeface="Times New Roman"/>
                <a:cs typeface="Times New Roman"/>
              </a:rPr>
              <a:t>Net</a:t>
            </a:r>
            <a:r>
              <a:rPr dirty="0" sz="2800" spc="10" b="1">
                <a:solidFill>
                  <a:srgbClr val="FFF1CC"/>
                </a:solidFill>
                <a:latin typeface="Times New Roman"/>
                <a:cs typeface="Times New Roman"/>
              </a:rPr>
              <a:t>w</a:t>
            </a:r>
            <a:r>
              <a:rPr dirty="0" sz="2800" spc="-5" b="1">
                <a:solidFill>
                  <a:srgbClr val="FFF1CC"/>
                </a:solidFill>
                <a:latin typeface="Times New Roman"/>
                <a:cs typeface="Times New Roman"/>
              </a:rPr>
              <a:t>o</a:t>
            </a:r>
            <a:r>
              <a:rPr dirty="0" sz="2800" spc="-15" b="1">
                <a:solidFill>
                  <a:srgbClr val="FFF1CC"/>
                </a:solidFill>
                <a:latin typeface="Times New Roman"/>
                <a:cs typeface="Times New Roman"/>
              </a:rPr>
              <a:t>r</a:t>
            </a:r>
            <a:r>
              <a:rPr dirty="0" sz="2800" spc="-90" b="1">
                <a:solidFill>
                  <a:srgbClr val="FFF1CC"/>
                </a:solidFill>
                <a:latin typeface="Times New Roman"/>
                <a:cs typeface="Times New Roman"/>
              </a:rPr>
              <a:t>k</a:t>
            </a:r>
            <a:r>
              <a:rPr dirty="0" sz="2800" spc="-90" b="1">
                <a:solidFill>
                  <a:srgbClr val="FFF1CC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1CC"/>
                </a:solidFill>
                <a:latin typeface="Times New Roman"/>
                <a:cs typeface="Times New Roman"/>
              </a:rPr>
              <a:t>-</a:t>
            </a:r>
            <a:r>
              <a:rPr dirty="0" sz="2800" spc="-85" b="1">
                <a:solidFill>
                  <a:srgbClr val="FFF1CC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1CC"/>
                </a:solidFill>
                <a:latin typeface="Times New Roman"/>
                <a:cs typeface="Times New Roman"/>
              </a:rPr>
              <a:t>De</a:t>
            </a:r>
            <a:r>
              <a:rPr dirty="0" sz="2800" spc="-35" b="1">
                <a:solidFill>
                  <a:srgbClr val="FFF1CC"/>
                </a:solidFill>
                <a:latin typeface="Times New Roman"/>
                <a:cs typeface="Times New Roman"/>
              </a:rPr>
              <a:t>t</a:t>
            </a:r>
            <a:r>
              <a:rPr dirty="0" sz="2800" spc="10" b="1">
                <a:solidFill>
                  <a:srgbClr val="FFF1CC"/>
                </a:solidFill>
                <a:latin typeface="Times New Roman"/>
                <a:cs typeface="Times New Roman"/>
              </a:rPr>
              <a:t>ectin</a:t>
            </a:r>
            <a:r>
              <a:rPr dirty="0" sz="2800" spc="20" b="1">
                <a:solidFill>
                  <a:srgbClr val="FFF1CC"/>
                </a:solidFill>
                <a:latin typeface="Times New Roman"/>
                <a:cs typeface="Times New Roman"/>
              </a:rPr>
              <a:t>g</a:t>
            </a:r>
            <a:r>
              <a:rPr dirty="0" sz="2800" spc="-90" b="1">
                <a:solidFill>
                  <a:srgbClr val="FFF1CC"/>
                </a:solidFill>
                <a:latin typeface="Times New Roman"/>
                <a:cs typeface="Times New Roman"/>
              </a:rPr>
              <a:t> </a:t>
            </a:r>
            <a:r>
              <a:rPr dirty="0" sz="2800" spc="-475" b="1">
                <a:solidFill>
                  <a:srgbClr val="FFF1CC"/>
                </a:solidFill>
                <a:latin typeface="Times New Roman"/>
                <a:cs typeface="Times New Roman"/>
              </a:rPr>
              <a:t>C</a:t>
            </a:r>
            <a:r>
              <a:rPr dirty="0" sz="2800" spc="35" b="1">
                <a:solidFill>
                  <a:srgbClr val="FFF1CC"/>
                </a:solidFill>
                <a:latin typeface="Times New Roman"/>
                <a:cs typeface="Times New Roman"/>
              </a:rPr>
              <a:t>us</a:t>
            </a:r>
            <a:r>
              <a:rPr dirty="0" sz="2800" spc="5" b="1">
                <a:solidFill>
                  <a:srgbClr val="FFF1CC"/>
                </a:solidFill>
                <a:latin typeface="Times New Roman"/>
                <a:cs typeface="Times New Roman"/>
              </a:rPr>
              <a:t>t</a:t>
            </a:r>
            <a:r>
              <a:rPr dirty="0" sz="2800" spc="40" b="1">
                <a:solidFill>
                  <a:srgbClr val="FFF1CC"/>
                </a:solidFill>
                <a:latin typeface="Times New Roman"/>
                <a:cs typeface="Times New Roman"/>
              </a:rPr>
              <a:t>omers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100" y="1193050"/>
            <a:ext cx="4648200" cy="34861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9825" y="1154950"/>
            <a:ext cx="2514599" cy="35623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04125" y="3174952"/>
            <a:ext cx="2350135" cy="9740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0"/>
              </a:spcBef>
            </a:pPr>
            <a:r>
              <a:rPr dirty="0" sz="3100" spc="-5" b="1">
                <a:solidFill>
                  <a:srgbClr val="00FFFF"/>
                </a:solidFill>
                <a:latin typeface="Times New Roman"/>
                <a:cs typeface="Times New Roman"/>
              </a:rPr>
              <a:t>Force-sensing </a:t>
            </a:r>
            <a:r>
              <a:rPr dirty="0" sz="3100" spc="-760" b="1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z="3100" spc="-5" b="1">
                <a:solidFill>
                  <a:srgbClr val="00FFFF"/>
                </a:solidFill>
                <a:latin typeface="Times New Roman"/>
                <a:cs typeface="Times New Roman"/>
              </a:rPr>
              <a:t>Resistor</a:t>
            </a:r>
            <a:endParaRPr sz="31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71410" y="2145510"/>
            <a:ext cx="1224280" cy="986790"/>
            <a:chOff x="3571410" y="2145510"/>
            <a:chExt cx="1224280" cy="986790"/>
          </a:xfrm>
        </p:grpSpPr>
        <p:sp>
          <p:nvSpPr>
            <p:cNvPr id="7" name="object 7"/>
            <p:cNvSpPr/>
            <p:nvPr/>
          </p:nvSpPr>
          <p:spPr>
            <a:xfrm>
              <a:off x="3686890" y="2240890"/>
              <a:ext cx="1094105" cy="876935"/>
            </a:xfrm>
            <a:custGeom>
              <a:avLst/>
              <a:gdLst/>
              <a:ahLst/>
              <a:cxnLst/>
              <a:rect l="l" t="t" r="r" b="b"/>
              <a:pathLst>
                <a:path w="1094104" h="876935">
                  <a:moveTo>
                    <a:pt x="1094109" y="876784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71410" y="2145510"/>
              <a:ext cx="159282" cy="1464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315277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>
                <a:solidFill>
                  <a:srgbClr val="FFF1CC"/>
                </a:solidFill>
              </a:rPr>
              <a:t>Collec</a:t>
            </a:r>
            <a:r>
              <a:rPr dirty="0" spc="-55">
                <a:solidFill>
                  <a:srgbClr val="FFF1CC"/>
                </a:solidFill>
              </a:rPr>
              <a:t>t</a:t>
            </a:r>
            <a:r>
              <a:rPr dirty="0" spc="45">
                <a:solidFill>
                  <a:srgbClr val="FFF1CC"/>
                </a:solidFill>
              </a:rPr>
              <a:t>e</a:t>
            </a:r>
            <a:r>
              <a:rPr dirty="0" spc="65">
                <a:solidFill>
                  <a:srgbClr val="FFF1CC"/>
                </a:solidFill>
              </a:rPr>
              <a:t>d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210">
                <a:solidFill>
                  <a:srgbClr val="FFF1CC"/>
                </a:solidFill>
              </a:rPr>
              <a:t>FS</a:t>
            </a:r>
            <a:r>
              <a:rPr dirty="0" spc="-254">
                <a:solidFill>
                  <a:srgbClr val="FFF1CC"/>
                </a:solidFill>
              </a:rPr>
              <a:t>R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500">
                <a:solidFill>
                  <a:srgbClr val="FFF1CC"/>
                </a:solidFill>
              </a:rPr>
              <a:t>V</a:t>
            </a:r>
            <a:r>
              <a:rPr dirty="0" spc="30">
                <a:solidFill>
                  <a:srgbClr val="FFF1CC"/>
                </a:solidFill>
              </a:rPr>
              <a:t>alues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1201687"/>
            <a:ext cx="4471624" cy="27401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675" y="1331037"/>
            <a:ext cx="4302325" cy="248144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503825"/>
            <a:ext cx="566928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434" b="1">
                <a:solidFill>
                  <a:srgbClr val="FFF1CC"/>
                </a:solidFill>
                <a:latin typeface="Times New Roman"/>
                <a:cs typeface="Times New Roman"/>
              </a:rPr>
              <a:t>T</a:t>
            </a:r>
            <a:r>
              <a:rPr dirty="0" sz="2800" spc="5" b="1">
                <a:solidFill>
                  <a:srgbClr val="FFF1CC"/>
                </a:solidFill>
                <a:latin typeface="Times New Roman"/>
                <a:cs typeface="Times New Roman"/>
              </a:rPr>
              <a:t>abl</a:t>
            </a:r>
            <a:r>
              <a:rPr dirty="0" sz="2800" spc="10" b="1">
                <a:solidFill>
                  <a:srgbClr val="FFF1CC"/>
                </a:solidFill>
                <a:latin typeface="Times New Roman"/>
                <a:cs typeface="Times New Roman"/>
              </a:rPr>
              <a:t>e</a:t>
            </a:r>
            <a:r>
              <a:rPr dirty="0" sz="2800" spc="-90" b="1">
                <a:solidFill>
                  <a:srgbClr val="FFF1CC"/>
                </a:solidFill>
                <a:latin typeface="Times New Roman"/>
                <a:cs typeface="Times New Roman"/>
              </a:rPr>
              <a:t> </a:t>
            </a:r>
            <a:r>
              <a:rPr dirty="0" sz="2800" spc="30" b="1">
                <a:solidFill>
                  <a:srgbClr val="FFF1CC"/>
                </a:solidFill>
                <a:latin typeface="Times New Roman"/>
                <a:cs typeface="Times New Roman"/>
              </a:rPr>
              <a:t>Net</a:t>
            </a:r>
            <a:r>
              <a:rPr dirty="0" sz="2800" spc="10" b="1">
                <a:solidFill>
                  <a:srgbClr val="FFF1CC"/>
                </a:solidFill>
                <a:latin typeface="Times New Roman"/>
                <a:cs typeface="Times New Roman"/>
              </a:rPr>
              <a:t>w</a:t>
            </a:r>
            <a:r>
              <a:rPr dirty="0" sz="2800" spc="-5" b="1">
                <a:solidFill>
                  <a:srgbClr val="FFF1CC"/>
                </a:solidFill>
                <a:latin typeface="Times New Roman"/>
                <a:cs typeface="Times New Roman"/>
              </a:rPr>
              <a:t>o</a:t>
            </a:r>
            <a:r>
              <a:rPr dirty="0" sz="2800" spc="-15" b="1">
                <a:solidFill>
                  <a:srgbClr val="FFF1CC"/>
                </a:solidFill>
                <a:latin typeface="Times New Roman"/>
                <a:cs typeface="Times New Roman"/>
              </a:rPr>
              <a:t>r</a:t>
            </a:r>
            <a:r>
              <a:rPr dirty="0" sz="2800" spc="-90" b="1">
                <a:solidFill>
                  <a:srgbClr val="FFF1CC"/>
                </a:solidFill>
                <a:latin typeface="Times New Roman"/>
                <a:cs typeface="Times New Roman"/>
              </a:rPr>
              <a:t>k</a:t>
            </a:r>
            <a:r>
              <a:rPr dirty="0" sz="2800" spc="-90" b="1">
                <a:solidFill>
                  <a:srgbClr val="FFF1CC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1CC"/>
                </a:solidFill>
                <a:latin typeface="Times New Roman"/>
                <a:cs typeface="Times New Roman"/>
              </a:rPr>
              <a:t>-</a:t>
            </a:r>
            <a:r>
              <a:rPr dirty="0" sz="2800" spc="-85" b="1">
                <a:solidFill>
                  <a:srgbClr val="FFF1CC"/>
                </a:solidFill>
                <a:latin typeface="Times New Roman"/>
                <a:cs typeface="Times New Roman"/>
              </a:rPr>
              <a:t> </a:t>
            </a:r>
            <a:r>
              <a:rPr dirty="0" sz="2800" spc="-20" b="1">
                <a:solidFill>
                  <a:srgbClr val="FFF1CC"/>
                </a:solidFill>
                <a:latin typeface="Times New Roman"/>
                <a:cs typeface="Times New Roman"/>
              </a:rPr>
              <a:t>De</a:t>
            </a:r>
            <a:r>
              <a:rPr dirty="0" sz="2800" spc="-35" b="1">
                <a:solidFill>
                  <a:srgbClr val="FFF1CC"/>
                </a:solidFill>
                <a:latin typeface="Times New Roman"/>
                <a:cs typeface="Times New Roman"/>
              </a:rPr>
              <a:t>t</a:t>
            </a:r>
            <a:r>
              <a:rPr dirty="0" sz="2800" spc="10" b="1">
                <a:solidFill>
                  <a:srgbClr val="FFF1CC"/>
                </a:solidFill>
                <a:latin typeface="Times New Roman"/>
                <a:cs typeface="Times New Roman"/>
              </a:rPr>
              <a:t>ectin</a:t>
            </a:r>
            <a:r>
              <a:rPr dirty="0" sz="2800" spc="20" b="1">
                <a:solidFill>
                  <a:srgbClr val="FFF1CC"/>
                </a:solidFill>
                <a:latin typeface="Times New Roman"/>
                <a:cs typeface="Times New Roman"/>
              </a:rPr>
              <a:t>g</a:t>
            </a:r>
            <a:r>
              <a:rPr dirty="0" sz="2800" spc="-90" b="1">
                <a:solidFill>
                  <a:srgbClr val="FFF1CC"/>
                </a:solidFill>
                <a:latin typeface="Times New Roman"/>
                <a:cs typeface="Times New Roman"/>
              </a:rPr>
              <a:t> </a:t>
            </a:r>
            <a:r>
              <a:rPr dirty="0" sz="2800" spc="-475" b="1">
                <a:solidFill>
                  <a:srgbClr val="FFF1CC"/>
                </a:solidFill>
                <a:latin typeface="Times New Roman"/>
                <a:cs typeface="Times New Roman"/>
              </a:rPr>
              <a:t>C</a:t>
            </a:r>
            <a:r>
              <a:rPr dirty="0" sz="2800" spc="35" b="1">
                <a:solidFill>
                  <a:srgbClr val="FFF1CC"/>
                </a:solidFill>
                <a:latin typeface="Times New Roman"/>
                <a:cs typeface="Times New Roman"/>
              </a:rPr>
              <a:t>us</a:t>
            </a:r>
            <a:r>
              <a:rPr dirty="0" sz="2800" spc="5" b="1">
                <a:solidFill>
                  <a:srgbClr val="FFF1CC"/>
                </a:solidFill>
                <a:latin typeface="Times New Roman"/>
                <a:cs typeface="Times New Roman"/>
              </a:rPr>
              <a:t>t</a:t>
            </a:r>
            <a:r>
              <a:rPr dirty="0" sz="2800" spc="40" b="1">
                <a:solidFill>
                  <a:srgbClr val="FFF1CC"/>
                </a:solidFill>
                <a:latin typeface="Times New Roman"/>
                <a:cs typeface="Times New Roman"/>
              </a:rPr>
              <a:t>omers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2100" y="1193050"/>
            <a:ext cx="4648200" cy="3486150"/>
            <a:chOff x="542100" y="1193050"/>
            <a:chExt cx="4648200" cy="3486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100" y="1193050"/>
              <a:ext cx="4648200" cy="34861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42300" y="3474725"/>
              <a:ext cx="949325" cy="453390"/>
            </a:xfrm>
            <a:custGeom>
              <a:avLst/>
              <a:gdLst/>
              <a:ahLst/>
              <a:cxnLst/>
              <a:rect l="l" t="t" r="r" b="b"/>
              <a:pathLst>
                <a:path w="949325" h="453389">
                  <a:moveTo>
                    <a:pt x="0" y="226499"/>
                  </a:moveTo>
                  <a:lnTo>
                    <a:pt x="4332" y="195765"/>
                  </a:lnTo>
                  <a:lnTo>
                    <a:pt x="16953" y="166287"/>
                  </a:lnTo>
                  <a:lnTo>
                    <a:pt x="64796" y="112181"/>
                  </a:lnTo>
                  <a:lnTo>
                    <a:pt x="98888" y="88092"/>
                  </a:lnTo>
                  <a:lnTo>
                    <a:pt x="139007" y="66340"/>
                  </a:lnTo>
                  <a:lnTo>
                    <a:pt x="184586" y="47194"/>
                  </a:lnTo>
                  <a:lnTo>
                    <a:pt x="235060" y="30923"/>
                  </a:lnTo>
                  <a:lnTo>
                    <a:pt x="289864" y="17799"/>
                  </a:lnTo>
                  <a:lnTo>
                    <a:pt x="348432" y="8090"/>
                  </a:lnTo>
                  <a:lnTo>
                    <a:pt x="410199" y="2067"/>
                  </a:lnTo>
                  <a:lnTo>
                    <a:pt x="474599" y="0"/>
                  </a:lnTo>
                  <a:lnTo>
                    <a:pt x="539000" y="2067"/>
                  </a:lnTo>
                  <a:lnTo>
                    <a:pt x="600767" y="8090"/>
                  </a:lnTo>
                  <a:lnTo>
                    <a:pt x="659335" y="17799"/>
                  </a:lnTo>
                  <a:lnTo>
                    <a:pt x="714139" y="30923"/>
                  </a:lnTo>
                  <a:lnTo>
                    <a:pt x="764613" y="47194"/>
                  </a:lnTo>
                  <a:lnTo>
                    <a:pt x="810192" y="66340"/>
                  </a:lnTo>
                  <a:lnTo>
                    <a:pt x="850311" y="88092"/>
                  </a:lnTo>
                  <a:lnTo>
                    <a:pt x="884403" y="112181"/>
                  </a:lnTo>
                  <a:lnTo>
                    <a:pt x="932246" y="166287"/>
                  </a:lnTo>
                  <a:lnTo>
                    <a:pt x="949199" y="226499"/>
                  </a:lnTo>
                  <a:lnTo>
                    <a:pt x="932246" y="286712"/>
                  </a:lnTo>
                  <a:lnTo>
                    <a:pt x="884403" y="340818"/>
                  </a:lnTo>
                  <a:lnTo>
                    <a:pt x="850311" y="364907"/>
                  </a:lnTo>
                  <a:lnTo>
                    <a:pt x="810192" y="386659"/>
                  </a:lnTo>
                  <a:lnTo>
                    <a:pt x="764613" y="405805"/>
                  </a:lnTo>
                  <a:lnTo>
                    <a:pt x="714139" y="422076"/>
                  </a:lnTo>
                  <a:lnTo>
                    <a:pt x="659335" y="435200"/>
                  </a:lnTo>
                  <a:lnTo>
                    <a:pt x="600767" y="444909"/>
                  </a:lnTo>
                  <a:lnTo>
                    <a:pt x="539000" y="450932"/>
                  </a:lnTo>
                  <a:lnTo>
                    <a:pt x="474599" y="452999"/>
                  </a:lnTo>
                  <a:lnTo>
                    <a:pt x="410199" y="450932"/>
                  </a:lnTo>
                  <a:lnTo>
                    <a:pt x="348432" y="444909"/>
                  </a:lnTo>
                  <a:lnTo>
                    <a:pt x="289864" y="435200"/>
                  </a:lnTo>
                  <a:lnTo>
                    <a:pt x="235060" y="422076"/>
                  </a:lnTo>
                  <a:lnTo>
                    <a:pt x="184586" y="405805"/>
                  </a:lnTo>
                  <a:lnTo>
                    <a:pt x="139007" y="386659"/>
                  </a:lnTo>
                  <a:lnTo>
                    <a:pt x="98888" y="364907"/>
                  </a:lnTo>
                  <a:lnTo>
                    <a:pt x="64796" y="340818"/>
                  </a:lnTo>
                  <a:lnTo>
                    <a:pt x="16953" y="286712"/>
                  </a:lnTo>
                  <a:lnTo>
                    <a:pt x="4332" y="257234"/>
                  </a:lnTo>
                  <a:lnTo>
                    <a:pt x="0" y="226499"/>
                  </a:lnTo>
                  <a:close/>
                </a:path>
              </a:pathLst>
            </a:custGeom>
            <a:ln w="28574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6179825" y="1154950"/>
            <a:ext cx="2514600" cy="3562350"/>
            <a:chOff x="6179825" y="1154950"/>
            <a:chExt cx="2514600" cy="35623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9825" y="1154950"/>
              <a:ext cx="2514599" cy="35623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648974" y="3862249"/>
              <a:ext cx="701675" cy="453390"/>
            </a:xfrm>
            <a:custGeom>
              <a:avLst/>
              <a:gdLst/>
              <a:ahLst/>
              <a:cxnLst/>
              <a:rect l="l" t="t" r="r" b="b"/>
              <a:pathLst>
                <a:path w="701675" h="453389">
                  <a:moveTo>
                    <a:pt x="0" y="226499"/>
                  </a:moveTo>
                  <a:lnTo>
                    <a:pt x="4588" y="189760"/>
                  </a:lnTo>
                  <a:lnTo>
                    <a:pt x="17871" y="154908"/>
                  </a:lnTo>
                  <a:lnTo>
                    <a:pt x="39127" y="122410"/>
                  </a:lnTo>
                  <a:lnTo>
                    <a:pt x="67635" y="92732"/>
                  </a:lnTo>
                  <a:lnTo>
                    <a:pt x="102673" y="66340"/>
                  </a:lnTo>
                  <a:lnTo>
                    <a:pt x="143519" y="43701"/>
                  </a:lnTo>
                  <a:lnTo>
                    <a:pt x="189452" y="25281"/>
                  </a:lnTo>
                  <a:lnTo>
                    <a:pt x="239749" y="11547"/>
                  </a:lnTo>
                  <a:lnTo>
                    <a:pt x="293689" y="2964"/>
                  </a:lnTo>
                  <a:lnTo>
                    <a:pt x="350549" y="0"/>
                  </a:lnTo>
                  <a:lnTo>
                    <a:pt x="407410" y="2964"/>
                  </a:lnTo>
                  <a:lnTo>
                    <a:pt x="461350" y="11547"/>
                  </a:lnTo>
                  <a:lnTo>
                    <a:pt x="511647" y="25281"/>
                  </a:lnTo>
                  <a:lnTo>
                    <a:pt x="557580" y="43701"/>
                  </a:lnTo>
                  <a:lnTo>
                    <a:pt x="598426" y="66340"/>
                  </a:lnTo>
                  <a:lnTo>
                    <a:pt x="633464" y="92732"/>
                  </a:lnTo>
                  <a:lnTo>
                    <a:pt x="661972" y="122410"/>
                  </a:lnTo>
                  <a:lnTo>
                    <a:pt x="683228" y="154908"/>
                  </a:lnTo>
                  <a:lnTo>
                    <a:pt x="701099" y="226499"/>
                  </a:lnTo>
                  <a:lnTo>
                    <a:pt x="683228" y="298091"/>
                  </a:lnTo>
                  <a:lnTo>
                    <a:pt x="661972" y="330589"/>
                  </a:lnTo>
                  <a:lnTo>
                    <a:pt x="633464" y="360267"/>
                  </a:lnTo>
                  <a:lnTo>
                    <a:pt x="598426" y="386659"/>
                  </a:lnTo>
                  <a:lnTo>
                    <a:pt x="557580" y="409298"/>
                  </a:lnTo>
                  <a:lnTo>
                    <a:pt x="511647" y="427718"/>
                  </a:lnTo>
                  <a:lnTo>
                    <a:pt x="461350" y="441452"/>
                  </a:lnTo>
                  <a:lnTo>
                    <a:pt x="407410" y="450035"/>
                  </a:lnTo>
                  <a:lnTo>
                    <a:pt x="350549" y="452999"/>
                  </a:lnTo>
                  <a:lnTo>
                    <a:pt x="293689" y="450035"/>
                  </a:lnTo>
                  <a:lnTo>
                    <a:pt x="239749" y="441452"/>
                  </a:lnTo>
                  <a:lnTo>
                    <a:pt x="189452" y="427718"/>
                  </a:lnTo>
                  <a:lnTo>
                    <a:pt x="143519" y="409298"/>
                  </a:lnTo>
                  <a:lnTo>
                    <a:pt x="102673" y="386659"/>
                  </a:lnTo>
                  <a:lnTo>
                    <a:pt x="67635" y="360267"/>
                  </a:lnTo>
                  <a:lnTo>
                    <a:pt x="39127" y="330589"/>
                  </a:lnTo>
                  <a:lnTo>
                    <a:pt x="17871" y="298091"/>
                  </a:lnTo>
                  <a:lnTo>
                    <a:pt x="4588" y="263239"/>
                  </a:lnTo>
                  <a:lnTo>
                    <a:pt x="0" y="226499"/>
                  </a:lnTo>
                  <a:close/>
                </a:path>
              </a:pathLst>
            </a:custGeom>
            <a:ln w="28574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643550" y="3607837"/>
            <a:ext cx="19462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 b="1">
                <a:solidFill>
                  <a:srgbClr val="00FFFF"/>
                </a:solidFill>
                <a:latin typeface="Times New Roman"/>
                <a:cs typeface="Times New Roman"/>
              </a:rPr>
              <a:t>Blue</a:t>
            </a:r>
            <a:r>
              <a:rPr dirty="0" sz="3600" spc="-40" b="1">
                <a:solidFill>
                  <a:srgbClr val="00FFFF"/>
                </a:solidFill>
                <a:latin typeface="Times New Roman"/>
                <a:cs typeface="Times New Roman"/>
              </a:rPr>
              <a:t>t</a:t>
            </a:r>
            <a:r>
              <a:rPr dirty="0" sz="3600" spc="50" b="1">
                <a:solidFill>
                  <a:srgbClr val="00FFFF"/>
                </a:solidFill>
                <a:latin typeface="Times New Roman"/>
                <a:cs typeface="Times New Roman"/>
              </a:rPr>
              <a:t>ooth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76060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>
                <a:solidFill>
                  <a:srgbClr val="FFF1CC"/>
                </a:solidFill>
              </a:rPr>
              <a:t>Table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>
                <a:solidFill>
                  <a:srgbClr val="FFF1CC"/>
                </a:solidFill>
              </a:rPr>
              <a:t>Network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 spc="-5">
                <a:solidFill>
                  <a:srgbClr val="FFF1CC"/>
                </a:solidFill>
              </a:rPr>
              <a:t>-</a:t>
            </a:r>
            <a:r>
              <a:rPr dirty="0" spc="-85">
                <a:solidFill>
                  <a:srgbClr val="FFF1CC"/>
                </a:solidFill>
              </a:rPr>
              <a:t> </a:t>
            </a:r>
            <a:r>
              <a:rPr dirty="0">
                <a:solidFill>
                  <a:srgbClr val="FFF1CC"/>
                </a:solidFill>
              </a:rPr>
              <a:t>Detecting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 spc="-50">
                <a:solidFill>
                  <a:srgbClr val="FFF1CC"/>
                </a:solidFill>
              </a:rPr>
              <a:t>Objects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 spc="40">
                <a:solidFill>
                  <a:srgbClr val="FFF1CC"/>
                </a:solidFill>
              </a:rPr>
              <a:t>on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35">
                <a:solidFill>
                  <a:srgbClr val="FFF1CC"/>
                </a:solidFill>
              </a:rPr>
              <a:t>the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 spc="-45">
                <a:solidFill>
                  <a:srgbClr val="FFF1CC"/>
                </a:solidFill>
              </a:rPr>
              <a:t>Tabletop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9825" y="1154950"/>
            <a:ext cx="2514599" cy="356234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2825" y="1003437"/>
            <a:ext cx="5193665" cy="3923665"/>
            <a:chOff x="442825" y="1003437"/>
            <a:chExt cx="5193665" cy="39236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825" y="1017724"/>
              <a:ext cx="5193125" cy="38948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2824" y="1017724"/>
              <a:ext cx="4742180" cy="3895090"/>
            </a:xfrm>
            <a:custGeom>
              <a:avLst/>
              <a:gdLst/>
              <a:ahLst/>
              <a:cxnLst/>
              <a:rect l="l" t="t" r="r" b="b"/>
              <a:pathLst>
                <a:path w="4742180" h="3895090">
                  <a:moveTo>
                    <a:pt x="43549" y="326549"/>
                  </a:moveTo>
                  <a:lnTo>
                    <a:pt x="47048" y="282239"/>
                  </a:lnTo>
                  <a:lnTo>
                    <a:pt x="57240" y="239740"/>
                  </a:lnTo>
                  <a:lnTo>
                    <a:pt x="73667" y="199441"/>
                  </a:lnTo>
                  <a:lnTo>
                    <a:pt x="95874" y="161733"/>
                  </a:lnTo>
                  <a:lnTo>
                    <a:pt x="123404" y="127005"/>
                  </a:lnTo>
                  <a:lnTo>
                    <a:pt x="155801" y="95644"/>
                  </a:lnTo>
                  <a:lnTo>
                    <a:pt x="192607" y="68040"/>
                  </a:lnTo>
                  <a:lnTo>
                    <a:pt x="233366" y="44583"/>
                  </a:lnTo>
                  <a:lnTo>
                    <a:pt x="277621" y="25661"/>
                  </a:lnTo>
                  <a:lnTo>
                    <a:pt x="324916" y="11664"/>
                  </a:lnTo>
                  <a:lnTo>
                    <a:pt x="374795" y="2981"/>
                  </a:lnTo>
                  <a:lnTo>
                    <a:pt x="426799" y="0"/>
                  </a:lnTo>
                  <a:lnTo>
                    <a:pt x="478804" y="2981"/>
                  </a:lnTo>
                  <a:lnTo>
                    <a:pt x="528683" y="11664"/>
                  </a:lnTo>
                  <a:lnTo>
                    <a:pt x="575978" y="25661"/>
                  </a:lnTo>
                  <a:lnTo>
                    <a:pt x="620233" y="44583"/>
                  </a:lnTo>
                  <a:lnTo>
                    <a:pt x="660992" y="68040"/>
                  </a:lnTo>
                  <a:lnTo>
                    <a:pt x="697798" y="95644"/>
                  </a:lnTo>
                  <a:lnTo>
                    <a:pt x="730195" y="127005"/>
                  </a:lnTo>
                  <a:lnTo>
                    <a:pt x="757725" y="161733"/>
                  </a:lnTo>
                  <a:lnTo>
                    <a:pt x="779932" y="199441"/>
                  </a:lnTo>
                  <a:lnTo>
                    <a:pt x="796359" y="239740"/>
                  </a:lnTo>
                  <a:lnTo>
                    <a:pt x="806551" y="282239"/>
                  </a:lnTo>
                  <a:lnTo>
                    <a:pt x="810049" y="326549"/>
                  </a:lnTo>
                  <a:lnTo>
                    <a:pt x="806551" y="370860"/>
                  </a:lnTo>
                  <a:lnTo>
                    <a:pt x="796359" y="413359"/>
                  </a:lnTo>
                  <a:lnTo>
                    <a:pt x="779932" y="453658"/>
                  </a:lnTo>
                  <a:lnTo>
                    <a:pt x="757725" y="491366"/>
                  </a:lnTo>
                  <a:lnTo>
                    <a:pt x="730195" y="526094"/>
                  </a:lnTo>
                  <a:lnTo>
                    <a:pt x="697798" y="557455"/>
                  </a:lnTo>
                  <a:lnTo>
                    <a:pt x="660992" y="585059"/>
                  </a:lnTo>
                  <a:lnTo>
                    <a:pt x="620233" y="608516"/>
                  </a:lnTo>
                  <a:lnTo>
                    <a:pt x="575978" y="627438"/>
                  </a:lnTo>
                  <a:lnTo>
                    <a:pt x="528683" y="641435"/>
                  </a:lnTo>
                  <a:lnTo>
                    <a:pt x="478804" y="650118"/>
                  </a:lnTo>
                  <a:lnTo>
                    <a:pt x="426799" y="653099"/>
                  </a:lnTo>
                  <a:lnTo>
                    <a:pt x="374795" y="650118"/>
                  </a:lnTo>
                  <a:lnTo>
                    <a:pt x="324916" y="641435"/>
                  </a:lnTo>
                  <a:lnTo>
                    <a:pt x="277621" y="627438"/>
                  </a:lnTo>
                  <a:lnTo>
                    <a:pt x="233366" y="608516"/>
                  </a:lnTo>
                  <a:lnTo>
                    <a:pt x="192607" y="585059"/>
                  </a:lnTo>
                  <a:lnTo>
                    <a:pt x="155801" y="557455"/>
                  </a:lnTo>
                  <a:lnTo>
                    <a:pt x="123404" y="526094"/>
                  </a:lnTo>
                  <a:lnTo>
                    <a:pt x="95874" y="491366"/>
                  </a:lnTo>
                  <a:lnTo>
                    <a:pt x="73667" y="453658"/>
                  </a:lnTo>
                  <a:lnTo>
                    <a:pt x="57240" y="413359"/>
                  </a:lnTo>
                  <a:lnTo>
                    <a:pt x="47048" y="370860"/>
                  </a:lnTo>
                  <a:lnTo>
                    <a:pt x="43549" y="326549"/>
                  </a:lnTo>
                  <a:close/>
                </a:path>
                <a:path w="4742180" h="3895090">
                  <a:moveTo>
                    <a:pt x="3740349" y="326549"/>
                  </a:moveTo>
                  <a:lnTo>
                    <a:pt x="3743848" y="282239"/>
                  </a:lnTo>
                  <a:lnTo>
                    <a:pt x="3754040" y="239740"/>
                  </a:lnTo>
                  <a:lnTo>
                    <a:pt x="3770467" y="199441"/>
                  </a:lnTo>
                  <a:lnTo>
                    <a:pt x="3792674" y="161733"/>
                  </a:lnTo>
                  <a:lnTo>
                    <a:pt x="3820204" y="127005"/>
                  </a:lnTo>
                  <a:lnTo>
                    <a:pt x="3852601" y="95644"/>
                  </a:lnTo>
                  <a:lnTo>
                    <a:pt x="3889407" y="68040"/>
                  </a:lnTo>
                  <a:lnTo>
                    <a:pt x="3930166" y="44583"/>
                  </a:lnTo>
                  <a:lnTo>
                    <a:pt x="3974421" y="25661"/>
                  </a:lnTo>
                  <a:lnTo>
                    <a:pt x="4021716" y="11664"/>
                  </a:lnTo>
                  <a:lnTo>
                    <a:pt x="4071595" y="2981"/>
                  </a:lnTo>
                  <a:lnTo>
                    <a:pt x="4123599" y="0"/>
                  </a:lnTo>
                  <a:lnTo>
                    <a:pt x="4175604" y="2981"/>
                  </a:lnTo>
                  <a:lnTo>
                    <a:pt x="4225483" y="11664"/>
                  </a:lnTo>
                  <a:lnTo>
                    <a:pt x="4272778" y="25661"/>
                  </a:lnTo>
                  <a:lnTo>
                    <a:pt x="4317033" y="44583"/>
                  </a:lnTo>
                  <a:lnTo>
                    <a:pt x="4357792" y="68040"/>
                  </a:lnTo>
                  <a:lnTo>
                    <a:pt x="4394598" y="95644"/>
                  </a:lnTo>
                  <a:lnTo>
                    <a:pt x="4426995" y="127005"/>
                  </a:lnTo>
                  <a:lnTo>
                    <a:pt x="4454525" y="161733"/>
                  </a:lnTo>
                  <a:lnTo>
                    <a:pt x="4476732" y="199441"/>
                  </a:lnTo>
                  <a:lnTo>
                    <a:pt x="4493159" y="239740"/>
                  </a:lnTo>
                  <a:lnTo>
                    <a:pt x="4503351" y="282239"/>
                  </a:lnTo>
                  <a:lnTo>
                    <a:pt x="4506849" y="326549"/>
                  </a:lnTo>
                  <a:lnTo>
                    <a:pt x="4503351" y="370860"/>
                  </a:lnTo>
                  <a:lnTo>
                    <a:pt x="4493159" y="413359"/>
                  </a:lnTo>
                  <a:lnTo>
                    <a:pt x="4476732" y="453658"/>
                  </a:lnTo>
                  <a:lnTo>
                    <a:pt x="4454525" y="491366"/>
                  </a:lnTo>
                  <a:lnTo>
                    <a:pt x="4426995" y="526094"/>
                  </a:lnTo>
                  <a:lnTo>
                    <a:pt x="4394598" y="557455"/>
                  </a:lnTo>
                  <a:lnTo>
                    <a:pt x="4357792" y="585059"/>
                  </a:lnTo>
                  <a:lnTo>
                    <a:pt x="4317033" y="608516"/>
                  </a:lnTo>
                  <a:lnTo>
                    <a:pt x="4272778" y="627438"/>
                  </a:lnTo>
                  <a:lnTo>
                    <a:pt x="4225483" y="641435"/>
                  </a:lnTo>
                  <a:lnTo>
                    <a:pt x="4175604" y="650118"/>
                  </a:lnTo>
                  <a:lnTo>
                    <a:pt x="4123599" y="653099"/>
                  </a:lnTo>
                  <a:lnTo>
                    <a:pt x="4071595" y="650118"/>
                  </a:lnTo>
                  <a:lnTo>
                    <a:pt x="4021716" y="641435"/>
                  </a:lnTo>
                  <a:lnTo>
                    <a:pt x="3974421" y="627438"/>
                  </a:lnTo>
                  <a:lnTo>
                    <a:pt x="3930166" y="608516"/>
                  </a:lnTo>
                  <a:lnTo>
                    <a:pt x="3889407" y="585059"/>
                  </a:lnTo>
                  <a:lnTo>
                    <a:pt x="3852601" y="557455"/>
                  </a:lnTo>
                  <a:lnTo>
                    <a:pt x="3820204" y="526094"/>
                  </a:lnTo>
                  <a:lnTo>
                    <a:pt x="3792674" y="491366"/>
                  </a:lnTo>
                  <a:lnTo>
                    <a:pt x="3770467" y="453658"/>
                  </a:lnTo>
                  <a:lnTo>
                    <a:pt x="3754040" y="413359"/>
                  </a:lnTo>
                  <a:lnTo>
                    <a:pt x="3743848" y="370860"/>
                  </a:lnTo>
                  <a:lnTo>
                    <a:pt x="3740349" y="326549"/>
                  </a:lnTo>
                  <a:close/>
                </a:path>
                <a:path w="4742180" h="3895090">
                  <a:moveTo>
                    <a:pt x="0" y="3568299"/>
                  </a:moveTo>
                  <a:lnTo>
                    <a:pt x="3498" y="3523989"/>
                  </a:lnTo>
                  <a:lnTo>
                    <a:pt x="13690" y="3481490"/>
                  </a:lnTo>
                  <a:lnTo>
                    <a:pt x="30117" y="3441192"/>
                  </a:lnTo>
                  <a:lnTo>
                    <a:pt x="52324" y="3403483"/>
                  </a:lnTo>
                  <a:lnTo>
                    <a:pt x="79854" y="3368755"/>
                  </a:lnTo>
                  <a:lnTo>
                    <a:pt x="112251" y="3337394"/>
                  </a:lnTo>
                  <a:lnTo>
                    <a:pt x="149057" y="3309790"/>
                  </a:lnTo>
                  <a:lnTo>
                    <a:pt x="189816" y="3286333"/>
                  </a:lnTo>
                  <a:lnTo>
                    <a:pt x="234071" y="3267411"/>
                  </a:lnTo>
                  <a:lnTo>
                    <a:pt x="281366" y="3253414"/>
                  </a:lnTo>
                  <a:lnTo>
                    <a:pt x="331245" y="3244731"/>
                  </a:lnTo>
                  <a:lnTo>
                    <a:pt x="383249" y="3241749"/>
                  </a:lnTo>
                  <a:lnTo>
                    <a:pt x="435254" y="3244731"/>
                  </a:lnTo>
                  <a:lnTo>
                    <a:pt x="485133" y="3253414"/>
                  </a:lnTo>
                  <a:lnTo>
                    <a:pt x="532428" y="3267411"/>
                  </a:lnTo>
                  <a:lnTo>
                    <a:pt x="576683" y="3286333"/>
                  </a:lnTo>
                  <a:lnTo>
                    <a:pt x="617442" y="3309790"/>
                  </a:lnTo>
                  <a:lnTo>
                    <a:pt x="654248" y="3337394"/>
                  </a:lnTo>
                  <a:lnTo>
                    <a:pt x="686645" y="3368755"/>
                  </a:lnTo>
                  <a:lnTo>
                    <a:pt x="714175" y="3403483"/>
                  </a:lnTo>
                  <a:lnTo>
                    <a:pt x="736382" y="3441192"/>
                  </a:lnTo>
                  <a:lnTo>
                    <a:pt x="752809" y="3481490"/>
                  </a:lnTo>
                  <a:lnTo>
                    <a:pt x="763001" y="3523989"/>
                  </a:lnTo>
                  <a:lnTo>
                    <a:pt x="766499" y="3568299"/>
                  </a:lnTo>
                  <a:lnTo>
                    <a:pt x="763001" y="3612610"/>
                  </a:lnTo>
                  <a:lnTo>
                    <a:pt x="752809" y="3655109"/>
                  </a:lnTo>
                  <a:lnTo>
                    <a:pt x="736382" y="3695407"/>
                  </a:lnTo>
                  <a:lnTo>
                    <a:pt x="714175" y="3733115"/>
                  </a:lnTo>
                  <a:lnTo>
                    <a:pt x="686645" y="3767844"/>
                  </a:lnTo>
                  <a:lnTo>
                    <a:pt x="654248" y="3799205"/>
                  </a:lnTo>
                  <a:lnTo>
                    <a:pt x="617442" y="3826809"/>
                  </a:lnTo>
                  <a:lnTo>
                    <a:pt x="576683" y="3850266"/>
                  </a:lnTo>
                  <a:lnTo>
                    <a:pt x="532428" y="3869188"/>
                  </a:lnTo>
                  <a:lnTo>
                    <a:pt x="485133" y="3883185"/>
                  </a:lnTo>
                  <a:lnTo>
                    <a:pt x="435254" y="3891868"/>
                  </a:lnTo>
                  <a:lnTo>
                    <a:pt x="383249" y="3894849"/>
                  </a:lnTo>
                  <a:lnTo>
                    <a:pt x="331245" y="3891868"/>
                  </a:lnTo>
                  <a:lnTo>
                    <a:pt x="281366" y="3883185"/>
                  </a:lnTo>
                  <a:lnTo>
                    <a:pt x="234071" y="3869188"/>
                  </a:lnTo>
                  <a:lnTo>
                    <a:pt x="189816" y="3850266"/>
                  </a:lnTo>
                  <a:lnTo>
                    <a:pt x="149057" y="3826809"/>
                  </a:lnTo>
                  <a:lnTo>
                    <a:pt x="112251" y="3799205"/>
                  </a:lnTo>
                  <a:lnTo>
                    <a:pt x="79854" y="3767844"/>
                  </a:lnTo>
                  <a:lnTo>
                    <a:pt x="52324" y="3733115"/>
                  </a:lnTo>
                  <a:lnTo>
                    <a:pt x="30117" y="3695407"/>
                  </a:lnTo>
                  <a:lnTo>
                    <a:pt x="13690" y="3655109"/>
                  </a:lnTo>
                  <a:lnTo>
                    <a:pt x="3498" y="3612610"/>
                  </a:lnTo>
                  <a:lnTo>
                    <a:pt x="0" y="3568299"/>
                  </a:lnTo>
                  <a:close/>
                </a:path>
                <a:path w="4742180" h="3895090">
                  <a:moveTo>
                    <a:pt x="3975474" y="3474699"/>
                  </a:moveTo>
                  <a:lnTo>
                    <a:pt x="3978973" y="3430389"/>
                  </a:lnTo>
                  <a:lnTo>
                    <a:pt x="3989165" y="3387890"/>
                  </a:lnTo>
                  <a:lnTo>
                    <a:pt x="4005592" y="3347592"/>
                  </a:lnTo>
                  <a:lnTo>
                    <a:pt x="4027799" y="3309883"/>
                  </a:lnTo>
                  <a:lnTo>
                    <a:pt x="4055329" y="3275155"/>
                  </a:lnTo>
                  <a:lnTo>
                    <a:pt x="4087726" y="3243794"/>
                  </a:lnTo>
                  <a:lnTo>
                    <a:pt x="4124532" y="3216190"/>
                  </a:lnTo>
                  <a:lnTo>
                    <a:pt x="4165291" y="3192733"/>
                  </a:lnTo>
                  <a:lnTo>
                    <a:pt x="4209546" y="3173811"/>
                  </a:lnTo>
                  <a:lnTo>
                    <a:pt x="4256841" y="3159814"/>
                  </a:lnTo>
                  <a:lnTo>
                    <a:pt x="4306720" y="3151131"/>
                  </a:lnTo>
                  <a:lnTo>
                    <a:pt x="4358724" y="3148149"/>
                  </a:lnTo>
                  <a:lnTo>
                    <a:pt x="4410729" y="3151131"/>
                  </a:lnTo>
                  <a:lnTo>
                    <a:pt x="4460608" y="3159814"/>
                  </a:lnTo>
                  <a:lnTo>
                    <a:pt x="4507903" y="3173811"/>
                  </a:lnTo>
                  <a:lnTo>
                    <a:pt x="4552158" y="3192733"/>
                  </a:lnTo>
                  <a:lnTo>
                    <a:pt x="4592917" y="3216190"/>
                  </a:lnTo>
                  <a:lnTo>
                    <a:pt x="4629723" y="3243794"/>
                  </a:lnTo>
                  <a:lnTo>
                    <a:pt x="4662120" y="3275155"/>
                  </a:lnTo>
                  <a:lnTo>
                    <a:pt x="4689650" y="3309883"/>
                  </a:lnTo>
                  <a:lnTo>
                    <a:pt x="4711857" y="3347592"/>
                  </a:lnTo>
                  <a:lnTo>
                    <a:pt x="4728284" y="3387890"/>
                  </a:lnTo>
                  <a:lnTo>
                    <a:pt x="4738476" y="3430389"/>
                  </a:lnTo>
                  <a:lnTo>
                    <a:pt x="4741974" y="3474699"/>
                  </a:lnTo>
                  <a:lnTo>
                    <a:pt x="4738476" y="3519010"/>
                  </a:lnTo>
                  <a:lnTo>
                    <a:pt x="4728284" y="3561509"/>
                  </a:lnTo>
                  <a:lnTo>
                    <a:pt x="4711857" y="3601807"/>
                  </a:lnTo>
                  <a:lnTo>
                    <a:pt x="4689650" y="3639515"/>
                  </a:lnTo>
                  <a:lnTo>
                    <a:pt x="4662120" y="3674244"/>
                  </a:lnTo>
                  <a:lnTo>
                    <a:pt x="4629723" y="3705605"/>
                  </a:lnTo>
                  <a:lnTo>
                    <a:pt x="4592917" y="3733209"/>
                  </a:lnTo>
                  <a:lnTo>
                    <a:pt x="4552158" y="3756666"/>
                  </a:lnTo>
                  <a:lnTo>
                    <a:pt x="4507903" y="3775588"/>
                  </a:lnTo>
                  <a:lnTo>
                    <a:pt x="4460608" y="3789585"/>
                  </a:lnTo>
                  <a:lnTo>
                    <a:pt x="4410729" y="3798268"/>
                  </a:lnTo>
                  <a:lnTo>
                    <a:pt x="4358724" y="3801249"/>
                  </a:lnTo>
                  <a:lnTo>
                    <a:pt x="4306720" y="3798268"/>
                  </a:lnTo>
                  <a:lnTo>
                    <a:pt x="4256841" y="3789585"/>
                  </a:lnTo>
                  <a:lnTo>
                    <a:pt x="4209546" y="3775588"/>
                  </a:lnTo>
                  <a:lnTo>
                    <a:pt x="4165291" y="3756666"/>
                  </a:lnTo>
                  <a:lnTo>
                    <a:pt x="4124532" y="3733209"/>
                  </a:lnTo>
                  <a:lnTo>
                    <a:pt x="4087726" y="3705605"/>
                  </a:lnTo>
                  <a:lnTo>
                    <a:pt x="4055329" y="3674244"/>
                  </a:lnTo>
                  <a:lnTo>
                    <a:pt x="4027799" y="3639515"/>
                  </a:lnTo>
                  <a:lnTo>
                    <a:pt x="4005592" y="3601807"/>
                  </a:lnTo>
                  <a:lnTo>
                    <a:pt x="3989165" y="3561509"/>
                  </a:lnTo>
                  <a:lnTo>
                    <a:pt x="3978973" y="3519010"/>
                  </a:lnTo>
                  <a:lnTo>
                    <a:pt x="3975474" y="3474699"/>
                  </a:lnTo>
                  <a:close/>
                </a:path>
              </a:pathLst>
            </a:custGeom>
            <a:ln w="28574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02374" y="2995749"/>
              <a:ext cx="618490" cy="572770"/>
            </a:xfrm>
            <a:custGeom>
              <a:avLst/>
              <a:gdLst/>
              <a:ahLst/>
              <a:cxnLst/>
              <a:rect l="l" t="t" r="r" b="b"/>
              <a:pathLst>
                <a:path w="618489" h="572770">
                  <a:moveTo>
                    <a:pt x="0" y="286349"/>
                  </a:moveTo>
                  <a:lnTo>
                    <a:pt x="4046" y="239902"/>
                  </a:lnTo>
                  <a:lnTo>
                    <a:pt x="15760" y="195841"/>
                  </a:lnTo>
                  <a:lnTo>
                    <a:pt x="34506" y="154755"/>
                  </a:lnTo>
                  <a:lnTo>
                    <a:pt x="59648" y="117235"/>
                  </a:lnTo>
                  <a:lnTo>
                    <a:pt x="90547" y="83869"/>
                  </a:lnTo>
                  <a:lnTo>
                    <a:pt x="126570" y="55248"/>
                  </a:lnTo>
                  <a:lnTo>
                    <a:pt x="167077" y="31961"/>
                  </a:lnTo>
                  <a:lnTo>
                    <a:pt x="211434" y="14598"/>
                  </a:lnTo>
                  <a:lnTo>
                    <a:pt x="259004" y="3747"/>
                  </a:lnTo>
                  <a:lnTo>
                    <a:pt x="309149" y="0"/>
                  </a:lnTo>
                  <a:lnTo>
                    <a:pt x="359295" y="3747"/>
                  </a:lnTo>
                  <a:lnTo>
                    <a:pt x="406865" y="14598"/>
                  </a:lnTo>
                  <a:lnTo>
                    <a:pt x="451222" y="31961"/>
                  </a:lnTo>
                  <a:lnTo>
                    <a:pt x="491729" y="55248"/>
                  </a:lnTo>
                  <a:lnTo>
                    <a:pt x="527752" y="83869"/>
                  </a:lnTo>
                  <a:lnTo>
                    <a:pt x="558651" y="117235"/>
                  </a:lnTo>
                  <a:lnTo>
                    <a:pt x="583793" y="154755"/>
                  </a:lnTo>
                  <a:lnTo>
                    <a:pt x="602539" y="195841"/>
                  </a:lnTo>
                  <a:lnTo>
                    <a:pt x="614253" y="239902"/>
                  </a:lnTo>
                  <a:lnTo>
                    <a:pt x="618299" y="286349"/>
                  </a:lnTo>
                  <a:lnTo>
                    <a:pt x="614253" y="332797"/>
                  </a:lnTo>
                  <a:lnTo>
                    <a:pt x="602539" y="376858"/>
                  </a:lnTo>
                  <a:lnTo>
                    <a:pt x="583793" y="417944"/>
                  </a:lnTo>
                  <a:lnTo>
                    <a:pt x="558651" y="455464"/>
                  </a:lnTo>
                  <a:lnTo>
                    <a:pt x="527752" y="488830"/>
                  </a:lnTo>
                  <a:lnTo>
                    <a:pt x="491729" y="517451"/>
                  </a:lnTo>
                  <a:lnTo>
                    <a:pt x="451222" y="540738"/>
                  </a:lnTo>
                  <a:lnTo>
                    <a:pt x="406865" y="558101"/>
                  </a:lnTo>
                  <a:lnTo>
                    <a:pt x="359295" y="568952"/>
                  </a:lnTo>
                  <a:lnTo>
                    <a:pt x="309149" y="572699"/>
                  </a:lnTo>
                  <a:lnTo>
                    <a:pt x="259004" y="568952"/>
                  </a:lnTo>
                  <a:lnTo>
                    <a:pt x="211434" y="558101"/>
                  </a:lnTo>
                  <a:lnTo>
                    <a:pt x="167077" y="540738"/>
                  </a:lnTo>
                  <a:lnTo>
                    <a:pt x="126570" y="517451"/>
                  </a:lnTo>
                  <a:lnTo>
                    <a:pt x="90547" y="488830"/>
                  </a:lnTo>
                  <a:lnTo>
                    <a:pt x="59648" y="455464"/>
                  </a:lnTo>
                  <a:lnTo>
                    <a:pt x="34506" y="417944"/>
                  </a:lnTo>
                  <a:lnTo>
                    <a:pt x="15760" y="376858"/>
                  </a:lnTo>
                  <a:lnTo>
                    <a:pt x="4046" y="332797"/>
                  </a:lnTo>
                  <a:lnTo>
                    <a:pt x="0" y="286349"/>
                  </a:lnTo>
                  <a:close/>
                </a:path>
              </a:pathLst>
            </a:custGeom>
            <a:ln w="2857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020400" y="2603874"/>
              <a:ext cx="854075" cy="391795"/>
            </a:xfrm>
            <a:custGeom>
              <a:avLst/>
              <a:gdLst/>
              <a:ahLst/>
              <a:cxnLst/>
              <a:rect l="l" t="t" r="r" b="b"/>
              <a:pathLst>
                <a:path w="854075" h="391794">
                  <a:moveTo>
                    <a:pt x="0" y="195899"/>
                  </a:moveTo>
                  <a:lnTo>
                    <a:pt x="4627" y="166951"/>
                  </a:lnTo>
                  <a:lnTo>
                    <a:pt x="18068" y="139321"/>
                  </a:lnTo>
                  <a:lnTo>
                    <a:pt x="68752" y="89230"/>
                  </a:lnTo>
                  <a:lnTo>
                    <a:pt x="104674" y="67375"/>
                  </a:lnTo>
                  <a:lnTo>
                    <a:pt x="146770" y="48050"/>
                  </a:lnTo>
                  <a:lnTo>
                    <a:pt x="194380" y="31560"/>
                  </a:lnTo>
                  <a:lnTo>
                    <a:pt x="246842" y="18207"/>
                  </a:lnTo>
                  <a:lnTo>
                    <a:pt x="303498" y="8294"/>
                  </a:lnTo>
                  <a:lnTo>
                    <a:pt x="363688" y="2124"/>
                  </a:lnTo>
                  <a:lnTo>
                    <a:pt x="426749" y="0"/>
                  </a:lnTo>
                  <a:lnTo>
                    <a:pt x="489811" y="2124"/>
                  </a:lnTo>
                  <a:lnTo>
                    <a:pt x="550001" y="8294"/>
                  </a:lnTo>
                  <a:lnTo>
                    <a:pt x="606657" y="18207"/>
                  </a:lnTo>
                  <a:lnTo>
                    <a:pt x="659119" y="31560"/>
                  </a:lnTo>
                  <a:lnTo>
                    <a:pt x="706729" y="48050"/>
                  </a:lnTo>
                  <a:lnTo>
                    <a:pt x="748825" y="67375"/>
                  </a:lnTo>
                  <a:lnTo>
                    <a:pt x="784747" y="89230"/>
                  </a:lnTo>
                  <a:lnTo>
                    <a:pt x="835431" y="139321"/>
                  </a:lnTo>
                  <a:lnTo>
                    <a:pt x="853499" y="195899"/>
                  </a:lnTo>
                  <a:lnTo>
                    <a:pt x="835431" y="252478"/>
                  </a:lnTo>
                  <a:lnTo>
                    <a:pt x="784747" y="302569"/>
                  </a:lnTo>
                  <a:lnTo>
                    <a:pt x="748825" y="324424"/>
                  </a:lnTo>
                  <a:lnTo>
                    <a:pt x="706729" y="343749"/>
                  </a:lnTo>
                  <a:lnTo>
                    <a:pt x="659119" y="360239"/>
                  </a:lnTo>
                  <a:lnTo>
                    <a:pt x="606657" y="373592"/>
                  </a:lnTo>
                  <a:lnTo>
                    <a:pt x="550001" y="383505"/>
                  </a:lnTo>
                  <a:lnTo>
                    <a:pt x="489811" y="389675"/>
                  </a:lnTo>
                  <a:lnTo>
                    <a:pt x="426749" y="391799"/>
                  </a:lnTo>
                  <a:lnTo>
                    <a:pt x="363688" y="389675"/>
                  </a:lnTo>
                  <a:lnTo>
                    <a:pt x="303498" y="383505"/>
                  </a:lnTo>
                  <a:lnTo>
                    <a:pt x="246842" y="373592"/>
                  </a:lnTo>
                  <a:lnTo>
                    <a:pt x="194380" y="360239"/>
                  </a:lnTo>
                  <a:lnTo>
                    <a:pt x="146770" y="343749"/>
                  </a:lnTo>
                  <a:lnTo>
                    <a:pt x="104674" y="324424"/>
                  </a:lnTo>
                  <a:lnTo>
                    <a:pt x="68752" y="302569"/>
                  </a:lnTo>
                  <a:lnTo>
                    <a:pt x="18068" y="252478"/>
                  </a:lnTo>
                  <a:lnTo>
                    <a:pt x="4627" y="224848"/>
                  </a:lnTo>
                  <a:lnTo>
                    <a:pt x="0" y="19589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560899" y="1683831"/>
            <a:ext cx="1285875" cy="2265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">
                <a:solidFill>
                  <a:srgbClr val="00FFFF"/>
                </a:solidFill>
                <a:latin typeface="Times New Roman"/>
                <a:cs typeface="Times New Roman"/>
              </a:rPr>
              <a:t>Load</a:t>
            </a:r>
            <a:r>
              <a:rPr dirty="0" sz="1800" spc="-75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00FFFF"/>
                </a:solidFill>
                <a:latin typeface="Times New Roman"/>
                <a:cs typeface="Times New Roman"/>
              </a:rPr>
              <a:t>Cells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35">
                <a:solidFill>
                  <a:srgbClr val="00FF00"/>
                </a:solidFill>
                <a:latin typeface="Times New Roman"/>
                <a:cs typeface="Times New Roman"/>
              </a:rPr>
              <a:t>Hx711</a:t>
            </a:r>
            <a:r>
              <a:rPr dirty="0" sz="1800" spc="-8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800" spc="-165">
                <a:solidFill>
                  <a:srgbClr val="00FF00"/>
                </a:solidFill>
                <a:latin typeface="Times New Roman"/>
                <a:cs typeface="Times New Roman"/>
              </a:rPr>
              <a:t>ADC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</a:pPr>
            <a:r>
              <a:rPr dirty="0" sz="1800" spc="60">
                <a:solidFill>
                  <a:srgbClr val="FF0000"/>
                </a:solidFill>
                <a:latin typeface="Times New Roman"/>
                <a:cs typeface="Times New Roman"/>
              </a:rPr>
              <a:t>Raspberry</a:t>
            </a:r>
            <a:r>
              <a:rPr dirty="0" sz="1800" spc="-1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5">
                <a:solidFill>
                  <a:srgbClr val="FF0000"/>
                </a:solidFill>
                <a:latin typeface="Times New Roman"/>
                <a:cs typeface="Times New Roman"/>
              </a:rPr>
              <a:t>Pi </a:t>
            </a:r>
            <a:r>
              <a:rPr dirty="0" sz="1800" spc="-4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25">
                <a:solidFill>
                  <a:srgbClr val="FF0000"/>
                </a:solidFill>
                <a:latin typeface="Times New Roman"/>
                <a:cs typeface="Times New Roman"/>
              </a:rPr>
              <a:t>Zero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1700" y="1077250"/>
            <a:ext cx="5738495" cy="3712845"/>
            <a:chOff x="311700" y="1077250"/>
            <a:chExt cx="5738495" cy="37128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700" y="1077250"/>
              <a:ext cx="5738099" cy="3712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5975" y="2994200"/>
              <a:ext cx="573405" cy="1692275"/>
            </a:xfrm>
            <a:custGeom>
              <a:avLst/>
              <a:gdLst/>
              <a:ahLst/>
              <a:cxnLst/>
              <a:rect l="l" t="t" r="r" b="b"/>
              <a:pathLst>
                <a:path w="573405" h="1692275">
                  <a:moveTo>
                    <a:pt x="0" y="225449"/>
                  </a:moveTo>
                  <a:lnTo>
                    <a:pt x="4615" y="184925"/>
                  </a:lnTo>
                  <a:lnTo>
                    <a:pt x="17924" y="146783"/>
                  </a:lnTo>
                  <a:lnTo>
                    <a:pt x="39115" y="111661"/>
                  </a:lnTo>
                  <a:lnTo>
                    <a:pt x="67381" y="80195"/>
                  </a:lnTo>
                  <a:lnTo>
                    <a:pt x="101911" y="53023"/>
                  </a:lnTo>
                  <a:lnTo>
                    <a:pt x="141897" y="30780"/>
                  </a:lnTo>
                  <a:lnTo>
                    <a:pt x="186530" y="14104"/>
                  </a:lnTo>
                  <a:lnTo>
                    <a:pt x="235001" y="3632"/>
                  </a:lnTo>
                  <a:lnTo>
                    <a:pt x="286499" y="0"/>
                  </a:lnTo>
                  <a:lnTo>
                    <a:pt x="337998" y="3632"/>
                  </a:lnTo>
                  <a:lnTo>
                    <a:pt x="386469" y="14104"/>
                  </a:lnTo>
                  <a:lnTo>
                    <a:pt x="431101" y="30780"/>
                  </a:lnTo>
                  <a:lnTo>
                    <a:pt x="471088" y="53023"/>
                  </a:lnTo>
                  <a:lnTo>
                    <a:pt x="505618" y="80195"/>
                  </a:lnTo>
                  <a:lnTo>
                    <a:pt x="533884" y="111661"/>
                  </a:lnTo>
                  <a:lnTo>
                    <a:pt x="555075" y="146783"/>
                  </a:lnTo>
                  <a:lnTo>
                    <a:pt x="568384" y="184925"/>
                  </a:lnTo>
                  <a:lnTo>
                    <a:pt x="572999" y="225449"/>
                  </a:lnTo>
                  <a:lnTo>
                    <a:pt x="568384" y="265974"/>
                  </a:lnTo>
                  <a:lnTo>
                    <a:pt x="555075" y="304116"/>
                  </a:lnTo>
                  <a:lnTo>
                    <a:pt x="533884" y="339239"/>
                  </a:lnTo>
                  <a:lnTo>
                    <a:pt x="505618" y="370704"/>
                  </a:lnTo>
                  <a:lnTo>
                    <a:pt x="471088" y="397877"/>
                  </a:lnTo>
                  <a:lnTo>
                    <a:pt x="431101" y="420119"/>
                  </a:lnTo>
                  <a:lnTo>
                    <a:pt x="386469" y="436795"/>
                  </a:lnTo>
                  <a:lnTo>
                    <a:pt x="337998" y="447267"/>
                  </a:lnTo>
                  <a:lnTo>
                    <a:pt x="286499" y="450900"/>
                  </a:lnTo>
                  <a:lnTo>
                    <a:pt x="235001" y="447267"/>
                  </a:lnTo>
                  <a:lnTo>
                    <a:pt x="186530" y="436795"/>
                  </a:lnTo>
                  <a:lnTo>
                    <a:pt x="141897" y="420119"/>
                  </a:lnTo>
                  <a:lnTo>
                    <a:pt x="101911" y="397877"/>
                  </a:lnTo>
                  <a:lnTo>
                    <a:pt x="67381" y="370704"/>
                  </a:lnTo>
                  <a:lnTo>
                    <a:pt x="39115" y="339239"/>
                  </a:lnTo>
                  <a:lnTo>
                    <a:pt x="17924" y="304116"/>
                  </a:lnTo>
                  <a:lnTo>
                    <a:pt x="4615" y="265974"/>
                  </a:lnTo>
                  <a:lnTo>
                    <a:pt x="0" y="225449"/>
                  </a:lnTo>
                  <a:close/>
                </a:path>
                <a:path w="573405" h="1692275">
                  <a:moveTo>
                    <a:pt x="0" y="1466425"/>
                  </a:moveTo>
                  <a:lnTo>
                    <a:pt x="4615" y="1425900"/>
                  </a:lnTo>
                  <a:lnTo>
                    <a:pt x="17924" y="1387758"/>
                  </a:lnTo>
                  <a:lnTo>
                    <a:pt x="39115" y="1352636"/>
                  </a:lnTo>
                  <a:lnTo>
                    <a:pt x="67381" y="1321170"/>
                  </a:lnTo>
                  <a:lnTo>
                    <a:pt x="101911" y="1293998"/>
                  </a:lnTo>
                  <a:lnTo>
                    <a:pt x="141897" y="1271755"/>
                  </a:lnTo>
                  <a:lnTo>
                    <a:pt x="186530" y="1255079"/>
                  </a:lnTo>
                  <a:lnTo>
                    <a:pt x="235001" y="1244607"/>
                  </a:lnTo>
                  <a:lnTo>
                    <a:pt x="286499" y="1240975"/>
                  </a:lnTo>
                  <a:lnTo>
                    <a:pt x="337998" y="1244607"/>
                  </a:lnTo>
                  <a:lnTo>
                    <a:pt x="386469" y="1255079"/>
                  </a:lnTo>
                  <a:lnTo>
                    <a:pt x="431101" y="1271755"/>
                  </a:lnTo>
                  <a:lnTo>
                    <a:pt x="471088" y="1293998"/>
                  </a:lnTo>
                  <a:lnTo>
                    <a:pt x="505618" y="1321170"/>
                  </a:lnTo>
                  <a:lnTo>
                    <a:pt x="533884" y="1352636"/>
                  </a:lnTo>
                  <a:lnTo>
                    <a:pt x="555075" y="1387758"/>
                  </a:lnTo>
                  <a:lnTo>
                    <a:pt x="568384" y="1425900"/>
                  </a:lnTo>
                  <a:lnTo>
                    <a:pt x="572999" y="1466425"/>
                  </a:lnTo>
                  <a:lnTo>
                    <a:pt x="568384" y="1506950"/>
                  </a:lnTo>
                  <a:lnTo>
                    <a:pt x="555075" y="1545092"/>
                  </a:lnTo>
                  <a:lnTo>
                    <a:pt x="533884" y="1580214"/>
                  </a:lnTo>
                  <a:lnTo>
                    <a:pt x="505618" y="1611679"/>
                  </a:lnTo>
                  <a:lnTo>
                    <a:pt x="471088" y="1638852"/>
                  </a:lnTo>
                  <a:lnTo>
                    <a:pt x="431101" y="1661094"/>
                  </a:lnTo>
                  <a:lnTo>
                    <a:pt x="386469" y="1677770"/>
                  </a:lnTo>
                  <a:lnTo>
                    <a:pt x="337998" y="1688242"/>
                  </a:lnTo>
                  <a:lnTo>
                    <a:pt x="286499" y="1691875"/>
                  </a:lnTo>
                  <a:lnTo>
                    <a:pt x="235001" y="1688242"/>
                  </a:lnTo>
                  <a:lnTo>
                    <a:pt x="186530" y="1677770"/>
                  </a:lnTo>
                  <a:lnTo>
                    <a:pt x="141897" y="1661094"/>
                  </a:lnTo>
                  <a:lnTo>
                    <a:pt x="101911" y="1638852"/>
                  </a:lnTo>
                  <a:lnTo>
                    <a:pt x="67381" y="1611679"/>
                  </a:lnTo>
                  <a:lnTo>
                    <a:pt x="39115" y="1580214"/>
                  </a:lnTo>
                  <a:lnTo>
                    <a:pt x="17924" y="1545092"/>
                  </a:lnTo>
                  <a:lnTo>
                    <a:pt x="4615" y="1506950"/>
                  </a:lnTo>
                  <a:lnTo>
                    <a:pt x="0" y="1466425"/>
                  </a:lnTo>
                  <a:close/>
                </a:path>
              </a:pathLst>
            </a:custGeom>
            <a:ln w="28574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54625" y="3526975"/>
              <a:ext cx="618490" cy="572770"/>
            </a:xfrm>
            <a:custGeom>
              <a:avLst/>
              <a:gdLst/>
              <a:ahLst/>
              <a:cxnLst/>
              <a:rect l="l" t="t" r="r" b="b"/>
              <a:pathLst>
                <a:path w="618489" h="572770">
                  <a:moveTo>
                    <a:pt x="0" y="286349"/>
                  </a:moveTo>
                  <a:lnTo>
                    <a:pt x="4046" y="239902"/>
                  </a:lnTo>
                  <a:lnTo>
                    <a:pt x="15760" y="195841"/>
                  </a:lnTo>
                  <a:lnTo>
                    <a:pt x="34506" y="154755"/>
                  </a:lnTo>
                  <a:lnTo>
                    <a:pt x="59648" y="117235"/>
                  </a:lnTo>
                  <a:lnTo>
                    <a:pt x="90547" y="83869"/>
                  </a:lnTo>
                  <a:lnTo>
                    <a:pt x="126570" y="55248"/>
                  </a:lnTo>
                  <a:lnTo>
                    <a:pt x="167077" y="31961"/>
                  </a:lnTo>
                  <a:lnTo>
                    <a:pt x="211434" y="14598"/>
                  </a:lnTo>
                  <a:lnTo>
                    <a:pt x="259004" y="3747"/>
                  </a:lnTo>
                  <a:lnTo>
                    <a:pt x="309149" y="0"/>
                  </a:lnTo>
                  <a:lnTo>
                    <a:pt x="359295" y="3747"/>
                  </a:lnTo>
                  <a:lnTo>
                    <a:pt x="406865" y="14598"/>
                  </a:lnTo>
                  <a:lnTo>
                    <a:pt x="451222" y="31961"/>
                  </a:lnTo>
                  <a:lnTo>
                    <a:pt x="491729" y="55248"/>
                  </a:lnTo>
                  <a:lnTo>
                    <a:pt x="527752" y="83869"/>
                  </a:lnTo>
                  <a:lnTo>
                    <a:pt x="558651" y="117235"/>
                  </a:lnTo>
                  <a:lnTo>
                    <a:pt x="583793" y="154755"/>
                  </a:lnTo>
                  <a:lnTo>
                    <a:pt x="602539" y="195841"/>
                  </a:lnTo>
                  <a:lnTo>
                    <a:pt x="614253" y="239902"/>
                  </a:lnTo>
                  <a:lnTo>
                    <a:pt x="618299" y="286349"/>
                  </a:lnTo>
                  <a:lnTo>
                    <a:pt x="614253" y="332797"/>
                  </a:lnTo>
                  <a:lnTo>
                    <a:pt x="602539" y="376858"/>
                  </a:lnTo>
                  <a:lnTo>
                    <a:pt x="583793" y="417944"/>
                  </a:lnTo>
                  <a:lnTo>
                    <a:pt x="558651" y="455464"/>
                  </a:lnTo>
                  <a:lnTo>
                    <a:pt x="527752" y="488830"/>
                  </a:lnTo>
                  <a:lnTo>
                    <a:pt x="491729" y="517451"/>
                  </a:lnTo>
                  <a:lnTo>
                    <a:pt x="451222" y="540738"/>
                  </a:lnTo>
                  <a:lnTo>
                    <a:pt x="406865" y="558101"/>
                  </a:lnTo>
                  <a:lnTo>
                    <a:pt x="359295" y="568952"/>
                  </a:lnTo>
                  <a:lnTo>
                    <a:pt x="309149" y="572699"/>
                  </a:lnTo>
                  <a:lnTo>
                    <a:pt x="259004" y="568952"/>
                  </a:lnTo>
                  <a:lnTo>
                    <a:pt x="211434" y="558101"/>
                  </a:lnTo>
                  <a:lnTo>
                    <a:pt x="167077" y="540738"/>
                  </a:lnTo>
                  <a:lnTo>
                    <a:pt x="126570" y="517451"/>
                  </a:lnTo>
                  <a:lnTo>
                    <a:pt x="90547" y="488830"/>
                  </a:lnTo>
                  <a:lnTo>
                    <a:pt x="59648" y="455464"/>
                  </a:lnTo>
                  <a:lnTo>
                    <a:pt x="34506" y="417944"/>
                  </a:lnTo>
                  <a:lnTo>
                    <a:pt x="15760" y="376858"/>
                  </a:lnTo>
                  <a:lnTo>
                    <a:pt x="4046" y="332797"/>
                  </a:lnTo>
                  <a:lnTo>
                    <a:pt x="0" y="286349"/>
                  </a:lnTo>
                  <a:close/>
                </a:path>
              </a:pathLst>
            </a:custGeom>
            <a:ln w="2857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91524" y="1222150"/>
              <a:ext cx="854075" cy="1608455"/>
            </a:xfrm>
            <a:custGeom>
              <a:avLst/>
              <a:gdLst/>
              <a:ahLst/>
              <a:cxnLst/>
              <a:rect l="l" t="t" r="r" b="b"/>
              <a:pathLst>
                <a:path w="854075" h="1608455">
                  <a:moveTo>
                    <a:pt x="0" y="804149"/>
                  </a:moveTo>
                  <a:lnTo>
                    <a:pt x="1283" y="741306"/>
                  </a:lnTo>
                  <a:lnTo>
                    <a:pt x="5072" y="679785"/>
                  </a:lnTo>
                  <a:lnTo>
                    <a:pt x="11270" y="619765"/>
                  </a:lnTo>
                  <a:lnTo>
                    <a:pt x="19783" y="561426"/>
                  </a:lnTo>
                  <a:lnTo>
                    <a:pt x="30517" y="504947"/>
                  </a:lnTo>
                  <a:lnTo>
                    <a:pt x="43375" y="450505"/>
                  </a:lnTo>
                  <a:lnTo>
                    <a:pt x="58263" y="398280"/>
                  </a:lnTo>
                  <a:lnTo>
                    <a:pt x="75087" y="348450"/>
                  </a:lnTo>
                  <a:lnTo>
                    <a:pt x="93752" y="301195"/>
                  </a:lnTo>
                  <a:lnTo>
                    <a:pt x="114162" y="256692"/>
                  </a:lnTo>
                  <a:lnTo>
                    <a:pt x="136222" y="215122"/>
                  </a:lnTo>
                  <a:lnTo>
                    <a:pt x="159839" y="176662"/>
                  </a:lnTo>
                  <a:lnTo>
                    <a:pt x="184917" y="141492"/>
                  </a:lnTo>
                  <a:lnTo>
                    <a:pt x="211361" y="109790"/>
                  </a:lnTo>
                  <a:lnTo>
                    <a:pt x="239076" y="81734"/>
                  </a:lnTo>
                  <a:lnTo>
                    <a:pt x="297940" y="37280"/>
                  </a:lnTo>
                  <a:lnTo>
                    <a:pt x="360751" y="9558"/>
                  </a:lnTo>
                  <a:lnTo>
                    <a:pt x="426749" y="0"/>
                  </a:lnTo>
                  <a:lnTo>
                    <a:pt x="468929" y="3934"/>
                  </a:lnTo>
                  <a:lnTo>
                    <a:pt x="510393" y="15594"/>
                  </a:lnTo>
                  <a:lnTo>
                    <a:pt x="550863" y="34759"/>
                  </a:lnTo>
                  <a:lnTo>
                    <a:pt x="590060" y="61212"/>
                  </a:lnTo>
                  <a:lnTo>
                    <a:pt x="627702" y="94734"/>
                  </a:lnTo>
                  <a:lnTo>
                    <a:pt x="663511" y="135106"/>
                  </a:lnTo>
                  <a:lnTo>
                    <a:pt x="697206" y="182111"/>
                  </a:lnTo>
                  <a:lnTo>
                    <a:pt x="728507" y="235530"/>
                  </a:lnTo>
                  <a:lnTo>
                    <a:pt x="747779" y="274325"/>
                  </a:lnTo>
                  <a:lnTo>
                    <a:pt x="765555" y="315203"/>
                  </a:lnTo>
                  <a:lnTo>
                    <a:pt x="781800" y="358007"/>
                  </a:lnTo>
                  <a:lnTo>
                    <a:pt x="796482" y="402581"/>
                  </a:lnTo>
                  <a:lnTo>
                    <a:pt x="809565" y="448769"/>
                  </a:lnTo>
                  <a:lnTo>
                    <a:pt x="821015" y="496415"/>
                  </a:lnTo>
                  <a:lnTo>
                    <a:pt x="830798" y="545362"/>
                  </a:lnTo>
                  <a:lnTo>
                    <a:pt x="838879" y="595454"/>
                  </a:lnTo>
                  <a:lnTo>
                    <a:pt x="845224" y="646535"/>
                  </a:lnTo>
                  <a:lnTo>
                    <a:pt x="849799" y="698449"/>
                  </a:lnTo>
                  <a:lnTo>
                    <a:pt x="852569" y="751039"/>
                  </a:lnTo>
                  <a:lnTo>
                    <a:pt x="853499" y="804149"/>
                  </a:lnTo>
                  <a:lnTo>
                    <a:pt x="852216" y="866993"/>
                  </a:lnTo>
                  <a:lnTo>
                    <a:pt x="848427" y="928514"/>
                  </a:lnTo>
                  <a:lnTo>
                    <a:pt x="842229" y="988534"/>
                  </a:lnTo>
                  <a:lnTo>
                    <a:pt x="833716" y="1046873"/>
                  </a:lnTo>
                  <a:lnTo>
                    <a:pt x="822982" y="1103352"/>
                  </a:lnTo>
                  <a:lnTo>
                    <a:pt x="810124" y="1157794"/>
                  </a:lnTo>
                  <a:lnTo>
                    <a:pt x="795236" y="1210019"/>
                  </a:lnTo>
                  <a:lnTo>
                    <a:pt x="778412" y="1259849"/>
                  </a:lnTo>
                  <a:lnTo>
                    <a:pt x="759747" y="1307104"/>
                  </a:lnTo>
                  <a:lnTo>
                    <a:pt x="739337" y="1351607"/>
                  </a:lnTo>
                  <a:lnTo>
                    <a:pt x="717277" y="1393177"/>
                  </a:lnTo>
                  <a:lnTo>
                    <a:pt x="693660" y="1431637"/>
                  </a:lnTo>
                  <a:lnTo>
                    <a:pt x="668582" y="1466807"/>
                  </a:lnTo>
                  <a:lnTo>
                    <a:pt x="642138" y="1498509"/>
                  </a:lnTo>
                  <a:lnTo>
                    <a:pt x="614423" y="1526565"/>
                  </a:lnTo>
                  <a:lnTo>
                    <a:pt x="555559" y="1571019"/>
                  </a:lnTo>
                  <a:lnTo>
                    <a:pt x="492748" y="1598741"/>
                  </a:lnTo>
                  <a:lnTo>
                    <a:pt x="426749" y="1608299"/>
                  </a:lnTo>
                  <a:lnTo>
                    <a:pt x="360751" y="1598741"/>
                  </a:lnTo>
                  <a:lnTo>
                    <a:pt x="297940" y="1571019"/>
                  </a:lnTo>
                  <a:lnTo>
                    <a:pt x="239076" y="1526565"/>
                  </a:lnTo>
                  <a:lnTo>
                    <a:pt x="211361" y="1498509"/>
                  </a:lnTo>
                  <a:lnTo>
                    <a:pt x="184917" y="1466807"/>
                  </a:lnTo>
                  <a:lnTo>
                    <a:pt x="159839" y="1431637"/>
                  </a:lnTo>
                  <a:lnTo>
                    <a:pt x="136222" y="1393177"/>
                  </a:lnTo>
                  <a:lnTo>
                    <a:pt x="114162" y="1351607"/>
                  </a:lnTo>
                  <a:lnTo>
                    <a:pt x="93752" y="1307104"/>
                  </a:lnTo>
                  <a:lnTo>
                    <a:pt x="75087" y="1259849"/>
                  </a:lnTo>
                  <a:lnTo>
                    <a:pt x="58263" y="1210019"/>
                  </a:lnTo>
                  <a:lnTo>
                    <a:pt x="43375" y="1157794"/>
                  </a:lnTo>
                  <a:lnTo>
                    <a:pt x="30517" y="1103352"/>
                  </a:lnTo>
                  <a:lnTo>
                    <a:pt x="19783" y="1046873"/>
                  </a:lnTo>
                  <a:lnTo>
                    <a:pt x="11270" y="988534"/>
                  </a:lnTo>
                  <a:lnTo>
                    <a:pt x="5072" y="928514"/>
                  </a:lnTo>
                  <a:lnTo>
                    <a:pt x="1283" y="866993"/>
                  </a:lnTo>
                  <a:lnTo>
                    <a:pt x="0" y="80414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76060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>
                <a:solidFill>
                  <a:srgbClr val="FFF1CC"/>
                </a:solidFill>
              </a:rPr>
              <a:t>Table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>
                <a:solidFill>
                  <a:srgbClr val="FFF1CC"/>
                </a:solidFill>
              </a:rPr>
              <a:t>Network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 spc="-5">
                <a:solidFill>
                  <a:srgbClr val="FFF1CC"/>
                </a:solidFill>
              </a:rPr>
              <a:t>-</a:t>
            </a:r>
            <a:r>
              <a:rPr dirty="0" spc="-85">
                <a:solidFill>
                  <a:srgbClr val="FFF1CC"/>
                </a:solidFill>
              </a:rPr>
              <a:t> </a:t>
            </a:r>
            <a:r>
              <a:rPr dirty="0">
                <a:solidFill>
                  <a:srgbClr val="FFF1CC"/>
                </a:solidFill>
              </a:rPr>
              <a:t>Detecting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 spc="-50">
                <a:solidFill>
                  <a:srgbClr val="FFF1CC"/>
                </a:solidFill>
              </a:rPr>
              <a:t>Objects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 spc="40">
                <a:solidFill>
                  <a:srgbClr val="FFF1CC"/>
                </a:solidFill>
              </a:rPr>
              <a:t>on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35">
                <a:solidFill>
                  <a:srgbClr val="FFF1CC"/>
                </a:solidFill>
              </a:rPr>
              <a:t>the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 spc="-45">
                <a:solidFill>
                  <a:srgbClr val="FFF1CC"/>
                </a:solidFill>
              </a:rPr>
              <a:t>Tabletop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60899" y="1683831"/>
            <a:ext cx="1285875" cy="2265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20">
                <a:solidFill>
                  <a:srgbClr val="00FFFF"/>
                </a:solidFill>
                <a:latin typeface="Times New Roman"/>
                <a:cs typeface="Times New Roman"/>
              </a:rPr>
              <a:t>Load</a:t>
            </a:r>
            <a:r>
              <a:rPr dirty="0" sz="1800" spc="-75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00FFFF"/>
                </a:solidFill>
                <a:latin typeface="Times New Roman"/>
                <a:cs typeface="Times New Roman"/>
              </a:rPr>
              <a:t>Cells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35">
                <a:solidFill>
                  <a:srgbClr val="00FF00"/>
                </a:solidFill>
                <a:latin typeface="Times New Roman"/>
                <a:cs typeface="Times New Roman"/>
              </a:rPr>
              <a:t>Hx711</a:t>
            </a:r>
            <a:r>
              <a:rPr dirty="0" sz="1800" spc="-85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dirty="0" sz="1800" spc="-165">
                <a:solidFill>
                  <a:srgbClr val="00FF00"/>
                </a:solidFill>
                <a:latin typeface="Times New Roman"/>
                <a:cs typeface="Times New Roman"/>
              </a:rPr>
              <a:t>ADC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</a:pPr>
            <a:r>
              <a:rPr dirty="0" sz="1800" spc="60">
                <a:solidFill>
                  <a:srgbClr val="FF0000"/>
                </a:solidFill>
                <a:latin typeface="Times New Roman"/>
                <a:cs typeface="Times New Roman"/>
              </a:rPr>
              <a:t>Raspberry</a:t>
            </a:r>
            <a:r>
              <a:rPr dirty="0" sz="1800" spc="-1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5">
                <a:solidFill>
                  <a:srgbClr val="FF0000"/>
                </a:solidFill>
                <a:latin typeface="Times New Roman"/>
                <a:cs typeface="Times New Roman"/>
              </a:rPr>
              <a:t>Pi </a:t>
            </a:r>
            <a:r>
              <a:rPr dirty="0" sz="1800" spc="-4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 spc="25">
                <a:solidFill>
                  <a:srgbClr val="FF0000"/>
                </a:solidFill>
                <a:latin typeface="Times New Roman"/>
                <a:cs typeface="Times New Roman"/>
              </a:rPr>
              <a:t>Zero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4150" y="1274587"/>
            <a:ext cx="8970010" cy="3094990"/>
            <a:chOff x="174150" y="1274587"/>
            <a:chExt cx="8970010" cy="3094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8800" y="1288875"/>
              <a:ext cx="4665199" cy="30182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150" y="1288875"/>
              <a:ext cx="4304643" cy="30663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1691" y="1288875"/>
              <a:ext cx="4022725" cy="3066415"/>
            </a:xfrm>
            <a:custGeom>
              <a:avLst/>
              <a:gdLst/>
              <a:ahLst/>
              <a:cxnLst/>
              <a:rect l="l" t="t" r="r" b="b"/>
              <a:pathLst>
                <a:path w="4022725" h="3066415">
                  <a:moveTo>
                    <a:pt x="127774" y="257099"/>
                  </a:moveTo>
                  <a:lnTo>
                    <a:pt x="131932" y="215397"/>
                  </a:lnTo>
                  <a:lnTo>
                    <a:pt x="143970" y="175836"/>
                  </a:lnTo>
                  <a:lnTo>
                    <a:pt x="163235" y="138947"/>
                  </a:lnTo>
                  <a:lnTo>
                    <a:pt x="189071" y="105260"/>
                  </a:lnTo>
                  <a:lnTo>
                    <a:pt x="220826" y="75302"/>
                  </a:lnTo>
                  <a:lnTo>
                    <a:pt x="257844" y="49605"/>
                  </a:lnTo>
                  <a:lnTo>
                    <a:pt x="299472" y="28697"/>
                  </a:lnTo>
                  <a:lnTo>
                    <a:pt x="345056" y="13107"/>
                  </a:lnTo>
                  <a:lnTo>
                    <a:pt x="393941" y="3365"/>
                  </a:lnTo>
                  <a:lnTo>
                    <a:pt x="445474" y="0"/>
                  </a:lnTo>
                  <a:lnTo>
                    <a:pt x="497006" y="3365"/>
                  </a:lnTo>
                  <a:lnTo>
                    <a:pt x="545891" y="13107"/>
                  </a:lnTo>
                  <a:lnTo>
                    <a:pt x="591475" y="28697"/>
                  </a:lnTo>
                  <a:lnTo>
                    <a:pt x="633103" y="49605"/>
                  </a:lnTo>
                  <a:lnTo>
                    <a:pt x="670121" y="75302"/>
                  </a:lnTo>
                  <a:lnTo>
                    <a:pt x="701876" y="105260"/>
                  </a:lnTo>
                  <a:lnTo>
                    <a:pt x="727712" y="138947"/>
                  </a:lnTo>
                  <a:lnTo>
                    <a:pt x="746977" y="175836"/>
                  </a:lnTo>
                  <a:lnTo>
                    <a:pt x="759015" y="215397"/>
                  </a:lnTo>
                  <a:lnTo>
                    <a:pt x="763173" y="257099"/>
                  </a:lnTo>
                  <a:lnTo>
                    <a:pt x="759015" y="298802"/>
                  </a:lnTo>
                  <a:lnTo>
                    <a:pt x="746977" y="338363"/>
                  </a:lnTo>
                  <a:lnTo>
                    <a:pt x="727712" y="375252"/>
                  </a:lnTo>
                  <a:lnTo>
                    <a:pt x="701876" y="408939"/>
                  </a:lnTo>
                  <a:lnTo>
                    <a:pt x="670121" y="438897"/>
                  </a:lnTo>
                  <a:lnTo>
                    <a:pt x="633103" y="464594"/>
                  </a:lnTo>
                  <a:lnTo>
                    <a:pt x="591475" y="485502"/>
                  </a:lnTo>
                  <a:lnTo>
                    <a:pt x="545891" y="501092"/>
                  </a:lnTo>
                  <a:lnTo>
                    <a:pt x="497006" y="510834"/>
                  </a:lnTo>
                  <a:lnTo>
                    <a:pt x="445474" y="514199"/>
                  </a:lnTo>
                  <a:lnTo>
                    <a:pt x="393941" y="510834"/>
                  </a:lnTo>
                  <a:lnTo>
                    <a:pt x="345056" y="501092"/>
                  </a:lnTo>
                  <a:lnTo>
                    <a:pt x="299472" y="485502"/>
                  </a:lnTo>
                  <a:lnTo>
                    <a:pt x="257844" y="464594"/>
                  </a:lnTo>
                  <a:lnTo>
                    <a:pt x="220826" y="438897"/>
                  </a:lnTo>
                  <a:lnTo>
                    <a:pt x="189071" y="408939"/>
                  </a:lnTo>
                  <a:lnTo>
                    <a:pt x="163235" y="375252"/>
                  </a:lnTo>
                  <a:lnTo>
                    <a:pt x="143970" y="338363"/>
                  </a:lnTo>
                  <a:lnTo>
                    <a:pt x="131932" y="298802"/>
                  </a:lnTo>
                  <a:lnTo>
                    <a:pt x="127774" y="257099"/>
                  </a:lnTo>
                  <a:close/>
                </a:path>
                <a:path w="4022725" h="3066415">
                  <a:moveTo>
                    <a:pt x="3139842" y="257099"/>
                  </a:moveTo>
                  <a:lnTo>
                    <a:pt x="3144000" y="215397"/>
                  </a:lnTo>
                  <a:lnTo>
                    <a:pt x="3156039" y="175836"/>
                  </a:lnTo>
                  <a:lnTo>
                    <a:pt x="3175303" y="138947"/>
                  </a:lnTo>
                  <a:lnTo>
                    <a:pt x="3201140" y="105260"/>
                  </a:lnTo>
                  <a:lnTo>
                    <a:pt x="3232894" y="75302"/>
                  </a:lnTo>
                  <a:lnTo>
                    <a:pt x="3269912" y="49605"/>
                  </a:lnTo>
                  <a:lnTo>
                    <a:pt x="3311540" y="28697"/>
                  </a:lnTo>
                  <a:lnTo>
                    <a:pt x="3357124" y="13107"/>
                  </a:lnTo>
                  <a:lnTo>
                    <a:pt x="3406009" y="3365"/>
                  </a:lnTo>
                  <a:lnTo>
                    <a:pt x="3457542" y="0"/>
                  </a:lnTo>
                  <a:lnTo>
                    <a:pt x="3509075" y="3365"/>
                  </a:lnTo>
                  <a:lnTo>
                    <a:pt x="3557960" y="13107"/>
                  </a:lnTo>
                  <a:lnTo>
                    <a:pt x="3603543" y="28697"/>
                  </a:lnTo>
                  <a:lnTo>
                    <a:pt x="3645172" y="49605"/>
                  </a:lnTo>
                  <a:lnTo>
                    <a:pt x="3682190" y="75302"/>
                  </a:lnTo>
                  <a:lnTo>
                    <a:pt x="3713944" y="105260"/>
                  </a:lnTo>
                  <a:lnTo>
                    <a:pt x="3739781" y="138947"/>
                  </a:lnTo>
                  <a:lnTo>
                    <a:pt x="3759045" y="175836"/>
                  </a:lnTo>
                  <a:lnTo>
                    <a:pt x="3771084" y="215397"/>
                  </a:lnTo>
                  <a:lnTo>
                    <a:pt x="3775242" y="257099"/>
                  </a:lnTo>
                  <a:lnTo>
                    <a:pt x="3771084" y="298802"/>
                  </a:lnTo>
                  <a:lnTo>
                    <a:pt x="3759045" y="338363"/>
                  </a:lnTo>
                  <a:lnTo>
                    <a:pt x="3739781" y="375252"/>
                  </a:lnTo>
                  <a:lnTo>
                    <a:pt x="3713944" y="408939"/>
                  </a:lnTo>
                  <a:lnTo>
                    <a:pt x="3682190" y="438897"/>
                  </a:lnTo>
                  <a:lnTo>
                    <a:pt x="3645172" y="464594"/>
                  </a:lnTo>
                  <a:lnTo>
                    <a:pt x="3603543" y="485502"/>
                  </a:lnTo>
                  <a:lnTo>
                    <a:pt x="3557960" y="501092"/>
                  </a:lnTo>
                  <a:lnTo>
                    <a:pt x="3509075" y="510834"/>
                  </a:lnTo>
                  <a:lnTo>
                    <a:pt x="3457542" y="514199"/>
                  </a:lnTo>
                  <a:lnTo>
                    <a:pt x="3406009" y="510834"/>
                  </a:lnTo>
                  <a:lnTo>
                    <a:pt x="3357124" y="501092"/>
                  </a:lnTo>
                  <a:lnTo>
                    <a:pt x="3311540" y="485502"/>
                  </a:lnTo>
                  <a:lnTo>
                    <a:pt x="3269912" y="464594"/>
                  </a:lnTo>
                  <a:lnTo>
                    <a:pt x="3232894" y="438897"/>
                  </a:lnTo>
                  <a:lnTo>
                    <a:pt x="3201140" y="408939"/>
                  </a:lnTo>
                  <a:lnTo>
                    <a:pt x="3175303" y="375252"/>
                  </a:lnTo>
                  <a:lnTo>
                    <a:pt x="3156039" y="338363"/>
                  </a:lnTo>
                  <a:lnTo>
                    <a:pt x="3144000" y="298802"/>
                  </a:lnTo>
                  <a:lnTo>
                    <a:pt x="3139842" y="257099"/>
                  </a:lnTo>
                  <a:close/>
                </a:path>
                <a:path w="4022725" h="3066415">
                  <a:moveTo>
                    <a:pt x="0" y="2809249"/>
                  </a:moveTo>
                  <a:lnTo>
                    <a:pt x="4158" y="2767546"/>
                  </a:lnTo>
                  <a:lnTo>
                    <a:pt x="16196" y="2727985"/>
                  </a:lnTo>
                  <a:lnTo>
                    <a:pt x="35461" y="2691097"/>
                  </a:lnTo>
                  <a:lnTo>
                    <a:pt x="61297" y="2657409"/>
                  </a:lnTo>
                  <a:lnTo>
                    <a:pt x="93052" y="2627452"/>
                  </a:lnTo>
                  <a:lnTo>
                    <a:pt x="130070" y="2601754"/>
                  </a:lnTo>
                  <a:lnTo>
                    <a:pt x="171698" y="2580846"/>
                  </a:lnTo>
                  <a:lnTo>
                    <a:pt x="217282" y="2565256"/>
                  </a:lnTo>
                  <a:lnTo>
                    <a:pt x="266167" y="2555514"/>
                  </a:lnTo>
                  <a:lnTo>
                    <a:pt x="317699" y="2552149"/>
                  </a:lnTo>
                  <a:lnTo>
                    <a:pt x="369232" y="2555514"/>
                  </a:lnTo>
                  <a:lnTo>
                    <a:pt x="418117" y="2565256"/>
                  </a:lnTo>
                  <a:lnTo>
                    <a:pt x="463701" y="2580846"/>
                  </a:lnTo>
                  <a:lnTo>
                    <a:pt x="505329" y="2601754"/>
                  </a:lnTo>
                  <a:lnTo>
                    <a:pt x="542347" y="2627452"/>
                  </a:lnTo>
                  <a:lnTo>
                    <a:pt x="574102" y="2657409"/>
                  </a:lnTo>
                  <a:lnTo>
                    <a:pt x="599938" y="2691097"/>
                  </a:lnTo>
                  <a:lnTo>
                    <a:pt x="619203" y="2727985"/>
                  </a:lnTo>
                  <a:lnTo>
                    <a:pt x="631241" y="2767546"/>
                  </a:lnTo>
                  <a:lnTo>
                    <a:pt x="635399" y="2809249"/>
                  </a:lnTo>
                  <a:lnTo>
                    <a:pt x="631241" y="2850952"/>
                  </a:lnTo>
                  <a:lnTo>
                    <a:pt x="619203" y="2890512"/>
                  </a:lnTo>
                  <a:lnTo>
                    <a:pt x="599938" y="2927401"/>
                  </a:lnTo>
                  <a:lnTo>
                    <a:pt x="574102" y="2961089"/>
                  </a:lnTo>
                  <a:lnTo>
                    <a:pt x="542347" y="2991046"/>
                  </a:lnTo>
                  <a:lnTo>
                    <a:pt x="505329" y="3016743"/>
                  </a:lnTo>
                  <a:lnTo>
                    <a:pt x="463701" y="3037652"/>
                  </a:lnTo>
                  <a:lnTo>
                    <a:pt x="418117" y="3053241"/>
                  </a:lnTo>
                  <a:lnTo>
                    <a:pt x="369232" y="3062984"/>
                  </a:lnTo>
                  <a:lnTo>
                    <a:pt x="317699" y="3066349"/>
                  </a:lnTo>
                  <a:lnTo>
                    <a:pt x="266167" y="3062984"/>
                  </a:lnTo>
                  <a:lnTo>
                    <a:pt x="217282" y="3053241"/>
                  </a:lnTo>
                  <a:lnTo>
                    <a:pt x="171698" y="3037652"/>
                  </a:lnTo>
                  <a:lnTo>
                    <a:pt x="130070" y="3016743"/>
                  </a:lnTo>
                  <a:lnTo>
                    <a:pt x="93052" y="2991046"/>
                  </a:lnTo>
                  <a:lnTo>
                    <a:pt x="61297" y="2961089"/>
                  </a:lnTo>
                  <a:lnTo>
                    <a:pt x="35461" y="2927401"/>
                  </a:lnTo>
                  <a:lnTo>
                    <a:pt x="16196" y="2890512"/>
                  </a:lnTo>
                  <a:lnTo>
                    <a:pt x="4158" y="2850952"/>
                  </a:lnTo>
                  <a:lnTo>
                    <a:pt x="0" y="2809249"/>
                  </a:lnTo>
                  <a:close/>
                </a:path>
                <a:path w="4022725" h="3066415">
                  <a:moveTo>
                    <a:pt x="3386990" y="2718184"/>
                  </a:moveTo>
                  <a:lnTo>
                    <a:pt x="3391148" y="2676481"/>
                  </a:lnTo>
                  <a:lnTo>
                    <a:pt x="3403186" y="2636921"/>
                  </a:lnTo>
                  <a:lnTo>
                    <a:pt x="3422451" y="2600032"/>
                  </a:lnTo>
                  <a:lnTo>
                    <a:pt x="3448288" y="2566344"/>
                  </a:lnTo>
                  <a:lnTo>
                    <a:pt x="3480042" y="2536387"/>
                  </a:lnTo>
                  <a:lnTo>
                    <a:pt x="3517060" y="2510689"/>
                  </a:lnTo>
                  <a:lnTo>
                    <a:pt x="3558688" y="2489781"/>
                  </a:lnTo>
                  <a:lnTo>
                    <a:pt x="3604272" y="2474191"/>
                  </a:lnTo>
                  <a:lnTo>
                    <a:pt x="3653157" y="2464449"/>
                  </a:lnTo>
                  <a:lnTo>
                    <a:pt x="3704690" y="2461084"/>
                  </a:lnTo>
                  <a:lnTo>
                    <a:pt x="3756222" y="2464449"/>
                  </a:lnTo>
                  <a:lnTo>
                    <a:pt x="3805108" y="2474191"/>
                  </a:lnTo>
                  <a:lnTo>
                    <a:pt x="3850691" y="2489781"/>
                  </a:lnTo>
                  <a:lnTo>
                    <a:pt x="3892319" y="2510689"/>
                  </a:lnTo>
                  <a:lnTo>
                    <a:pt x="3929338" y="2536387"/>
                  </a:lnTo>
                  <a:lnTo>
                    <a:pt x="3961092" y="2566344"/>
                  </a:lnTo>
                  <a:lnTo>
                    <a:pt x="3986929" y="2600032"/>
                  </a:lnTo>
                  <a:lnTo>
                    <a:pt x="4006193" y="2636921"/>
                  </a:lnTo>
                  <a:lnTo>
                    <a:pt x="4018232" y="2676481"/>
                  </a:lnTo>
                  <a:lnTo>
                    <a:pt x="4022390" y="2718184"/>
                  </a:lnTo>
                  <a:lnTo>
                    <a:pt x="4018232" y="2759887"/>
                  </a:lnTo>
                  <a:lnTo>
                    <a:pt x="4006193" y="2799448"/>
                  </a:lnTo>
                  <a:lnTo>
                    <a:pt x="3986929" y="2836336"/>
                  </a:lnTo>
                  <a:lnTo>
                    <a:pt x="3961092" y="2870024"/>
                  </a:lnTo>
                  <a:lnTo>
                    <a:pt x="3929338" y="2899981"/>
                  </a:lnTo>
                  <a:lnTo>
                    <a:pt x="3892319" y="2925679"/>
                  </a:lnTo>
                  <a:lnTo>
                    <a:pt x="3850691" y="2946587"/>
                  </a:lnTo>
                  <a:lnTo>
                    <a:pt x="3805108" y="2962177"/>
                  </a:lnTo>
                  <a:lnTo>
                    <a:pt x="3756222" y="2971919"/>
                  </a:lnTo>
                  <a:lnTo>
                    <a:pt x="3704690" y="2975284"/>
                  </a:lnTo>
                  <a:lnTo>
                    <a:pt x="3653157" y="2971919"/>
                  </a:lnTo>
                  <a:lnTo>
                    <a:pt x="3604272" y="2962177"/>
                  </a:lnTo>
                  <a:lnTo>
                    <a:pt x="3558688" y="2946587"/>
                  </a:lnTo>
                  <a:lnTo>
                    <a:pt x="3517060" y="2925679"/>
                  </a:lnTo>
                  <a:lnTo>
                    <a:pt x="3480042" y="2899981"/>
                  </a:lnTo>
                  <a:lnTo>
                    <a:pt x="3448288" y="2870024"/>
                  </a:lnTo>
                  <a:lnTo>
                    <a:pt x="3422451" y="2836336"/>
                  </a:lnTo>
                  <a:lnTo>
                    <a:pt x="3403186" y="2799448"/>
                  </a:lnTo>
                  <a:lnTo>
                    <a:pt x="3391148" y="2759887"/>
                  </a:lnTo>
                  <a:lnTo>
                    <a:pt x="3386990" y="2718184"/>
                  </a:lnTo>
                  <a:close/>
                </a:path>
              </a:pathLst>
            </a:custGeom>
            <a:ln w="28574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58559" y="2898390"/>
              <a:ext cx="512445" cy="451484"/>
            </a:xfrm>
            <a:custGeom>
              <a:avLst/>
              <a:gdLst/>
              <a:ahLst/>
              <a:cxnLst/>
              <a:rect l="l" t="t" r="r" b="b"/>
              <a:pathLst>
                <a:path w="512444" h="451485">
                  <a:moveTo>
                    <a:pt x="0" y="225449"/>
                  </a:moveTo>
                  <a:lnTo>
                    <a:pt x="5205" y="180013"/>
                  </a:lnTo>
                  <a:lnTo>
                    <a:pt x="20133" y="137694"/>
                  </a:lnTo>
                  <a:lnTo>
                    <a:pt x="43754" y="99398"/>
                  </a:lnTo>
                  <a:lnTo>
                    <a:pt x="75039" y="66032"/>
                  </a:lnTo>
                  <a:lnTo>
                    <a:pt x="112956" y="38503"/>
                  </a:lnTo>
                  <a:lnTo>
                    <a:pt x="156475" y="17716"/>
                  </a:lnTo>
                  <a:lnTo>
                    <a:pt x="204566" y="4580"/>
                  </a:lnTo>
                  <a:lnTo>
                    <a:pt x="256199" y="0"/>
                  </a:lnTo>
                  <a:lnTo>
                    <a:pt x="307833" y="4580"/>
                  </a:lnTo>
                  <a:lnTo>
                    <a:pt x="355924" y="17716"/>
                  </a:lnTo>
                  <a:lnTo>
                    <a:pt x="399443" y="38503"/>
                  </a:lnTo>
                  <a:lnTo>
                    <a:pt x="437360" y="66032"/>
                  </a:lnTo>
                  <a:lnTo>
                    <a:pt x="468645" y="99398"/>
                  </a:lnTo>
                  <a:lnTo>
                    <a:pt x="492266" y="137694"/>
                  </a:lnTo>
                  <a:lnTo>
                    <a:pt x="507194" y="180013"/>
                  </a:lnTo>
                  <a:lnTo>
                    <a:pt x="512399" y="225449"/>
                  </a:lnTo>
                  <a:lnTo>
                    <a:pt x="507194" y="270886"/>
                  </a:lnTo>
                  <a:lnTo>
                    <a:pt x="492266" y="313205"/>
                  </a:lnTo>
                  <a:lnTo>
                    <a:pt x="468645" y="351501"/>
                  </a:lnTo>
                  <a:lnTo>
                    <a:pt x="437360" y="384867"/>
                  </a:lnTo>
                  <a:lnTo>
                    <a:pt x="399443" y="412396"/>
                  </a:lnTo>
                  <a:lnTo>
                    <a:pt x="355924" y="433182"/>
                  </a:lnTo>
                  <a:lnTo>
                    <a:pt x="307833" y="446319"/>
                  </a:lnTo>
                  <a:lnTo>
                    <a:pt x="256199" y="450899"/>
                  </a:lnTo>
                  <a:lnTo>
                    <a:pt x="204566" y="446319"/>
                  </a:lnTo>
                  <a:lnTo>
                    <a:pt x="156475" y="433182"/>
                  </a:lnTo>
                  <a:lnTo>
                    <a:pt x="112956" y="412396"/>
                  </a:lnTo>
                  <a:lnTo>
                    <a:pt x="75039" y="384867"/>
                  </a:lnTo>
                  <a:lnTo>
                    <a:pt x="43754" y="351501"/>
                  </a:lnTo>
                  <a:lnTo>
                    <a:pt x="20133" y="313205"/>
                  </a:lnTo>
                  <a:lnTo>
                    <a:pt x="5205" y="270886"/>
                  </a:lnTo>
                  <a:lnTo>
                    <a:pt x="0" y="225449"/>
                  </a:lnTo>
                  <a:close/>
                </a:path>
              </a:pathLst>
            </a:custGeom>
            <a:ln w="2857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87665" y="2537749"/>
              <a:ext cx="708025" cy="308610"/>
            </a:xfrm>
            <a:custGeom>
              <a:avLst/>
              <a:gdLst/>
              <a:ahLst/>
              <a:cxnLst/>
              <a:rect l="l" t="t" r="r" b="b"/>
              <a:pathLst>
                <a:path w="708025" h="308610">
                  <a:moveTo>
                    <a:pt x="0" y="154199"/>
                  </a:moveTo>
                  <a:lnTo>
                    <a:pt x="5698" y="126482"/>
                  </a:lnTo>
                  <a:lnTo>
                    <a:pt x="22128" y="100394"/>
                  </a:lnTo>
                  <a:lnTo>
                    <a:pt x="83185" y="54850"/>
                  </a:lnTo>
                  <a:lnTo>
                    <a:pt x="125815" y="36265"/>
                  </a:lnTo>
                  <a:lnTo>
                    <a:pt x="175180" y="21052"/>
                  </a:lnTo>
                  <a:lnTo>
                    <a:pt x="230282" y="9647"/>
                  </a:lnTo>
                  <a:lnTo>
                    <a:pt x="290122" y="2484"/>
                  </a:lnTo>
                  <a:lnTo>
                    <a:pt x="353700" y="0"/>
                  </a:lnTo>
                  <a:lnTo>
                    <a:pt x="417278" y="2484"/>
                  </a:lnTo>
                  <a:lnTo>
                    <a:pt x="477117" y="9647"/>
                  </a:lnTo>
                  <a:lnTo>
                    <a:pt x="532219" y="21052"/>
                  </a:lnTo>
                  <a:lnTo>
                    <a:pt x="581584" y="36265"/>
                  </a:lnTo>
                  <a:lnTo>
                    <a:pt x="624214" y="54850"/>
                  </a:lnTo>
                  <a:lnTo>
                    <a:pt x="659109" y="76372"/>
                  </a:lnTo>
                  <a:lnTo>
                    <a:pt x="701701" y="126482"/>
                  </a:lnTo>
                  <a:lnTo>
                    <a:pt x="707400" y="154199"/>
                  </a:lnTo>
                  <a:lnTo>
                    <a:pt x="685271" y="208005"/>
                  </a:lnTo>
                  <a:lnTo>
                    <a:pt x="624214" y="253549"/>
                  </a:lnTo>
                  <a:lnTo>
                    <a:pt x="581584" y="272134"/>
                  </a:lnTo>
                  <a:lnTo>
                    <a:pt x="532219" y="287347"/>
                  </a:lnTo>
                  <a:lnTo>
                    <a:pt x="477117" y="298752"/>
                  </a:lnTo>
                  <a:lnTo>
                    <a:pt x="417278" y="305915"/>
                  </a:lnTo>
                  <a:lnTo>
                    <a:pt x="353700" y="308399"/>
                  </a:lnTo>
                  <a:lnTo>
                    <a:pt x="290122" y="305915"/>
                  </a:lnTo>
                  <a:lnTo>
                    <a:pt x="230282" y="298752"/>
                  </a:lnTo>
                  <a:lnTo>
                    <a:pt x="175180" y="287347"/>
                  </a:lnTo>
                  <a:lnTo>
                    <a:pt x="125815" y="272134"/>
                  </a:lnTo>
                  <a:lnTo>
                    <a:pt x="83185" y="253549"/>
                  </a:lnTo>
                  <a:lnTo>
                    <a:pt x="48290" y="232027"/>
                  </a:lnTo>
                  <a:lnTo>
                    <a:pt x="5698" y="181917"/>
                  </a:lnTo>
                  <a:lnTo>
                    <a:pt x="0" y="15419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52400" y="2846150"/>
              <a:ext cx="629920" cy="1386840"/>
            </a:xfrm>
            <a:custGeom>
              <a:avLst/>
              <a:gdLst/>
              <a:ahLst/>
              <a:cxnLst/>
              <a:rect l="l" t="t" r="r" b="b"/>
              <a:pathLst>
                <a:path w="629920" h="1386839">
                  <a:moveTo>
                    <a:pt x="56599" y="225449"/>
                  </a:moveTo>
                  <a:lnTo>
                    <a:pt x="61215" y="184925"/>
                  </a:lnTo>
                  <a:lnTo>
                    <a:pt x="74524" y="146783"/>
                  </a:lnTo>
                  <a:lnTo>
                    <a:pt x="95715" y="111661"/>
                  </a:lnTo>
                  <a:lnTo>
                    <a:pt x="123981" y="80195"/>
                  </a:lnTo>
                  <a:lnTo>
                    <a:pt x="158511" y="53023"/>
                  </a:lnTo>
                  <a:lnTo>
                    <a:pt x="198497" y="30780"/>
                  </a:lnTo>
                  <a:lnTo>
                    <a:pt x="243130" y="14104"/>
                  </a:lnTo>
                  <a:lnTo>
                    <a:pt x="291601" y="3632"/>
                  </a:lnTo>
                  <a:lnTo>
                    <a:pt x="343099" y="0"/>
                  </a:lnTo>
                  <a:lnTo>
                    <a:pt x="394598" y="3632"/>
                  </a:lnTo>
                  <a:lnTo>
                    <a:pt x="443068" y="14104"/>
                  </a:lnTo>
                  <a:lnTo>
                    <a:pt x="487701" y="30780"/>
                  </a:lnTo>
                  <a:lnTo>
                    <a:pt x="527688" y="53023"/>
                  </a:lnTo>
                  <a:lnTo>
                    <a:pt x="562218" y="80195"/>
                  </a:lnTo>
                  <a:lnTo>
                    <a:pt x="590484" y="111661"/>
                  </a:lnTo>
                  <a:lnTo>
                    <a:pt x="611675" y="146783"/>
                  </a:lnTo>
                  <a:lnTo>
                    <a:pt x="624984" y="184925"/>
                  </a:lnTo>
                  <a:lnTo>
                    <a:pt x="629599" y="225449"/>
                  </a:lnTo>
                  <a:lnTo>
                    <a:pt x="624984" y="265974"/>
                  </a:lnTo>
                  <a:lnTo>
                    <a:pt x="611675" y="304116"/>
                  </a:lnTo>
                  <a:lnTo>
                    <a:pt x="590484" y="339239"/>
                  </a:lnTo>
                  <a:lnTo>
                    <a:pt x="562218" y="370704"/>
                  </a:lnTo>
                  <a:lnTo>
                    <a:pt x="527688" y="397877"/>
                  </a:lnTo>
                  <a:lnTo>
                    <a:pt x="487701" y="420119"/>
                  </a:lnTo>
                  <a:lnTo>
                    <a:pt x="443068" y="436795"/>
                  </a:lnTo>
                  <a:lnTo>
                    <a:pt x="394598" y="447267"/>
                  </a:lnTo>
                  <a:lnTo>
                    <a:pt x="343099" y="450900"/>
                  </a:lnTo>
                  <a:lnTo>
                    <a:pt x="291601" y="447267"/>
                  </a:lnTo>
                  <a:lnTo>
                    <a:pt x="243130" y="436795"/>
                  </a:lnTo>
                  <a:lnTo>
                    <a:pt x="198497" y="420119"/>
                  </a:lnTo>
                  <a:lnTo>
                    <a:pt x="158511" y="397877"/>
                  </a:lnTo>
                  <a:lnTo>
                    <a:pt x="123981" y="370704"/>
                  </a:lnTo>
                  <a:lnTo>
                    <a:pt x="95715" y="339239"/>
                  </a:lnTo>
                  <a:lnTo>
                    <a:pt x="74524" y="304116"/>
                  </a:lnTo>
                  <a:lnTo>
                    <a:pt x="61215" y="265974"/>
                  </a:lnTo>
                  <a:lnTo>
                    <a:pt x="56599" y="225449"/>
                  </a:lnTo>
                  <a:close/>
                </a:path>
                <a:path w="629920" h="1386839">
                  <a:moveTo>
                    <a:pt x="0" y="1160900"/>
                  </a:moveTo>
                  <a:lnTo>
                    <a:pt x="4615" y="1120375"/>
                  </a:lnTo>
                  <a:lnTo>
                    <a:pt x="17924" y="1082233"/>
                  </a:lnTo>
                  <a:lnTo>
                    <a:pt x="39115" y="1047111"/>
                  </a:lnTo>
                  <a:lnTo>
                    <a:pt x="67381" y="1015645"/>
                  </a:lnTo>
                  <a:lnTo>
                    <a:pt x="101911" y="988473"/>
                  </a:lnTo>
                  <a:lnTo>
                    <a:pt x="141897" y="966230"/>
                  </a:lnTo>
                  <a:lnTo>
                    <a:pt x="186530" y="949554"/>
                  </a:lnTo>
                  <a:lnTo>
                    <a:pt x="235001" y="939082"/>
                  </a:lnTo>
                  <a:lnTo>
                    <a:pt x="286499" y="935450"/>
                  </a:lnTo>
                  <a:lnTo>
                    <a:pt x="337998" y="939082"/>
                  </a:lnTo>
                  <a:lnTo>
                    <a:pt x="386468" y="949554"/>
                  </a:lnTo>
                  <a:lnTo>
                    <a:pt x="431101" y="966230"/>
                  </a:lnTo>
                  <a:lnTo>
                    <a:pt x="471088" y="988473"/>
                  </a:lnTo>
                  <a:lnTo>
                    <a:pt x="505618" y="1015645"/>
                  </a:lnTo>
                  <a:lnTo>
                    <a:pt x="533884" y="1047111"/>
                  </a:lnTo>
                  <a:lnTo>
                    <a:pt x="555075" y="1082233"/>
                  </a:lnTo>
                  <a:lnTo>
                    <a:pt x="568384" y="1120375"/>
                  </a:lnTo>
                  <a:lnTo>
                    <a:pt x="572999" y="1160900"/>
                  </a:lnTo>
                  <a:lnTo>
                    <a:pt x="568384" y="1201425"/>
                  </a:lnTo>
                  <a:lnTo>
                    <a:pt x="555075" y="1239567"/>
                  </a:lnTo>
                  <a:lnTo>
                    <a:pt x="533884" y="1274689"/>
                  </a:lnTo>
                  <a:lnTo>
                    <a:pt x="505618" y="1306154"/>
                  </a:lnTo>
                  <a:lnTo>
                    <a:pt x="471088" y="1333327"/>
                  </a:lnTo>
                  <a:lnTo>
                    <a:pt x="431101" y="1355569"/>
                  </a:lnTo>
                  <a:lnTo>
                    <a:pt x="386468" y="1372245"/>
                  </a:lnTo>
                  <a:lnTo>
                    <a:pt x="337998" y="1382717"/>
                  </a:lnTo>
                  <a:lnTo>
                    <a:pt x="286499" y="1386350"/>
                  </a:lnTo>
                  <a:lnTo>
                    <a:pt x="235001" y="1382717"/>
                  </a:lnTo>
                  <a:lnTo>
                    <a:pt x="186530" y="1372245"/>
                  </a:lnTo>
                  <a:lnTo>
                    <a:pt x="141897" y="1355569"/>
                  </a:lnTo>
                  <a:lnTo>
                    <a:pt x="101911" y="1333327"/>
                  </a:lnTo>
                  <a:lnTo>
                    <a:pt x="67381" y="1306154"/>
                  </a:lnTo>
                  <a:lnTo>
                    <a:pt x="39115" y="1274689"/>
                  </a:lnTo>
                  <a:lnTo>
                    <a:pt x="17924" y="1239567"/>
                  </a:lnTo>
                  <a:lnTo>
                    <a:pt x="4615" y="1201425"/>
                  </a:lnTo>
                  <a:lnTo>
                    <a:pt x="0" y="1160900"/>
                  </a:lnTo>
                  <a:close/>
                </a:path>
              </a:pathLst>
            </a:custGeom>
            <a:ln w="28574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482372" y="3267401"/>
              <a:ext cx="635635" cy="514350"/>
            </a:xfrm>
            <a:custGeom>
              <a:avLst/>
              <a:gdLst/>
              <a:ahLst/>
              <a:cxnLst/>
              <a:rect l="l" t="t" r="r" b="b"/>
              <a:pathLst>
                <a:path w="635635" h="514350">
                  <a:moveTo>
                    <a:pt x="0" y="257100"/>
                  </a:moveTo>
                  <a:lnTo>
                    <a:pt x="4158" y="215397"/>
                  </a:lnTo>
                  <a:lnTo>
                    <a:pt x="16196" y="175836"/>
                  </a:lnTo>
                  <a:lnTo>
                    <a:pt x="35461" y="138947"/>
                  </a:lnTo>
                  <a:lnTo>
                    <a:pt x="61297" y="105260"/>
                  </a:lnTo>
                  <a:lnTo>
                    <a:pt x="93052" y="75302"/>
                  </a:lnTo>
                  <a:lnTo>
                    <a:pt x="130070" y="49605"/>
                  </a:lnTo>
                  <a:lnTo>
                    <a:pt x="171698" y="28697"/>
                  </a:lnTo>
                  <a:lnTo>
                    <a:pt x="217282" y="13107"/>
                  </a:lnTo>
                  <a:lnTo>
                    <a:pt x="266167" y="3365"/>
                  </a:lnTo>
                  <a:lnTo>
                    <a:pt x="317699" y="0"/>
                  </a:lnTo>
                  <a:lnTo>
                    <a:pt x="369232" y="3365"/>
                  </a:lnTo>
                  <a:lnTo>
                    <a:pt x="418117" y="13107"/>
                  </a:lnTo>
                  <a:lnTo>
                    <a:pt x="463701" y="28697"/>
                  </a:lnTo>
                  <a:lnTo>
                    <a:pt x="505329" y="49605"/>
                  </a:lnTo>
                  <a:lnTo>
                    <a:pt x="542347" y="75302"/>
                  </a:lnTo>
                  <a:lnTo>
                    <a:pt x="574102" y="105260"/>
                  </a:lnTo>
                  <a:lnTo>
                    <a:pt x="599938" y="138947"/>
                  </a:lnTo>
                  <a:lnTo>
                    <a:pt x="619203" y="175836"/>
                  </a:lnTo>
                  <a:lnTo>
                    <a:pt x="631241" y="215397"/>
                  </a:lnTo>
                  <a:lnTo>
                    <a:pt x="635399" y="257100"/>
                  </a:lnTo>
                  <a:lnTo>
                    <a:pt x="631241" y="298803"/>
                  </a:lnTo>
                  <a:lnTo>
                    <a:pt x="619203" y="338363"/>
                  </a:lnTo>
                  <a:lnTo>
                    <a:pt x="599938" y="375252"/>
                  </a:lnTo>
                  <a:lnTo>
                    <a:pt x="574102" y="408940"/>
                  </a:lnTo>
                  <a:lnTo>
                    <a:pt x="542347" y="438897"/>
                  </a:lnTo>
                  <a:lnTo>
                    <a:pt x="505329" y="464594"/>
                  </a:lnTo>
                  <a:lnTo>
                    <a:pt x="463701" y="485503"/>
                  </a:lnTo>
                  <a:lnTo>
                    <a:pt x="418117" y="501093"/>
                  </a:lnTo>
                  <a:lnTo>
                    <a:pt x="369232" y="510835"/>
                  </a:lnTo>
                  <a:lnTo>
                    <a:pt x="317699" y="514200"/>
                  </a:lnTo>
                  <a:lnTo>
                    <a:pt x="266167" y="510835"/>
                  </a:lnTo>
                  <a:lnTo>
                    <a:pt x="217282" y="501093"/>
                  </a:lnTo>
                  <a:lnTo>
                    <a:pt x="171698" y="485503"/>
                  </a:lnTo>
                  <a:lnTo>
                    <a:pt x="130070" y="464594"/>
                  </a:lnTo>
                  <a:lnTo>
                    <a:pt x="93052" y="438897"/>
                  </a:lnTo>
                  <a:lnTo>
                    <a:pt x="61297" y="408940"/>
                  </a:lnTo>
                  <a:lnTo>
                    <a:pt x="35461" y="375252"/>
                  </a:lnTo>
                  <a:lnTo>
                    <a:pt x="16196" y="338363"/>
                  </a:lnTo>
                  <a:lnTo>
                    <a:pt x="4158" y="298803"/>
                  </a:lnTo>
                  <a:lnTo>
                    <a:pt x="0" y="257100"/>
                  </a:lnTo>
                  <a:close/>
                </a:path>
              </a:pathLst>
            </a:custGeom>
            <a:ln w="2857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22899" y="1326352"/>
              <a:ext cx="708025" cy="1410335"/>
            </a:xfrm>
            <a:custGeom>
              <a:avLst/>
              <a:gdLst/>
              <a:ahLst/>
              <a:cxnLst/>
              <a:rect l="l" t="t" r="r" b="b"/>
              <a:pathLst>
                <a:path w="708025" h="1410335">
                  <a:moveTo>
                    <a:pt x="0" y="704999"/>
                  </a:moveTo>
                  <a:lnTo>
                    <a:pt x="1445" y="640830"/>
                  </a:lnTo>
                  <a:lnTo>
                    <a:pt x="5698" y="578275"/>
                  </a:lnTo>
                  <a:lnTo>
                    <a:pt x="12634" y="517583"/>
                  </a:lnTo>
                  <a:lnTo>
                    <a:pt x="22128" y="459002"/>
                  </a:lnTo>
                  <a:lnTo>
                    <a:pt x="34055" y="402783"/>
                  </a:lnTo>
                  <a:lnTo>
                    <a:pt x="48290" y="349172"/>
                  </a:lnTo>
                  <a:lnTo>
                    <a:pt x="64708" y="298421"/>
                  </a:lnTo>
                  <a:lnTo>
                    <a:pt x="83185" y="250777"/>
                  </a:lnTo>
                  <a:lnTo>
                    <a:pt x="103596" y="206489"/>
                  </a:lnTo>
                  <a:lnTo>
                    <a:pt x="125815" y="165807"/>
                  </a:lnTo>
                  <a:lnTo>
                    <a:pt x="149718" y="128978"/>
                  </a:lnTo>
                  <a:lnTo>
                    <a:pt x="175180" y="96253"/>
                  </a:lnTo>
                  <a:lnTo>
                    <a:pt x="202077" y="67879"/>
                  </a:lnTo>
                  <a:lnTo>
                    <a:pt x="259672" y="25183"/>
                  </a:lnTo>
                  <a:lnTo>
                    <a:pt x="321506" y="2881"/>
                  </a:lnTo>
                  <a:lnTo>
                    <a:pt x="353699" y="0"/>
                  </a:lnTo>
                  <a:lnTo>
                    <a:pt x="393610" y="4499"/>
                  </a:lnTo>
                  <a:lnTo>
                    <a:pt x="432703" y="17809"/>
                  </a:lnTo>
                  <a:lnTo>
                    <a:pt x="470634" y="39641"/>
                  </a:lnTo>
                  <a:lnTo>
                    <a:pt x="507055" y="69711"/>
                  </a:lnTo>
                  <a:lnTo>
                    <a:pt x="541621" y="107733"/>
                  </a:lnTo>
                  <a:lnTo>
                    <a:pt x="573986" y="153421"/>
                  </a:lnTo>
                  <a:lnTo>
                    <a:pt x="603803" y="206489"/>
                  </a:lnTo>
                  <a:lnTo>
                    <a:pt x="622823" y="247527"/>
                  </a:lnTo>
                  <a:lnTo>
                    <a:pt x="640049" y="291154"/>
                  </a:lnTo>
                  <a:lnTo>
                    <a:pt x="655432" y="337135"/>
                  </a:lnTo>
                  <a:lnTo>
                    <a:pt x="668924" y="385231"/>
                  </a:lnTo>
                  <a:lnTo>
                    <a:pt x="680476" y="435208"/>
                  </a:lnTo>
                  <a:lnTo>
                    <a:pt x="690037" y="486827"/>
                  </a:lnTo>
                  <a:lnTo>
                    <a:pt x="697559" y="539853"/>
                  </a:lnTo>
                  <a:lnTo>
                    <a:pt x="702993" y="594048"/>
                  </a:lnTo>
                  <a:lnTo>
                    <a:pt x="706290" y="649175"/>
                  </a:lnTo>
                  <a:lnTo>
                    <a:pt x="707399" y="704999"/>
                  </a:lnTo>
                  <a:lnTo>
                    <a:pt x="705954" y="769169"/>
                  </a:lnTo>
                  <a:lnTo>
                    <a:pt x="701701" y="831724"/>
                  </a:lnTo>
                  <a:lnTo>
                    <a:pt x="694765" y="892416"/>
                  </a:lnTo>
                  <a:lnTo>
                    <a:pt x="685271" y="950997"/>
                  </a:lnTo>
                  <a:lnTo>
                    <a:pt x="673344" y="1007216"/>
                  </a:lnTo>
                  <a:lnTo>
                    <a:pt x="659109" y="1060826"/>
                  </a:lnTo>
                  <a:lnTo>
                    <a:pt x="642691" y="1111578"/>
                  </a:lnTo>
                  <a:lnTo>
                    <a:pt x="624214" y="1159222"/>
                  </a:lnTo>
                  <a:lnTo>
                    <a:pt x="603803" y="1203510"/>
                  </a:lnTo>
                  <a:lnTo>
                    <a:pt x="581584" y="1244192"/>
                  </a:lnTo>
                  <a:lnTo>
                    <a:pt x="557681" y="1281021"/>
                  </a:lnTo>
                  <a:lnTo>
                    <a:pt x="532219" y="1313746"/>
                  </a:lnTo>
                  <a:lnTo>
                    <a:pt x="505322" y="1342120"/>
                  </a:lnTo>
                  <a:lnTo>
                    <a:pt x="447727" y="1384816"/>
                  </a:lnTo>
                  <a:lnTo>
                    <a:pt x="385893" y="1407118"/>
                  </a:lnTo>
                  <a:lnTo>
                    <a:pt x="353699" y="1409999"/>
                  </a:lnTo>
                  <a:lnTo>
                    <a:pt x="290122" y="1398641"/>
                  </a:lnTo>
                  <a:lnTo>
                    <a:pt x="230282" y="1365893"/>
                  </a:lnTo>
                  <a:lnTo>
                    <a:pt x="175180" y="1313746"/>
                  </a:lnTo>
                  <a:lnTo>
                    <a:pt x="149718" y="1281021"/>
                  </a:lnTo>
                  <a:lnTo>
                    <a:pt x="125815" y="1244192"/>
                  </a:lnTo>
                  <a:lnTo>
                    <a:pt x="103596" y="1203510"/>
                  </a:lnTo>
                  <a:lnTo>
                    <a:pt x="83185" y="1159222"/>
                  </a:lnTo>
                  <a:lnTo>
                    <a:pt x="64708" y="1111578"/>
                  </a:lnTo>
                  <a:lnTo>
                    <a:pt x="48290" y="1060826"/>
                  </a:lnTo>
                  <a:lnTo>
                    <a:pt x="34055" y="1007216"/>
                  </a:lnTo>
                  <a:lnTo>
                    <a:pt x="22128" y="950997"/>
                  </a:lnTo>
                  <a:lnTo>
                    <a:pt x="12634" y="892416"/>
                  </a:lnTo>
                  <a:lnTo>
                    <a:pt x="5698" y="831724"/>
                  </a:lnTo>
                  <a:lnTo>
                    <a:pt x="1445" y="769169"/>
                  </a:lnTo>
                  <a:lnTo>
                    <a:pt x="0" y="704999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76060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>
                <a:solidFill>
                  <a:srgbClr val="FFF1CC"/>
                </a:solidFill>
              </a:rPr>
              <a:t>Table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>
                <a:solidFill>
                  <a:srgbClr val="FFF1CC"/>
                </a:solidFill>
              </a:rPr>
              <a:t>Network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 spc="-5">
                <a:solidFill>
                  <a:srgbClr val="FFF1CC"/>
                </a:solidFill>
              </a:rPr>
              <a:t>-</a:t>
            </a:r>
            <a:r>
              <a:rPr dirty="0" spc="-85">
                <a:solidFill>
                  <a:srgbClr val="FFF1CC"/>
                </a:solidFill>
              </a:rPr>
              <a:t> </a:t>
            </a:r>
            <a:r>
              <a:rPr dirty="0">
                <a:solidFill>
                  <a:srgbClr val="FFF1CC"/>
                </a:solidFill>
              </a:rPr>
              <a:t>Detecting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 spc="-50">
                <a:solidFill>
                  <a:srgbClr val="FFF1CC"/>
                </a:solidFill>
              </a:rPr>
              <a:t>Objects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 spc="40">
                <a:solidFill>
                  <a:srgbClr val="FFF1CC"/>
                </a:solidFill>
              </a:rPr>
              <a:t>on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35">
                <a:solidFill>
                  <a:srgbClr val="FFF1CC"/>
                </a:solidFill>
              </a:rPr>
              <a:t>the</a:t>
            </a:r>
            <a:r>
              <a:rPr dirty="0" spc="-95">
                <a:solidFill>
                  <a:srgbClr val="FFF1CC"/>
                </a:solidFill>
              </a:rPr>
              <a:t> </a:t>
            </a:r>
            <a:r>
              <a:rPr dirty="0" spc="-45">
                <a:solidFill>
                  <a:srgbClr val="FFF1CC"/>
                </a:solidFill>
              </a:rPr>
              <a:t>Tabletop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63176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FFF1CC"/>
                </a:solidFill>
              </a:rPr>
              <a:t>T</a:t>
            </a:r>
            <a:r>
              <a:rPr dirty="0" spc="5">
                <a:solidFill>
                  <a:srgbClr val="FFF1CC"/>
                </a:solidFill>
              </a:rPr>
              <a:t>abl</a:t>
            </a:r>
            <a:r>
              <a:rPr dirty="0" spc="10">
                <a:solidFill>
                  <a:srgbClr val="FFF1CC"/>
                </a:solidFill>
              </a:rPr>
              <a:t>e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30">
                <a:solidFill>
                  <a:srgbClr val="FFF1CC"/>
                </a:solidFill>
              </a:rPr>
              <a:t>Net</a:t>
            </a:r>
            <a:r>
              <a:rPr dirty="0" spc="10">
                <a:solidFill>
                  <a:srgbClr val="FFF1CC"/>
                </a:solidFill>
              </a:rPr>
              <a:t>w</a:t>
            </a:r>
            <a:r>
              <a:rPr dirty="0" spc="-5">
                <a:solidFill>
                  <a:srgbClr val="FFF1CC"/>
                </a:solidFill>
              </a:rPr>
              <a:t>o</a:t>
            </a:r>
            <a:r>
              <a:rPr dirty="0" spc="-15">
                <a:solidFill>
                  <a:srgbClr val="FFF1CC"/>
                </a:solidFill>
              </a:rPr>
              <a:t>r</a:t>
            </a:r>
            <a:r>
              <a:rPr dirty="0" spc="-90">
                <a:solidFill>
                  <a:srgbClr val="FFF1CC"/>
                </a:solidFill>
              </a:rPr>
              <a:t>k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5">
                <a:solidFill>
                  <a:srgbClr val="FFF1CC"/>
                </a:solidFill>
              </a:rPr>
              <a:t>-</a:t>
            </a:r>
            <a:r>
              <a:rPr dirty="0" spc="-85">
                <a:solidFill>
                  <a:srgbClr val="FFF1CC"/>
                </a:solidFill>
              </a:rPr>
              <a:t> </a:t>
            </a:r>
            <a:r>
              <a:rPr dirty="0" spc="-434">
                <a:solidFill>
                  <a:srgbClr val="FFF1CC"/>
                </a:solidFill>
              </a:rPr>
              <a:t>T</a:t>
            </a:r>
            <a:r>
              <a:rPr dirty="0" spc="-30">
                <a:solidFill>
                  <a:srgbClr val="FFF1CC"/>
                </a:solidFill>
              </a:rPr>
              <a:t>alkin</a:t>
            </a:r>
            <a:r>
              <a:rPr dirty="0" spc="-30">
                <a:solidFill>
                  <a:srgbClr val="FFF1CC"/>
                </a:solidFill>
              </a:rPr>
              <a:t>g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10">
                <a:solidFill>
                  <a:srgbClr val="FFF1CC"/>
                </a:solidFill>
              </a:rPr>
              <a:t>t</a:t>
            </a:r>
            <a:r>
              <a:rPr dirty="0" spc="85">
                <a:solidFill>
                  <a:srgbClr val="FFF1CC"/>
                </a:solidFill>
              </a:rPr>
              <a:t>o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35">
                <a:solidFill>
                  <a:srgbClr val="FFF1CC"/>
                </a:solidFill>
              </a:rPr>
              <a:t>th</a:t>
            </a:r>
            <a:r>
              <a:rPr dirty="0" spc="40">
                <a:solidFill>
                  <a:srgbClr val="FFF1CC"/>
                </a:solidFill>
              </a:rPr>
              <a:t>e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30">
                <a:solidFill>
                  <a:srgbClr val="FFF1CC"/>
                </a:solidFill>
              </a:rPr>
              <a:t>Dashboa</a:t>
            </a:r>
            <a:r>
              <a:rPr dirty="0" spc="-65">
                <a:solidFill>
                  <a:srgbClr val="FFF1CC"/>
                </a:solidFill>
              </a:rPr>
              <a:t>r</a:t>
            </a:r>
            <a:r>
              <a:rPr dirty="0" spc="-5">
                <a:solidFill>
                  <a:srgbClr val="FFF1CC"/>
                </a:solidFill>
              </a:rPr>
              <a:t>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599" y="1152476"/>
            <a:ext cx="3417525" cy="3676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8800" y="1288875"/>
            <a:ext cx="4665199" cy="30182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874" y="501026"/>
            <a:ext cx="194310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75">
                <a:solidFill>
                  <a:srgbClr val="D9EAD3"/>
                </a:solidFill>
              </a:rPr>
              <a:t>Ou</a:t>
            </a:r>
            <a:r>
              <a:rPr dirty="0" spc="-114">
                <a:solidFill>
                  <a:srgbClr val="D9EAD3"/>
                </a:solidFill>
              </a:rPr>
              <a:t>r</a:t>
            </a:r>
            <a:r>
              <a:rPr dirty="0" spc="-90">
                <a:solidFill>
                  <a:srgbClr val="D9EAD3"/>
                </a:solidFill>
              </a:rPr>
              <a:t> </a:t>
            </a:r>
            <a:r>
              <a:rPr dirty="0" spc="-10">
                <a:solidFill>
                  <a:srgbClr val="D9EAD3"/>
                </a:solidFill>
              </a:rPr>
              <a:t>Solution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827" y="1556230"/>
            <a:ext cx="2280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Modular</a:t>
            </a:r>
            <a:r>
              <a:rPr dirty="0" sz="18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seating</a:t>
            </a:r>
            <a:r>
              <a:rPr dirty="0" sz="18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device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803" y="2544925"/>
            <a:ext cx="3167380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42695" marR="5080" indent="-1230630">
              <a:lnSpc>
                <a:spcPct val="114599"/>
              </a:lnSpc>
              <a:spcBef>
                <a:spcPts val="100"/>
              </a:spcBef>
            </a:pP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Restaurant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seating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management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262" y="3887951"/>
            <a:ext cx="327977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94385" marR="5080" indent="-782320">
              <a:lnSpc>
                <a:spcPct val="114599"/>
              </a:lnSpc>
              <a:spcBef>
                <a:spcPts val="100"/>
              </a:spcBef>
            </a:pP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Contactless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payment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built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dining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tables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6125" y="708025"/>
            <a:ext cx="5157874" cy="414514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63176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FFF1CC"/>
                </a:solidFill>
              </a:rPr>
              <a:t>T</a:t>
            </a:r>
            <a:r>
              <a:rPr dirty="0" spc="5">
                <a:solidFill>
                  <a:srgbClr val="FFF1CC"/>
                </a:solidFill>
              </a:rPr>
              <a:t>abl</a:t>
            </a:r>
            <a:r>
              <a:rPr dirty="0" spc="10">
                <a:solidFill>
                  <a:srgbClr val="FFF1CC"/>
                </a:solidFill>
              </a:rPr>
              <a:t>e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30">
                <a:solidFill>
                  <a:srgbClr val="FFF1CC"/>
                </a:solidFill>
              </a:rPr>
              <a:t>Net</a:t>
            </a:r>
            <a:r>
              <a:rPr dirty="0" spc="10">
                <a:solidFill>
                  <a:srgbClr val="FFF1CC"/>
                </a:solidFill>
              </a:rPr>
              <a:t>w</a:t>
            </a:r>
            <a:r>
              <a:rPr dirty="0" spc="-5">
                <a:solidFill>
                  <a:srgbClr val="FFF1CC"/>
                </a:solidFill>
              </a:rPr>
              <a:t>o</a:t>
            </a:r>
            <a:r>
              <a:rPr dirty="0" spc="-15">
                <a:solidFill>
                  <a:srgbClr val="FFF1CC"/>
                </a:solidFill>
              </a:rPr>
              <a:t>r</a:t>
            </a:r>
            <a:r>
              <a:rPr dirty="0" spc="-90">
                <a:solidFill>
                  <a:srgbClr val="FFF1CC"/>
                </a:solidFill>
              </a:rPr>
              <a:t>k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5">
                <a:solidFill>
                  <a:srgbClr val="FFF1CC"/>
                </a:solidFill>
              </a:rPr>
              <a:t>-</a:t>
            </a:r>
            <a:r>
              <a:rPr dirty="0" spc="-85">
                <a:solidFill>
                  <a:srgbClr val="FFF1CC"/>
                </a:solidFill>
              </a:rPr>
              <a:t> </a:t>
            </a:r>
            <a:r>
              <a:rPr dirty="0" spc="-434">
                <a:solidFill>
                  <a:srgbClr val="FFF1CC"/>
                </a:solidFill>
              </a:rPr>
              <a:t>T</a:t>
            </a:r>
            <a:r>
              <a:rPr dirty="0" spc="-30">
                <a:solidFill>
                  <a:srgbClr val="FFF1CC"/>
                </a:solidFill>
              </a:rPr>
              <a:t>alkin</a:t>
            </a:r>
            <a:r>
              <a:rPr dirty="0" spc="-30">
                <a:solidFill>
                  <a:srgbClr val="FFF1CC"/>
                </a:solidFill>
              </a:rPr>
              <a:t>g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10">
                <a:solidFill>
                  <a:srgbClr val="FFF1CC"/>
                </a:solidFill>
              </a:rPr>
              <a:t>t</a:t>
            </a:r>
            <a:r>
              <a:rPr dirty="0" spc="85">
                <a:solidFill>
                  <a:srgbClr val="FFF1CC"/>
                </a:solidFill>
              </a:rPr>
              <a:t>o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35">
                <a:solidFill>
                  <a:srgbClr val="FFF1CC"/>
                </a:solidFill>
              </a:rPr>
              <a:t>th</a:t>
            </a:r>
            <a:r>
              <a:rPr dirty="0" spc="40">
                <a:solidFill>
                  <a:srgbClr val="FFF1CC"/>
                </a:solidFill>
              </a:rPr>
              <a:t>e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30">
                <a:solidFill>
                  <a:srgbClr val="FFF1CC"/>
                </a:solidFill>
              </a:rPr>
              <a:t>Dashboa</a:t>
            </a:r>
            <a:r>
              <a:rPr dirty="0" spc="-65">
                <a:solidFill>
                  <a:srgbClr val="FFF1CC"/>
                </a:solidFill>
              </a:rPr>
              <a:t>r</a:t>
            </a:r>
            <a:r>
              <a:rPr dirty="0" spc="-5">
                <a:solidFill>
                  <a:srgbClr val="FFF1CC"/>
                </a:solidFill>
              </a:rPr>
              <a:t>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232075" y="1152476"/>
            <a:ext cx="3417570" cy="3677285"/>
            <a:chOff x="5232075" y="1152476"/>
            <a:chExt cx="3417570" cy="3677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2075" y="1152476"/>
              <a:ext cx="3417525" cy="36768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52150" y="3405049"/>
              <a:ext cx="941069" cy="429895"/>
            </a:xfrm>
            <a:custGeom>
              <a:avLst/>
              <a:gdLst/>
              <a:ahLst/>
              <a:cxnLst/>
              <a:rect l="l" t="t" r="r" b="b"/>
              <a:pathLst>
                <a:path w="941070" h="429895">
                  <a:moveTo>
                    <a:pt x="0" y="71651"/>
                  </a:moveTo>
                  <a:lnTo>
                    <a:pt x="5630" y="43761"/>
                  </a:lnTo>
                  <a:lnTo>
                    <a:pt x="20986" y="20986"/>
                  </a:lnTo>
                  <a:lnTo>
                    <a:pt x="43761" y="5630"/>
                  </a:lnTo>
                  <a:lnTo>
                    <a:pt x="71651" y="0"/>
                  </a:lnTo>
                  <a:lnTo>
                    <a:pt x="868848" y="0"/>
                  </a:lnTo>
                  <a:lnTo>
                    <a:pt x="908600" y="12038"/>
                  </a:lnTo>
                  <a:lnTo>
                    <a:pt x="935045" y="44231"/>
                  </a:lnTo>
                  <a:lnTo>
                    <a:pt x="940499" y="71651"/>
                  </a:lnTo>
                  <a:lnTo>
                    <a:pt x="940499" y="358248"/>
                  </a:lnTo>
                  <a:lnTo>
                    <a:pt x="934869" y="386138"/>
                  </a:lnTo>
                  <a:lnTo>
                    <a:pt x="919513" y="408913"/>
                  </a:lnTo>
                  <a:lnTo>
                    <a:pt x="896738" y="424269"/>
                  </a:lnTo>
                  <a:lnTo>
                    <a:pt x="868848" y="429899"/>
                  </a:lnTo>
                  <a:lnTo>
                    <a:pt x="71651" y="429899"/>
                  </a:lnTo>
                  <a:lnTo>
                    <a:pt x="43761" y="424269"/>
                  </a:lnTo>
                  <a:lnTo>
                    <a:pt x="20986" y="408913"/>
                  </a:lnTo>
                  <a:lnTo>
                    <a:pt x="5630" y="386138"/>
                  </a:lnTo>
                  <a:lnTo>
                    <a:pt x="0" y="358248"/>
                  </a:lnTo>
                  <a:lnTo>
                    <a:pt x="0" y="71651"/>
                  </a:lnTo>
                  <a:close/>
                </a:path>
              </a:pathLst>
            </a:custGeom>
            <a:ln w="7619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936375" y="3405049"/>
              <a:ext cx="941069" cy="429895"/>
            </a:xfrm>
            <a:custGeom>
              <a:avLst/>
              <a:gdLst/>
              <a:ahLst/>
              <a:cxnLst/>
              <a:rect l="l" t="t" r="r" b="b"/>
              <a:pathLst>
                <a:path w="941070" h="429895">
                  <a:moveTo>
                    <a:pt x="0" y="71651"/>
                  </a:moveTo>
                  <a:lnTo>
                    <a:pt x="5630" y="43761"/>
                  </a:lnTo>
                  <a:lnTo>
                    <a:pt x="20986" y="20986"/>
                  </a:lnTo>
                  <a:lnTo>
                    <a:pt x="43761" y="5630"/>
                  </a:lnTo>
                  <a:lnTo>
                    <a:pt x="71651" y="0"/>
                  </a:lnTo>
                  <a:lnTo>
                    <a:pt x="868848" y="0"/>
                  </a:lnTo>
                  <a:lnTo>
                    <a:pt x="908600" y="12038"/>
                  </a:lnTo>
                  <a:lnTo>
                    <a:pt x="935045" y="44231"/>
                  </a:lnTo>
                  <a:lnTo>
                    <a:pt x="940499" y="71651"/>
                  </a:lnTo>
                  <a:lnTo>
                    <a:pt x="940499" y="358248"/>
                  </a:lnTo>
                  <a:lnTo>
                    <a:pt x="934869" y="386138"/>
                  </a:lnTo>
                  <a:lnTo>
                    <a:pt x="919513" y="408913"/>
                  </a:lnTo>
                  <a:lnTo>
                    <a:pt x="896738" y="424269"/>
                  </a:lnTo>
                  <a:lnTo>
                    <a:pt x="868848" y="429899"/>
                  </a:lnTo>
                  <a:lnTo>
                    <a:pt x="71651" y="429899"/>
                  </a:lnTo>
                  <a:lnTo>
                    <a:pt x="43761" y="424269"/>
                  </a:lnTo>
                  <a:lnTo>
                    <a:pt x="20986" y="408913"/>
                  </a:lnTo>
                  <a:lnTo>
                    <a:pt x="5630" y="386138"/>
                  </a:lnTo>
                  <a:lnTo>
                    <a:pt x="0" y="358248"/>
                  </a:lnTo>
                  <a:lnTo>
                    <a:pt x="0" y="71651"/>
                  </a:lnTo>
                  <a:close/>
                </a:path>
              </a:pathLst>
            </a:custGeom>
            <a:ln w="761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517050" y="1448149"/>
            <a:ext cx="1753235" cy="3409950"/>
            <a:chOff x="517050" y="1448149"/>
            <a:chExt cx="1753235" cy="34099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625" y="1476724"/>
              <a:ext cx="1695478" cy="33525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1337" y="1462437"/>
              <a:ext cx="1724660" cy="3381375"/>
            </a:xfrm>
            <a:custGeom>
              <a:avLst/>
              <a:gdLst/>
              <a:ahLst/>
              <a:cxnLst/>
              <a:rect l="l" t="t" r="r" b="b"/>
              <a:pathLst>
                <a:path w="1724660" h="3381375">
                  <a:moveTo>
                    <a:pt x="0" y="0"/>
                  </a:moveTo>
                  <a:lnTo>
                    <a:pt x="1724053" y="0"/>
                  </a:lnTo>
                  <a:lnTo>
                    <a:pt x="1724053" y="3381149"/>
                  </a:lnTo>
                  <a:lnTo>
                    <a:pt x="0" y="338114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2900500" y="1417425"/>
            <a:ext cx="1753235" cy="3471545"/>
            <a:chOff x="2900500" y="1417425"/>
            <a:chExt cx="1753235" cy="347154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9075" y="1446000"/>
              <a:ext cx="1695475" cy="341403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14787" y="1431712"/>
              <a:ext cx="1724660" cy="3442970"/>
            </a:xfrm>
            <a:custGeom>
              <a:avLst/>
              <a:gdLst/>
              <a:ahLst/>
              <a:cxnLst/>
              <a:rect l="l" t="t" r="r" b="b"/>
              <a:pathLst>
                <a:path w="1724660" h="3442970">
                  <a:moveTo>
                    <a:pt x="0" y="0"/>
                  </a:moveTo>
                  <a:lnTo>
                    <a:pt x="1724050" y="0"/>
                  </a:lnTo>
                  <a:lnTo>
                    <a:pt x="1724050" y="3442609"/>
                  </a:lnTo>
                  <a:lnTo>
                    <a:pt x="0" y="3442609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901313" y="961713"/>
            <a:ext cx="98298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18440" marR="5080" indent="-206375">
              <a:lnSpc>
                <a:spcPts val="1650"/>
              </a:lnSpc>
              <a:spcBef>
                <a:spcPts val="180"/>
              </a:spcBef>
            </a:pP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FS</a:t>
            </a:r>
            <a:r>
              <a:rPr dirty="0" sz="1400" spc="-7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Lis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ener  </a:t>
            </a:r>
            <a:r>
              <a:rPr dirty="0" sz="1400" spc="50">
                <a:solidFill>
                  <a:srgbClr val="FFFFFF"/>
                </a:solidFill>
                <a:latin typeface="Times New Roman"/>
                <a:cs typeface="Times New Roman"/>
              </a:rPr>
              <a:t>Thread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3073" y="961713"/>
            <a:ext cx="138557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420370" marR="5080" indent="-408305">
              <a:lnSpc>
                <a:spcPts val="1650"/>
              </a:lnSpc>
              <a:spcBef>
                <a:spcPts val="180"/>
              </a:spcBef>
            </a:pPr>
            <a:r>
              <a:rPr dirty="0" sz="1400" spc="10">
                <a:solidFill>
                  <a:srgbClr val="FFFFFF"/>
                </a:solidFill>
                <a:latin typeface="Times New Roman"/>
                <a:cs typeface="Times New Roman"/>
              </a:rPr>
              <a:t>Loa</a:t>
            </a:r>
            <a:r>
              <a:rPr dirty="0" sz="1400" spc="1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Times New Roman"/>
                <a:cs typeface="Times New Roman"/>
              </a:rPr>
              <a:t>Cel</a:t>
            </a: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14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Lis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400" spc="60">
                <a:solidFill>
                  <a:srgbClr val="FFFFFF"/>
                </a:solidFill>
                <a:latin typeface="Times New Roman"/>
                <a:cs typeface="Times New Roman"/>
              </a:rPr>
              <a:t>ener  </a:t>
            </a:r>
            <a:r>
              <a:rPr dirty="0" sz="1400" spc="50">
                <a:solidFill>
                  <a:srgbClr val="FFFFFF"/>
                </a:solidFill>
                <a:latin typeface="Times New Roman"/>
                <a:cs typeface="Times New Roman"/>
              </a:rPr>
              <a:t>Thread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63176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FFF1CC"/>
                </a:solidFill>
              </a:rPr>
              <a:t>T</a:t>
            </a:r>
            <a:r>
              <a:rPr dirty="0" spc="5">
                <a:solidFill>
                  <a:srgbClr val="FFF1CC"/>
                </a:solidFill>
              </a:rPr>
              <a:t>abl</a:t>
            </a:r>
            <a:r>
              <a:rPr dirty="0" spc="10">
                <a:solidFill>
                  <a:srgbClr val="FFF1CC"/>
                </a:solidFill>
              </a:rPr>
              <a:t>e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30">
                <a:solidFill>
                  <a:srgbClr val="FFF1CC"/>
                </a:solidFill>
              </a:rPr>
              <a:t>Net</a:t>
            </a:r>
            <a:r>
              <a:rPr dirty="0" spc="10">
                <a:solidFill>
                  <a:srgbClr val="FFF1CC"/>
                </a:solidFill>
              </a:rPr>
              <a:t>w</a:t>
            </a:r>
            <a:r>
              <a:rPr dirty="0" spc="-5">
                <a:solidFill>
                  <a:srgbClr val="FFF1CC"/>
                </a:solidFill>
              </a:rPr>
              <a:t>o</a:t>
            </a:r>
            <a:r>
              <a:rPr dirty="0" spc="-15">
                <a:solidFill>
                  <a:srgbClr val="FFF1CC"/>
                </a:solidFill>
              </a:rPr>
              <a:t>r</a:t>
            </a:r>
            <a:r>
              <a:rPr dirty="0" spc="-90">
                <a:solidFill>
                  <a:srgbClr val="FFF1CC"/>
                </a:solidFill>
              </a:rPr>
              <a:t>k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5">
                <a:solidFill>
                  <a:srgbClr val="FFF1CC"/>
                </a:solidFill>
              </a:rPr>
              <a:t>-</a:t>
            </a:r>
            <a:r>
              <a:rPr dirty="0" spc="-85">
                <a:solidFill>
                  <a:srgbClr val="FFF1CC"/>
                </a:solidFill>
              </a:rPr>
              <a:t> </a:t>
            </a:r>
            <a:r>
              <a:rPr dirty="0" spc="-434">
                <a:solidFill>
                  <a:srgbClr val="FFF1CC"/>
                </a:solidFill>
              </a:rPr>
              <a:t>T</a:t>
            </a:r>
            <a:r>
              <a:rPr dirty="0" spc="-30">
                <a:solidFill>
                  <a:srgbClr val="FFF1CC"/>
                </a:solidFill>
              </a:rPr>
              <a:t>alkin</a:t>
            </a:r>
            <a:r>
              <a:rPr dirty="0" spc="-30">
                <a:solidFill>
                  <a:srgbClr val="FFF1CC"/>
                </a:solidFill>
              </a:rPr>
              <a:t>g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10">
                <a:solidFill>
                  <a:srgbClr val="FFF1CC"/>
                </a:solidFill>
              </a:rPr>
              <a:t>t</a:t>
            </a:r>
            <a:r>
              <a:rPr dirty="0" spc="85">
                <a:solidFill>
                  <a:srgbClr val="FFF1CC"/>
                </a:solidFill>
              </a:rPr>
              <a:t>o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35">
                <a:solidFill>
                  <a:srgbClr val="FFF1CC"/>
                </a:solidFill>
              </a:rPr>
              <a:t>th</a:t>
            </a:r>
            <a:r>
              <a:rPr dirty="0" spc="40">
                <a:solidFill>
                  <a:srgbClr val="FFF1CC"/>
                </a:solidFill>
              </a:rPr>
              <a:t>e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30">
                <a:solidFill>
                  <a:srgbClr val="FFF1CC"/>
                </a:solidFill>
              </a:rPr>
              <a:t>Dashboa</a:t>
            </a:r>
            <a:r>
              <a:rPr dirty="0" spc="-65">
                <a:solidFill>
                  <a:srgbClr val="FFF1CC"/>
                </a:solidFill>
              </a:rPr>
              <a:t>r</a:t>
            </a:r>
            <a:r>
              <a:rPr dirty="0" spc="-5">
                <a:solidFill>
                  <a:srgbClr val="FFF1CC"/>
                </a:solidFill>
              </a:rPr>
              <a:t>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232075" y="1152476"/>
            <a:ext cx="3417570" cy="3677285"/>
            <a:chOff x="5232075" y="1152476"/>
            <a:chExt cx="3417570" cy="3677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2075" y="1152476"/>
              <a:ext cx="3417525" cy="36768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17325" y="2586449"/>
              <a:ext cx="2099310" cy="784225"/>
            </a:xfrm>
            <a:custGeom>
              <a:avLst/>
              <a:gdLst/>
              <a:ahLst/>
              <a:cxnLst/>
              <a:rect l="l" t="t" r="r" b="b"/>
              <a:pathLst>
                <a:path w="2099309" h="784225">
                  <a:moveTo>
                    <a:pt x="0" y="130652"/>
                  </a:moveTo>
                  <a:lnTo>
                    <a:pt x="10267" y="79796"/>
                  </a:lnTo>
                  <a:lnTo>
                    <a:pt x="38267" y="38267"/>
                  </a:lnTo>
                  <a:lnTo>
                    <a:pt x="79796" y="10267"/>
                  </a:lnTo>
                  <a:lnTo>
                    <a:pt x="130652" y="0"/>
                  </a:lnTo>
                  <a:lnTo>
                    <a:pt x="1968147" y="0"/>
                  </a:lnTo>
                  <a:lnTo>
                    <a:pt x="2018145" y="9945"/>
                  </a:lnTo>
                  <a:lnTo>
                    <a:pt x="2060532" y="38267"/>
                  </a:lnTo>
                  <a:lnTo>
                    <a:pt x="2088854" y="80653"/>
                  </a:lnTo>
                  <a:lnTo>
                    <a:pt x="2098799" y="130652"/>
                  </a:lnTo>
                  <a:lnTo>
                    <a:pt x="2098799" y="653247"/>
                  </a:lnTo>
                  <a:lnTo>
                    <a:pt x="2088532" y="704103"/>
                  </a:lnTo>
                  <a:lnTo>
                    <a:pt x="2060532" y="745632"/>
                  </a:lnTo>
                  <a:lnTo>
                    <a:pt x="2019003" y="773632"/>
                  </a:lnTo>
                  <a:lnTo>
                    <a:pt x="1968147" y="783899"/>
                  </a:lnTo>
                  <a:lnTo>
                    <a:pt x="130652" y="783899"/>
                  </a:lnTo>
                  <a:lnTo>
                    <a:pt x="79796" y="773632"/>
                  </a:lnTo>
                  <a:lnTo>
                    <a:pt x="38267" y="745632"/>
                  </a:lnTo>
                  <a:lnTo>
                    <a:pt x="10267" y="704103"/>
                  </a:lnTo>
                  <a:lnTo>
                    <a:pt x="0" y="653247"/>
                  </a:lnTo>
                  <a:lnTo>
                    <a:pt x="0" y="130652"/>
                  </a:lnTo>
                  <a:close/>
                </a:path>
              </a:pathLst>
            </a:custGeom>
            <a:ln w="7619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916749" y="997737"/>
            <a:ext cx="3206115" cy="3986529"/>
            <a:chOff x="916749" y="997737"/>
            <a:chExt cx="3206115" cy="398652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849" y="1035837"/>
              <a:ext cx="3129475" cy="39100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35799" y="1016787"/>
              <a:ext cx="3168015" cy="3948429"/>
            </a:xfrm>
            <a:custGeom>
              <a:avLst/>
              <a:gdLst/>
              <a:ahLst/>
              <a:cxnLst/>
              <a:rect l="l" t="t" r="r" b="b"/>
              <a:pathLst>
                <a:path w="3168015" h="3948429">
                  <a:moveTo>
                    <a:pt x="0" y="0"/>
                  </a:moveTo>
                  <a:lnTo>
                    <a:pt x="3167575" y="0"/>
                  </a:lnTo>
                  <a:lnTo>
                    <a:pt x="3167575" y="3948199"/>
                  </a:lnTo>
                  <a:lnTo>
                    <a:pt x="0" y="39481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80194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FFF1CC"/>
                </a:solidFill>
              </a:rPr>
              <a:t>T</a:t>
            </a:r>
            <a:r>
              <a:rPr dirty="0" spc="5">
                <a:solidFill>
                  <a:srgbClr val="FFF1CC"/>
                </a:solidFill>
              </a:rPr>
              <a:t>abl</a:t>
            </a:r>
            <a:r>
              <a:rPr dirty="0" spc="10">
                <a:solidFill>
                  <a:srgbClr val="FFF1CC"/>
                </a:solidFill>
              </a:rPr>
              <a:t>e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30">
                <a:solidFill>
                  <a:srgbClr val="FFF1CC"/>
                </a:solidFill>
              </a:rPr>
              <a:t>Net</a:t>
            </a:r>
            <a:r>
              <a:rPr dirty="0" spc="10">
                <a:solidFill>
                  <a:srgbClr val="FFF1CC"/>
                </a:solidFill>
              </a:rPr>
              <a:t>w</a:t>
            </a:r>
            <a:r>
              <a:rPr dirty="0" spc="-5">
                <a:solidFill>
                  <a:srgbClr val="FFF1CC"/>
                </a:solidFill>
              </a:rPr>
              <a:t>o</a:t>
            </a:r>
            <a:r>
              <a:rPr dirty="0" spc="-15">
                <a:solidFill>
                  <a:srgbClr val="FFF1CC"/>
                </a:solidFill>
              </a:rPr>
              <a:t>r</a:t>
            </a:r>
            <a:r>
              <a:rPr dirty="0" spc="-90">
                <a:solidFill>
                  <a:srgbClr val="FFF1CC"/>
                </a:solidFill>
              </a:rPr>
              <a:t>k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5">
                <a:solidFill>
                  <a:srgbClr val="FFF1CC"/>
                </a:solidFill>
              </a:rPr>
              <a:t>-</a:t>
            </a:r>
            <a:r>
              <a:rPr dirty="0" spc="-85">
                <a:solidFill>
                  <a:srgbClr val="FFF1CC"/>
                </a:solidFill>
              </a:rPr>
              <a:t> </a:t>
            </a:r>
            <a:r>
              <a:rPr dirty="0" spc="-340">
                <a:solidFill>
                  <a:srgbClr val="FFF1CC"/>
                </a:solidFill>
              </a:rPr>
              <a:t>R</a:t>
            </a:r>
            <a:r>
              <a:rPr dirty="0" spc="-5">
                <a:solidFill>
                  <a:srgbClr val="FFF1CC"/>
                </a:solidFill>
              </a:rPr>
              <a:t>equi</a:t>
            </a:r>
            <a:r>
              <a:rPr dirty="0" spc="-45">
                <a:solidFill>
                  <a:srgbClr val="FFF1CC"/>
                </a:solidFill>
              </a:rPr>
              <a:t>r</a:t>
            </a:r>
            <a:r>
              <a:rPr dirty="0" spc="60">
                <a:solidFill>
                  <a:srgbClr val="FFF1CC"/>
                </a:solidFill>
              </a:rPr>
              <a:t>ement</a:t>
            </a:r>
            <a:r>
              <a:rPr dirty="0" spc="45">
                <a:solidFill>
                  <a:srgbClr val="FFF1CC"/>
                </a:solidFill>
              </a:rPr>
              <a:t>s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409">
                <a:solidFill>
                  <a:srgbClr val="FFF1CC"/>
                </a:solidFill>
              </a:rPr>
              <a:t>&amp;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530">
                <a:solidFill>
                  <a:srgbClr val="FFF1CC"/>
                </a:solidFill>
              </a:rPr>
              <a:t>V</a:t>
            </a:r>
            <a:r>
              <a:rPr dirty="0" spc="-5">
                <a:solidFill>
                  <a:srgbClr val="FFF1CC"/>
                </a:solidFill>
              </a:rPr>
              <a:t>erificatio</a:t>
            </a:r>
            <a:r>
              <a:rPr dirty="0">
                <a:solidFill>
                  <a:srgbClr val="FFF1CC"/>
                </a:solidFill>
              </a:rPr>
              <a:t>n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145">
                <a:solidFill>
                  <a:srgbClr val="FFF1CC"/>
                </a:solidFill>
              </a:rPr>
              <a:t>(</a:t>
            </a:r>
            <a:r>
              <a:rPr dirty="0" spc="225">
                <a:solidFill>
                  <a:srgbClr val="FFF1CC"/>
                </a:solidFill>
              </a:rPr>
              <a:t>1</a:t>
            </a:r>
            <a:r>
              <a:rPr dirty="0" spc="-85">
                <a:solidFill>
                  <a:srgbClr val="FFF1CC"/>
                </a:solidFill>
              </a:rPr>
              <a:t> </a:t>
            </a:r>
            <a:r>
              <a:rPr dirty="0" spc="-5">
                <a:solidFill>
                  <a:srgbClr val="FFF1CC"/>
                </a:solidFill>
              </a:rPr>
              <a:t>o</a:t>
            </a:r>
            <a:r>
              <a:rPr dirty="0">
                <a:solidFill>
                  <a:srgbClr val="FFF1CC"/>
                </a:solidFill>
              </a:rPr>
              <a:t>f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185">
                <a:solidFill>
                  <a:srgbClr val="FFF1CC"/>
                </a:solidFill>
              </a:rPr>
              <a:t>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849" y="1140825"/>
            <a:ext cx="226441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dirty="0" sz="1700" spc="-15" b="1">
                <a:solidFill>
                  <a:srgbClr val="FFFFFF"/>
                </a:solidFill>
                <a:latin typeface="Times New Roman"/>
                <a:cs typeface="Times New Roman"/>
              </a:rPr>
              <a:t>Requirements:</a:t>
            </a:r>
            <a:endParaRPr sz="1700">
              <a:latin typeface="Times New Roman"/>
              <a:cs typeface="Times New Roman"/>
            </a:endParaRPr>
          </a:p>
          <a:p>
            <a:pPr marL="85725" marR="361315">
              <a:lnSpc>
                <a:spcPct val="151000"/>
              </a:lnSpc>
              <a:spcBef>
                <a:spcPts val="919"/>
              </a:spcBef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Dat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FS</a:t>
            </a: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sen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via 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Bluetooth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read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approximate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rate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one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message</a:t>
            </a: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five</a:t>
            </a: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minutes.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9800" y="1140825"/>
            <a:ext cx="226441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dirty="0" sz="1800" spc="-40" b="1">
                <a:solidFill>
                  <a:srgbClr val="FFFFFF"/>
                </a:solidFill>
                <a:latin typeface="Times New Roman"/>
                <a:cs typeface="Times New Roman"/>
              </a:rPr>
              <a:t>Verification:</a:t>
            </a:r>
            <a:endParaRPr sz="1800">
              <a:latin typeface="Times New Roman"/>
              <a:cs typeface="Times New Roman"/>
            </a:endParaRPr>
          </a:p>
          <a:p>
            <a:pPr marL="542925" marR="326390" indent="-344805">
              <a:lnSpc>
                <a:spcPct val="151000"/>
              </a:lnSpc>
              <a:spcBef>
                <a:spcPts val="955"/>
              </a:spcBef>
              <a:buAutoNum type="arabicPeriod"/>
              <a:tabLst>
                <a:tab pos="542290" algn="l"/>
                <a:tab pos="542925" algn="l"/>
              </a:tabLst>
            </a:pP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Pair</a:t>
            </a:r>
            <a:r>
              <a:rPr dirty="0" sz="12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Bluetooth</a:t>
            </a:r>
            <a:r>
              <a:rPr dirty="0" sz="12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device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Raspberry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Pi</a:t>
            </a:r>
            <a:endParaRPr sz="1200">
              <a:latin typeface="Times New Roman"/>
              <a:cs typeface="Times New Roman"/>
            </a:endParaRPr>
          </a:p>
          <a:p>
            <a:pPr marL="542925" marR="248285" indent="-344805">
              <a:lnSpc>
                <a:spcPct val="151000"/>
              </a:lnSpc>
              <a:buAutoNum type="arabicPeriod"/>
              <a:tabLst>
                <a:tab pos="542290" algn="l"/>
                <a:tab pos="542925" algn="l"/>
              </a:tabLst>
            </a:pP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Send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read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bytes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across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devices.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dirty="0" u="heavy" sz="1200" spc="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Result:</a:t>
            </a:r>
            <a:endParaRPr sz="1200">
              <a:latin typeface="Times New Roman"/>
              <a:cs typeface="Times New Roman"/>
            </a:endParaRPr>
          </a:p>
          <a:p>
            <a:pPr marL="85725" marR="128905">
              <a:lnSpc>
                <a:spcPct val="151000"/>
              </a:lnSpc>
              <a:spcBef>
                <a:spcPts val="5"/>
              </a:spcBef>
            </a:pP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Requirement</a:t>
            </a:r>
            <a:r>
              <a:rPr dirty="0" sz="12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met</a:t>
            </a:r>
            <a:r>
              <a:rPr dirty="0" sz="12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but</a:t>
            </a:r>
            <a:r>
              <a:rPr dirty="0" sz="12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modified: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Instead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reading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once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five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minutes we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instead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read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once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every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seconds.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33700" y="1440099"/>
            <a:ext cx="3775299" cy="283147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80194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FFF1CC"/>
                </a:solidFill>
              </a:rPr>
              <a:t>T</a:t>
            </a:r>
            <a:r>
              <a:rPr dirty="0" spc="5">
                <a:solidFill>
                  <a:srgbClr val="FFF1CC"/>
                </a:solidFill>
              </a:rPr>
              <a:t>abl</a:t>
            </a:r>
            <a:r>
              <a:rPr dirty="0" spc="10">
                <a:solidFill>
                  <a:srgbClr val="FFF1CC"/>
                </a:solidFill>
              </a:rPr>
              <a:t>e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30">
                <a:solidFill>
                  <a:srgbClr val="FFF1CC"/>
                </a:solidFill>
              </a:rPr>
              <a:t>Net</a:t>
            </a:r>
            <a:r>
              <a:rPr dirty="0" spc="10">
                <a:solidFill>
                  <a:srgbClr val="FFF1CC"/>
                </a:solidFill>
              </a:rPr>
              <a:t>w</a:t>
            </a:r>
            <a:r>
              <a:rPr dirty="0" spc="-5">
                <a:solidFill>
                  <a:srgbClr val="FFF1CC"/>
                </a:solidFill>
              </a:rPr>
              <a:t>o</a:t>
            </a:r>
            <a:r>
              <a:rPr dirty="0" spc="-15">
                <a:solidFill>
                  <a:srgbClr val="FFF1CC"/>
                </a:solidFill>
              </a:rPr>
              <a:t>r</a:t>
            </a:r>
            <a:r>
              <a:rPr dirty="0" spc="-90">
                <a:solidFill>
                  <a:srgbClr val="FFF1CC"/>
                </a:solidFill>
              </a:rPr>
              <a:t>k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5">
                <a:solidFill>
                  <a:srgbClr val="FFF1CC"/>
                </a:solidFill>
              </a:rPr>
              <a:t>-</a:t>
            </a:r>
            <a:r>
              <a:rPr dirty="0" spc="-85">
                <a:solidFill>
                  <a:srgbClr val="FFF1CC"/>
                </a:solidFill>
              </a:rPr>
              <a:t> </a:t>
            </a:r>
            <a:r>
              <a:rPr dirty="0" spc="-340">
                <a:solidFill>
                  <a:srgbClr val="FFF1CC"/>
                </a:solidFill>
              </a:rPr>
              <a:t>R</a:t>
            </a:r>
            <a:r>
              <a:rPr dirty="0" spc="-5">
                <a:solidFill>
                  <a:srgbClr val="FFF1CC"/>
                </a:solidFill>
              </a:rPr>
              <a:t>equi</a:t>
            </a:r>
            <a:r>
              <a:rPr dirty="0" spc="-45">
                <a:solidFill>
                  <a:srgbClr val="FFF1CC"/>
                </a:solidFill>
              </a:rPr>
              <a:t>r</a:t>
            </a:r>
            <a:r>
              <a:rPr dirty="0" spc="60">
                <a:solidFill>
                  <a:srgbClr val="FFF1CC"/>
                </a:solidFill>
              </a:rPr>
              <a:t>ement</a:t>
            </a:r>
            <a:r>
              <a:rPr dirty="0" spc="45">
                <a:solidFill>
                  <a:srgbClr val="FFF1CC"/>
                </a:solidFill>
              </a:rPr>
              <a:t>s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409">
                <a:solidFill>
                  <a:srgbClr val="FFF1CC"/>
                </a:solidFill>
              </a:rPr>
              <a:t>&amp;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530">
                <a:solidFill>
                  <a:srgbClr val="FFF1CC"/>
                </a:solidFill>
              </a:rPr>
              <a:t>V</a:t>
            </a:r>
            <a:r>
              <a:rPr dirty="0" spc="-5">
                <a:solidFill>
                  <a:srgbClr val="FFF1CC"/>
                </a:solidFill>
              </a:rPr>
              <a:t>erificatio</a:t>
            </a:r>
            <a:r>
              <a:rPr dirty="0">
                <a:solidFill>
                  <a:srgbClr val="FFF1CC"/>
                </a:solidFill>
              </a:rPr>
              <a:t>n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145">
                <a:solidFill>
                  <a:srgbClr val="FFF1CC"/>
                </a:solidFill>
              </a:rPr>
              <a:t>(</a:t>
            </a:r>
            <a:r>
              <a:rPr dirty="0" spc="225">
                <a:solidFill>
                  <a:srgbClr val="FFF1CC"/>
                </a:solidFill>
              </a:rPr>
              <a:t>2</a:t>
            </a:r>
            <a:r>
              <a:rPr dirty="0" spc="-85">
                <a:solidFill>
                  <a:srgbClr val="FFF1CC"/>
                </a:solidFill>
              </a:rPr>
              <a:t> </a:t>
            </a:r>
            <a:r>
              <a:rPr dirty="0" spc="-5">
                <a:solidFill>
                  <a:srgbClr val="FFF1CC"/>
                </a:solidFill>
              </a:rPr>
              <a:t>o</a:t>
            </a:r>
            <a:r>
              <a:rPr dirty="0">
                <a:solidFill>
                  <a:srgbClr val="FFF1CC"/>
                </a:solidFill>
              </a:rPr>
              <a:t>f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185">
                <a:solidFill>
                  <a:srgbClr val="FFF1CC"/>
                </a:solidFill>
              </a:rPr>
              <a:t>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849" y="1140825"/>
            <a:ext cx="226441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dirty="0" sz="1700" spc="-15" b="1">
                <a:solidFill>
                  <a:srgbClr val="FFFFFF"/>
                </a:solidFill>
                <a:latin typeface="Times New Roman"/>
                <a:cs typeface="Times New Roman"/>
              </a:rPr>
              <a:t>Requirements:</a:t>
            </a:r>
            <a:endParaRPr sz="1700">
              <a:latin typeface="Times New Roman"/>
              <a:cs typeface="Times New Roman"/>
            </a:endParaRPr>
          </a:p>
          <a:p>
            <a:pPr marL="85725" marR="107950">
              <a:lnSpc>
                <a:spcPct val="151000"/>
              </a:lnSpc>
              <a:spcBef>
                <a:spcPts val="919"/>
              </a:spcBef>
            </a:pP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Loa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30">
                <a:solidFill>
                  <a:srgbClr val="FFFFFF"/>
                </a:solidFill>
                <a:latin typeface="Times New Roman"/>
                <a:cs typeface="Times New Roman"/>
              </a:rPr>
              <a:t>Cel</a:t>
            </a: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ec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he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e 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excess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amount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weight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tabletop.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9800" y="1140825"/>
            <a:ext cx="226441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dirty="0" sz="1800" spc="-40" b="1">
                <a:solidFill>
                  <a:srgbClr val="FFFFFF"/>
                </a:solidFill>
                <a:latin typeface="Times New Roman"/>
                <a:cs typeface="Times New Roman"/>
              </a:rPr>
              <a:t>Verification:</a:t>
            </a:r>
            <a:endParaRPr sz="1800">
              <a:latin typeface="Times New Roman"/>
              <a:cs typeface="Times New Roman"/>
            </a:endParaRPr>
          </a:p>
          <a:p>
            <a:pPr marL="542925" marR="149225" indent="-344805">
              <a:lnSpc>
                <a:spcPct val="151000"/>
              </a:lnSpc>
              <a:spcBef>
                <a:spcPts val="955"/>
              </a:spcBef>
              <a:buAutoNum type="arabicPeriod"/>
              <a:tabLst>
                <a:tab pos="542290" algn="l"/>
                <a:tab pos="542925" algn="l"/>
              </a:tabLst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Wire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cells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114">
                <a:solidFill>
                  <a:srgbClr val="FFFFFF"/>
                </a:solidFill>
                <a:latin typeface="Times New Roman"/>
                <a:cs typeface="Times New Roman"/>
              </a:rPr>
              <a:t>AD</a:t>
            </a:r>
            <a:r>
              <a:rPr dirty="0" sz="1200" spc="-105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aspberry 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Pi</a:t>
            </a:r>
            <a:endParaRPr sz="1200">
              <a:latin typeface="Times New Roman"/>
              <a:cs typeface="Times New Roman"/>
            </a:endParaRPr>
          </a:p>
          <a:p>
            <a:pPr marL="542925" marR="110489" indent="-344805">
              <a:lnSpc>
                <a:spcPct val="151000"/>
              </a:lnSpc>
              <a:buAutoNum type="arabicPeriod"/>
              <a:tabLst>
                <a:tab pos="542290" algn="l"/>
                <a:tab pos="542925" algn="l"/>
              </a:tabLst>
            </a:pP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Run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Python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software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read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values</a:t>
            </a:r>
            <a:endParaRPr sz="1200">
              <a:latin typeface="Times New Roman"/>
              <a:cs typeface="Times New Roman"/>
            </a:endParaRPr>
          </a:p>
          <a:p>
            <a:pPr marL="542925" marR="185420" indent="-344805">
              <a:lnSpc>
                <a:spcPct val="151000"/>
              </a:lnSpc>
              <a:buAutoNum type="arabicPeriod"/>
              <a:tabLst>
                <a:tab pos="542290" algn="l"/>
                <a:tab pos="542925" algn="l"/>
              </a:tabLst>
            </a:pPr>
            <a:r>
              <a:rPr dirty="0" sz="1200" spc="-15">
                <a:solidFill>
                  <a:srgbClr val="FFFFFF"/>
                </a:solidFill>
                <a:latin typeface="Times New Roman"/>
                <a:cs typeface="Times New Roman"/>
              </a:rPr>
              <a:t>View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 output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while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placing</a:t>
            </a:r>
            <a:r>
              <a:rPr dirty="0" sz="12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various</a:t>
            </a:r>
            <a:r>
              <a:rPr dirty="0" sz="12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weights</a:t>
            </a:r>
            <a:endParaRPr sz="1200">
              <a:latin typeface="Times New Roman"/>
              <a:cs typeface="Times New Roman"/>
            </a:endParaRPr>
          </a:p>
          <a:p>
            <a:pPr marL="85725" marR="1003300">
              <a:lnSpc>
                <a:spcPct val="151000"/>
              </a:lnSpc>
              <a:spcBef>
                <a:spcPts val="5"/>
              </a:spcBef>
            </a:pPr>
            <a:r>
              <a:rPr dirty="0" u="heavy" sz="1200" spc="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Result: 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equi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emen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1125" y="1946975"/>
            <a:ext cx="3775300" cy="212360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80194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FFF1CC"/>
                </a:solidFill>
              </a:rPr>
              <a:t>T</a:t>
            </a:r>
            <a:r>
              <a:rPr dirty="0" spc="5">
                <a:solidFill>
                  <a:srgbClr val="FFF1CC"/>
                </a:solidFill>
              </a:rPr>
              <a:t>abl</a:t>
            </a:r>
            <a:r>
              <a:rPr dirty="0" spc="10">
                <a:solidFill>
                  <a:srgbClr val="FFF1CC"/>
                </a:solidFill>
              </a:rPr>
              <a:t>e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30">
                <a:solidFill>
                  <a:srgbClr val="FFF1CC"/>
                </a:solidFill>
              </a:rPr>
              <a:t>Net</a:t>
            </a:r>
            <a:r>
              <a:rPr dirty="0" spc="10">
                <a:solidFill>
                  <a:srgbClr val="FFF1CC"/>
                </a:solidFill>
              </a:rPr>
              <a:t>w</a:t>
            </a:r>
            <a:r>
              <a:rPr dirty="0" spc="-5">
                <a:solidFill>
                  <a:srgbClr val="FFF1CC"/>
                </a:solidFill>
              </a:rPr>
              <a:t>o</a:t>
            </a:r>
            <a:r>
              <a:rPr dirty="0" spc="-15">
                <a:solidFill>
                  <a:srgbClr val="FFF1CC"/>
                </a:solidFill>
              </a:rPr>
              <a:t>r</a:t>
            </a:r>
            <a:r>
              <a:rPr dirty="0" spc="-90">
                <a:solidFill>
                  <a:srgbClr val="FFF1CC"/>
                </a:solidFill>
              </a:rPr>
              <a:t>k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5">
                <a:solidFill>
                  <a:srgbClr val="FFF1CC"/>
                </a:solidFill>
              </a:rPr>
              <a:t>-</a:t>
            </a:r>
            <a:r>
              <a:rPr dirty="0" spc="-85">
                <a:solidFill>
                  <a:srgbClr val="FFF1CC"/>
                </a:solidFill>
              </a:rPr>
              <a:t> </a:t>
            </a:r>
            <a:r>
              <a:rPr dirty="0" spc="-340">
                <a:solidFill>
                  <a:srgbClr val="FFF1CC"/>
                </a:solidFill>
              </a:rPr>
              <a:t>R</a:t>
            </a:r>
            <a:r>
              <a:rPr dirty="0" spc="-5">
                <a:solidFill>
                  <a:srgbClr val="FFF1CC"/>
                </a:solidFill>
              </a:rPr>
              <a:t>equi</a:t>
            </a:r>
            <a:r>
              <a:rPr dirty="0" spc="-45">
                <a:solidFill>
                  <a:srgbClr val="FFF1CC"/>
                </a:solidFill>
              </a:rPr>
              <a:t>r</a:t>
            </a:r>
            <a:r>
              <a:rPr dirty="0" spc="60">
                <a:solidFill>
                  <a:srgbClr val="FFF1CC"/>
                </a:solidFill>
              </a:rPr>
              <a:t>ement</a:t>
            </a:r>
            <a:r>
              <a:rPr dirty="0" spc="45">
                <a:solidFill>
                  <a:srgbClr val="FFF1CC"/>
                </a:solidFill>
              </a:rPr>
              <a:t>s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409">
                <a:solidFill>
                  <a:srgbClr val="FFF1CC"/>
                </a:solidFill>
              </a:rPr>
              <a:t>&amp;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-530">
                <a:solidFill>
                  <a:srgbClr val="FFF1CC"/>
                </a:solidFill>
              </a:rPr>
              <a:t>V</a:t>
            </a:r>
            <a:r>
              <a:rPr dirty="0" spc="-5">
                <a:solidFill>
                  <a:srgbClr val="FFF1CC"/>
                </a:solidFill>
              </a:rPr>
              <a:t>erificatio</a:t>
            </a:r>
            <a:r>
              <a:rPr dirty="0">
                <a:solidFill>
                  <a:srgbClr val="FFF1CC"/>
                </a:solidFill>
              </a:rPr>
              <a:t>n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145">
                <a:solidFill>
                  <a:srgbClr val="FFF1CC"/>
                </a:solidFill>
              </a:rPr>
              <a:t>(</a:t>
            </a:r>
            <a:r>
              <a:rPr dirty="0" spc="225">
                <a:solidFill>
                  <a:srgbClr val="FFF1CC"/>
                </a:solidFill>
              </a:rPr>
              <a:t>3</a:t>
            </a:r>
            <a:r>
              <a:rPr dirty="0" spc="-85">
                <a:solidFill>
                  <a:srgbClr val="FFF1CC"/>
                </a:solidFill>
              </a:rPr>
              <a:t> </a:t>
            </a:r>
            <a:r>
              <a:rPr dirty="0" spc="-5">
                <a:solidFill>
                  <a:srgbClr val="FFF1CC"/>
                </a:solidFill>
              </a:rPr>
              <a:t>o</a:t>
            </a:r>
            <a:r>
              <a:rPr dirty="0">
                <a:solidFill>
                  <a:srgbClr val="FFF1CC"/>
                </a:solidFill>
              </a:rPr>
              <a:t>f</a:t>
            </a:r>
            <a:r>
              <a:rPr dirty="0" spc="-90">
                <a:solidFill>
                  <a:srgbClr val="FFF1CC"/>
                </a:solidFill>
              </a:rPr>
              <a:t> </a:t>
            </a:r>
            <a:r>
              <a:rPr dirty="0" spc="185">
                <a:solidFill>
                  <a:srgbClr val="FFF1CC"/>
                </a:solidFill>
              </a:rPr>
              <a:t>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849" y="1140825"/>
            <a:ext cx="226441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dirty="0" sz="1700" spc="-15" b="1">
                <a:solidFill>
                  <a:srgbClr val="FFFFFF"/>
                </a:solidFill>
                <a:latin typeface="Times New Roman"/>
                <a:cs typeface="Times New Roman"/>
              </a:rPr>
              <a:t>Requirements:</a:t>
            </a:r>
            <a:endParaRPr sz="1700">
              <a:latin typeface="Times New Roman"/>
              <a:cs typeface="Times New Roman"/>
            </a:endParaRPr>
          </a:p>
          <a:p>
            <a:pPr marL="85725" marR="170815">
              <a:lnSpc>
                <a:spcPct val="151000"/>
              </a:lnSpc>
              <a:spcBef>
                <a:spcPts val="919"/>
              </a:spcBef>
            </a:pP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Al</a:t>
            </a:r>
            <a:r>
              <a:rPr dirty="0" sz="1200" spc="-3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tabl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node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wil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abl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o 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send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information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single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central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server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node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via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sockets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network.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9800" y="1140825"/>
            <a:ext cx="226441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200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0"/>
              </a:spcBef>
            </a:pPr>
            <a:r>
              <a:rPr dirty="0" sz="1800" spc="-40" b="1">
                <a:solidFill>
                  <a:srgbClr val="FFFFFF"/>
                </a:solidFill>
                <a:latin typeface="Times New Roman"/>
                <a:cs typeface="Times New Roman"/>
              </a:rPr>
              <a:t>Verification:</a:t>
            </a:r>
            <a:endParaRPr sz="1800">
              <a:latin typeface="Times New Roman"/>
              <a:cs typeface="Times New Roman"/>
            </a:endParaRPr>
          </a:p>
          <a:p>
            <a:pPr marL="542925" indent="-325120">
              <a:lnSpc>
                <a:spcPct val="100000"/>
              </a:lnSpc>
              <a:spcBef>
                <a:spcPts val="40"/>
              </a:spcBef>
              <a:buSzPct val="83333"/>
              <a:buAutoNum type="arabicPeriod"/>
              <a:tabLst>
                <a:tab pos="542290" algn="l"/>
                <a:tab pos="542925" algn="l"/>
              </a:tabLst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Connect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devices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  <a:p>
            <a:pPr marL="542925">
              <a:lnSpc>
                <a:spcPct val="100000"/>
              </a:lnSpc>
              <a:spcBef>
                <a:spcPts val="735"/>
              </a:spcBef>
            </a:pP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same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network</a:t>
            </a:r>
            <a:endParaRPr sz="1200">
              <a:latin typeface="Times New Roman"/>
              <a:cs typeface="Times New Roman"/>
            </a:endParaRPr>
          </a:p>
          <a:p>
            <a:pPr marL="542925" marR="111125" indent="-344805">
              <a:lnSpc>
                <a:spcPct val="151000"/>
              </a:lnSpc>
              <a:buAutoNum type="arabicPeriod" startAt="2"/>
              <a:tabLst>
                <a:tab pos="542290" algn="l"/>
                <a:tab pos="542925" algn="l"/>
              </a:tabLst>
            </a:pP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Ping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device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verify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connection.</a:t>
            </a:r>
            <a:endParaRPr sz="1200">
              <a:latin typeface="Times New Roman"/>
              <a:cs typeface="Times New Roman"/>
            </a:endParaRPr>
          </a:p>
          <a:p>
            <a:pPr marL="542925" marR="173355" indent="-344805">
              <a:lnSpc>
                <a:spcPct val="151000"/>
              </a:lnSpc>
              <a:buAutoNum type="arabicPeriod" startAt="2"/>
              <a:tabLst>
                <a:tab pos="542290" algn="l"/>
                <a:tab pos="542925" algn="l"/>
              </a:tabLst>
            </a:pP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Run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server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client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software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each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respective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device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send</a:t>
            </a: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over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socket.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85725" marR="1003300">
              <a:lnSpc>
                <a:spcPct val="151000"/>
              </a:lnSpc>
              <a:spcBef>
                <a:spcPts val="795"/>
              </a:spcBef>
            </a:pPr>
            <a:r>
              <a:rPr dirty="0" u="heavy" sz="1200" spc="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Result: 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equi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emen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me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1125" y="1946975"/>
            <a:ext cx="3775300" cy="212360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503825"/>
            <a:ext cx="631761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434" b="1">
                <a:solidFill>
                  <a:srgbClr val="FFF1CC"/>
                </a:solidFill>
                <a:latin typeface="Times New Roman"/>
                <a:cs typeface="Times New Roman"/>
              </a:rPr>
              <a:t>T</a:t>
            </a:r>
            <a:r>
              <a:rPr dirty="0" sz="2800" spc="5" b="1">
                <a:solidFill>
                  <a:srgbClr val="FFF1CC"/>
                </a:solidFill>
                <a:latin typeface="Times New Roman"/>
                <a:cs typeface="Times New Roman"/>
              </a:rPr>
              <a:t>abl</a:t>
            </a:r>
            <a:r>
              <a:rPr dirty="0" sz="2800" spc="10" b="1">
                <a:solidFill>
                  <a:srgbClr val="FFF1CC"/>
                </a:solidFill>
                <a:latin typeface="Times New Roman"/>
                <a:cs typeface="Times New Roman"/>
              </a:rPr>
              <a:t>e</a:t>
            </a:r>
            <a:r>
              <a:rPr dirty="0" sz="2800" spc="-90" b="1">
                <a:solidFill>
                  <a:srgbClr val="FFF1CC"/>
                </a:solidFill>
                <a:latin typeface="Times New Roman"/>
                <a:cs typeface="Times New Roman"/>
              </a:rPr>
              <a:t> </a:t>
            </a:r>
            <a:r>
              <a:rPr dirty="0" sz="2800" spc="30" b="1">
                <a:solidFill>
                  <a:srgbClr val="FFF1CC"/>
                </a:solidFill>
                <a:latin typeface="Times New Roman"/>
                <a:cs typeface="Times New Roman"/>
              </a:rPr>
              <a:t>Net</a:t>
            </a:r>
            <a:r>
              <a:rPr dirty="0" sz="2800" spc="10" b="1">
                <a:solidFill>
                  <a:srgbClr val="FFF1CC"/>
                </a:solidFill>
                <a:latin typeface="Times New Roman"/>
                <a:cs typeface="Times New Roman"/>
              </a:rPr>
              <a:t>w</a:t>
            </a:r>
            <a:r>
              <a:rPr dirty="0" sz="2800" spc="-5" b="1">
                <a:solidFill>
                  <a:srgbClr val="FFF1CC"/>
                </a:solidFill>
                <a:latin typeface="Times New Roman"/>
                <a:cs typeface="Times New Roman"/>
              </a:rPr>
              <a:t>o</a:t>
            </a:r>
            <a:r>
              <a:rPr dirty="0" sz="2800" spc="-15" b="1">
                <a:solidFill>
                  <a:srgbClr val="FFF1CC"/>
                </a:solidFill>
                <a:latin typeface="Times New Roman"/>
                <a:cs typeface="Times New Roman"/>
              </a:rPr>
              <a:t>r</a:t>
            </a:r>
            <a:r>
              <a:rPr dirty="0" sz="2800" spc="-90" b="1">
                <a:solidFill>
                  <a:srgbClr val="FFF1CC"/>
                </a:solidFill>
                <a:latin typeface="Times New Roman"/>
                <a:cs typeface="Times New Roman"/>
              </a:rPr>
              <a:t>k</a:t>
            </a:r>
            <a:r>
              <a:rPr dirty="0" sz="2800" spc="-90" b="1">
                <a:solidFill>
                  <a:srgbClr val="FFF1CC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F1CC"/>
                </a:solidFill>
                <a:latin typeface="Times New Roman"/>
                <a:cs typeface="Times New Roman"/>
              </a:rPr>
              <a:t>-</a:t>
            </a:r>
            <a:r>
              <a:rPr dirty="0" sz="2800" spc="-85" b="1">
                <a:solidFill>
                  <a:srgbClr val="FFF1CC"/>
                </a:solidFill>
                <a:latin typeface="Times New Roman"/>
                <a:cs typeface="Times New Roman"/>
              </a:rPr>
              <a:t> </a:t>
            </a:r>
            <a:r>
              <a:rPr dirty="0" sz="2800" spc="-434" b="1">
                <a:solidFill>
                  <a:srgbClr val="FFF1CC"/>
                </a:solidFill>
                <a:latin typeface="Times New Roman"/>
                <a:cs typeface="Times New Roman"/>
              </a:rPr>
              <a:t>T</a:t>
            </a:r>
            <a:r>
              <a:rPr dirty="0" sz="2800" spc="-30" b="1">
                <a:solidFill>
                  <a:srgbClr val="FFF1CC"/>
                </a:solidFill>
                <a:latin typeface="Times New Roman"/>
                <a:cs typeface="Times New Roman"/>
              </a:rPr>
              <a:t>alkin</a:t>
            </a:r>
            <a:r>
              <a:rPr dirty="0" sz="2800" spc="-30" b="1">
                <a:solidFill>
                  <a:srgbClr val="FFF1CC"/>
                </a:solidFill>
                <a:latin typeface="Times New Roman"/>
                <a:cs typeface="Times New Roman"/>
              </a:rPr>
              <a:t>g</a:t>
            </a:r>
            <a:r>
              <a:rPr dirty="0" sz="2800" spc="-90" b="1">
                <a:solidFill>
                  <a:srgbClr val="FFF1CC"/>
                </a:solidFill>
                <a:latin typeface="Times New Roman"/>
                <a:cs typeface="Times New Roman"/>
              </a:rPr>
              <a:t> </a:t>
            </a:r>
            <a:r>
              <a:rPr dirty="0" sz="2800" spc="-10" b="1">
                <a:solidFill>
                  <a:srgbClr val="FFF1CC"/>
                </a:solidFill>
                <a:latin typeface="Times New Roman"/>
                <a:cs typeface="Times New Roman"/>
              </a:rPr>
              <a:t>t</a:t>
            </a:r>
            <a:r>
              <a:rPr dirty="0" sz="2800" spc="85" b="1">
                <a:solidFill>
                  <a:srgbClr val="FFF1CC"/>
                </a:solidFill>
                <a:latin typeface="Times New Roman"/>
                <a:cs typeface="Times New Roman"/>
              </a:rPr>
              <a:t>o</a:t>
            </a:r>
            <a:r>
              <a:rPr dirty="0" sz="2800" spc="-90" b="1">
                <a:solidFill>
                  <a:srgbClr val="FFF1CC"/>
                </a:solidFill>
                <a:latin typeface="Times New Roman"/>
                <a:cs typeface="Times New Roman"/>
              </a:rPr>
              <a:t> </a:t>
            </a:r>
            <a:r>
              <a:rPr dirty="0" sz="2800" spc="35" b="1">
                <a:solidFill>
                  <a:srgbClr val="FFF1CC"/>
                </a:solidFill>
                <a:latin typeface="Times New Roman"/>
                <a:cs typeface="Times New Roman"/>
              </a:rPr>
              <a:t>th</a:t>
            </a:r>
            <a:r>
              <a:rPr dirty="0" sz="2800" spc="40" b="1">
                <a:solidFill>
                  <a:srgbClr val="FFF1CC"/>
                </a:solidFill>
                <a:latin typeface="Times New Roman"/>
                <a:cs typeface="Times New Roman"/>
              </a:rPr>
              <a:t>e</a:t>
            </a:r>
            <a:r>
              <a:rPr dirty="0" sz="2800" spc="-90" b="1">
                <a:solidFill>
                  <a:srgbClr val="FFF1CC"/>
                </a:solidFill>
                <a:latin typeface="Times New Roman"/>
                <a:cs typeface="Times New Roman"/>
              </a:rPr>
              <a:t> </a:t>
            </a:r>
            <a:r>
              <a:rPr dirty="0" sz="2800" spc="-30" b="1">
                <a:solidFill>
                  <a:srgbClr val="FFF1CC"/>
                </a:solidFill>
                <a:latin typeface="Times New Roman"/>
                <a:cs typeface="Times New Roman"/>
              </a:rPr>
              <a:t>Dashboa</a:t>
            </a:r>
            <a:r>
              <a:rPr dirty="0" sz="2800" spc="-65" b="1">
                <a:solidFill>
                  <a:srgbClr val="FFF1CC"/>
                </a:solidFill>
                <a:latin typeface="Times New Roman"/>
                <a:cs typeface="Times New Roman"/>
              </a:rPr>
              <a:t>r</a:t>
            </a:r>
            <a:r>
              <a:rPr dirty="0" sz="2800" spc="-5" b="1">
                <a:solidFill>
                  <a:srgbClr val="FFF1CC"/>
                </a:solidFill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65150" y="1152462"/>
            <a:ext cx="5092700" cy="3709035"/>
            <a:chOff x="2365150" y="1152462"/>
            <a:chExt cx="5092700" cy="3709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5150" y="1152462"/>
              <a:ext cx="5092199" cy="37087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7274" y="1419499"/>
              <a:ext cx="1202055" cy="688340"/>
            </a:xfrm>
            <a:custGeom>
              <a:avLst/>
              <a:gdLst/>
              <a:ahLst/>
              <a:cxnLst/>
              <a:rect l="l" t="t" r="r" b="b"/>
              <a:pathLst>
                <a:path w="1202054" h="688339">
                  <a:moveTo>
                    <a:pt x="0" y="343949"/>
                  </a:moveTo>
                  <a:lnTo>
                    <a:pt x="3102" y="308783"/>
                  </a:lnTo>
                  <a:lnTo>
                    <a:pt x="12208" y="274632"/>
                  </a:lnTo>
                  <a:lnTo>
                    <a:pt x="47221" y="210069"/>
                  </a:lnTo>
                  <a:lnTo>
                    <a:pt x="72525" y="180003"/>
                  </a:lnTo>
                  <a:lnTo>
                    <a:pt x="102624" y="151644"/>
                  </a:lnTo>
                  <a:lnTo>
                    <a:pt x="137216" y="125165"/>
                  </a:lnTo>
                  <a:lnTo>
                    <a:pt x="175999" y="100740"/>
                  </a:lnTo>
                  <a:lnTo>
                    <a:pt x="218671" y="78541"/>
                  </a:lnTo>
                  <a:lnTo>
                    <a:pt x="264931" y="58741"/>
                  </a:lnTo>
                  <a:lnTo>
                    <a:pt x="314475" y="41512"/>
                  </a:lnTo>
                  <a:lnTo>
                    <a:pt x="367002" y="27029"/>
                  </a:lnTo>
                  <a:lnTo>
                    <a:pt x="422210" y="15463"/>
                  </a:lnTo>
                  <a:lnTo>
                    <a:pt x="479797" y="6987"/>
                  </a:lnTo>
                  <a:lnTo>
                    <a:pt x="539461" y="1775"/>
                  </a:lnTo>
                  <a:lnTo>
                    <a:pt x="600899" y="0"/>
                  </a:lnTo>
                  <a:lnTo>
                    <a:pt x="662338" y="1775"/>
                  </a:lnTo>
                  <a:lnTo>
                    <a:pt x="722002" y="6987"/>
                  </a:lnTo>
                  <a:lnTo>
                    <a:pt x="779589" y="15463"/>
                  </a:lnTo>
                  <a:lnTo>
                    <a:pt x="834797" y="27029"/>
                  </a:lnTo>
                  <a:lnTo>
                    <a:pt x="887324" y="41512"/>
                  </a:lnTo>
                  <a:lnTo>
                    <a:pt x="936868" y="58741"/>
                  </a:lnTo>
                  <a:lnTo>
                    <a:pt x="983128" y="78541"/>
                  </a:lnTo>
                  <a:lnTo>
                    <a:pt x="1025800" y="100740"/>
                  </a:lnTo>
                  <a:lnTo>
                    <a:pt x="1064583" y="125165"/>
                  </a:lnTo>
                  <a:lnTo>
                    <a:pt x="1099175" y="151644"/>
                  </a:lnTo>
                  <a:lnTo>
                    <a:pt x="1129274" y="180003"/>
                  </a:lnTo>
                  <a:lnTo>
                    <a:pt x="1154578" y="210069"/>
                  </a:lnTo>
                  <a:lnTo>
                    <a:pt x="1189591" y="274632"/>
                  </a:lnTo>
                  <a:lnTo>
                    <a:pt x="1201799" y="343949"/>
                  </a:lnTo>
                  <a:lnTo>
                    <a:pt x="1189591" y="413267"/>
                  </a:lnTo>
                  <a:lnTo>
                    <a:pt x="1154578" y="477830"/>
                  </a:lnTo>
                  <a:lnTo>
                    <a:pt x="1129274" y="507897"/>
                  </a:lnTo>
                  <a:lnTo>
                    <a:pt x="1099175" y="536255"/>
                  </a:lnTo>
                  <a:lnTo>
                    <a:pt x="1064583" y="562734"/>
                  </a:lnTo>
                  <a:lnTo>
                    <a:pt x="1025800" y="587159"/>
                  </a:lnTo>
                  <a:lnTo>
                    <a:pt x="983128" y="609358"/>
                  </a:lnTo>
                  <a:lnTo>
                    <a:pt x="936868" y="629158"/>
                  </a:lnTo>
                  <a:lnTo>
                    <a:pt x="887324" y="646387"/>
                  </a:lnTo>
                  <a:lnTo>
                    <a:pt x="834797" y="660870"/>
                  </a:lnTo>
                  <a:lnTo>
                    <a:pt x="779589" y="672436"/>
                  </a:lnTo>
                  <a:lnTo>
                    <a:pt x="722002" y="680912"/>
                  </a:lnTo>
                  <a:lnTo>
                    <a:pt x="662338" y="686124"/>
                  </a:lnTo>
                  <a:lnTo>
                    <a:pt x="600899" y="687899"/>
                  </a:lnTo>
                  <a:lnTo>
                    <a:pt x="539461" y="686124"/>
                  </a:lnTo>
                  <a:lnTo>
                    <a:pt x="479797" y="680912"/>
                  </a:lnTo>
                  <a:lnTo>
                    <a:pt x="422210" y="672436"/>
                  </a:lnTo>
                  <a:lnTo>
                    <a:pt x="367002" y="660870"/>
                  </a:lnTo>
                  <a:lnTo>
                    <a:pt x="314475" y="646387"/>
                  </a:lnTo>
                  <a:lnTo>
                    <a:pt x="264931" y="629158"/>
                  </a:lnTo>
                  <a:lnTo>
                    <a:pt x="218671" y="609358"/>
                  </a:lnTo>
                  <a:lnTo>
                    <a:pt x="175999" y="587159"/>
                  </a:lnTo>
                  <a:lnTo>
                    <a:pt x="137216" y="562734"/>
                  </a:lnTo>
                  <a:lnTo>
                    <a:pt x="102624" y="536255"/>
                  </a:lnTo>
                  <a:lnTo>
                    <a:pt x="72525" y="507897"/>
                  </a:lnTo>
                  <a:lnTo>
                    <a:pt x="47221" y="477830"/>
                  </a:lnTo>
                  <a:lnTo>
                    <a:pt x="12208" y="413267"/>
                  </a:lnTo>
                  <a:lnTo>
                    <a:pt x="3102" y="379116"/>
                  </a:lnTo>
                  <a:lnTo>
                    <a:pt x="0" y="343949"/>
                  </a:lnTo>
                  <a:close/>
                </a:path>
              </a:pathLst>
            </a:custGeom>
            <a:ln w="28574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063025" y="1258987"/>
            <a:ext cx="94741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0">
                <a:solidFill>
                  <a:srgbClr val="00FFFF"/>
                </a:solidFill>
                <a:latin typeface="Times New Roman"/>
                <a:cs typeface="Times New Roman"/>
              </a:rPr>
              <a:t>What’</a:t>
            </a:r>
            <a:r>
              <a:rPr dirty="0" sz="1400" spc="10">
                <a:solidFill>
                  <a:srgbClr val="00FFFF"/>
                </a:solidFill>
                <a:latin typeface="Times New Roman"/>
                <a:cs typeface="Times New Roman"/>
              </a:rPr>
              <a:t>s</a:t>
            </a:r>
            <a:r>
              <a:rPr dirty="0" sz="1400" spc="-45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00FFFF"/>
                </a:solidFill>
                <a:latin typeface="Times New Roman"/>
                <a:cs typeface="Times New Roman"/>
              </a:rPr>
              <a:t>this?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703" y="1805249"/>
            <a:ext cx="427482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195" b="0">
                <a:solidFill>
                  <a:srgbClr val="D9EAD3"/>
                </a:solidFill>
                <a:latin typeface="Times New Roman"/>
                <a:cs typeface="Times New Roman"/>
              </a:rPr>
              <a:t>Dashboa</a:t>
            </a:r>
            <a:r>
              <a:rPr dirty="0" sz="7200" spc="470" b="0">
                <a:solidFill>
                  <a:srgbClr val="D9EAD3"/>
                </a:solidFill>
                <a:latin typeface="Times New Roman"/>
                <a:cs typeface="Times New Roman"/>
              </a:rPr>
              <a:t>r</a:t>
            </a:r>
            <a:r>
              <a:rPr dirty="0" sz="7200" spc="390" b="0">
                <a:solidFill>
                  <a:srgbClr val="D9EAD3"/>
                </a:solidFill>
                <a:latin typeface="Times New Roman"/>
                <a:cs typeface="Times New Roman"/>
              </a:rPr>
              <a:t>d</a:t>
            </a:r>
            <a:endParaRPr sz="7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167830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>
                <a:solidFill>
                  <a:srgbClr val="D9EAD3"/>
                </a:solidFill>
              </a:rPr>
              <a:t>Dashboard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39065" marR="13335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Talks</a:t>
            </a:r>
            <a:r>
              <a:rPr dirty="0" spc="-70"/>
              <a:t> </a:t>
            </a:r>
            <a:r>
              <a:rPr dirty="0" spc="75"/>
              <a:t>to</a:t>
            </a:r>
            <a:r>
              <a:rPr dirty="0" spc="-70"/>
              <a:t> </a:t>
            </a:r>
            <a:r>
              <a:rPr dirty="0" spc="15"/>
              <a:t>all</a:t>
            </a:r>
            <a:r>
              <a:rPr dirty="0" spc="-70"/>
              <a:t> </a:t>
            </a:r>
            <a:r>
              <a:rPr dirty="0" spc="95"/>
              <a:t>the</a:t>
            </a:r>
            <a:r>
              <a:rPr dirty="0" spc="-70"/>
              <a:t> </a:t>
            </a:r>
            <a:r>
              <a:rPr dirty="0" spc="45"/>
              <a:t>tables.</a:t>
            </a:r>
          </a:p>
          <a:p>
            <a:pPr marL="139065">
              <a:lnSpc>
                <a:spcPct val="100000"/>
              </a:lnSpc>
            </a:pPr>
          </a:p>
          <a:p>
            <a:pPr algn="ctr" marL="139065">
              <a:lnSpc>
                <a:spcPct val="100000"/>
              </a:lnSpc>
              <a:spcBef>
                <a:spcPts val="1625"/>
              </a:spcBef>
            </a:pPr>
            <a:r>
              <a:rPr dirty="0" spc="15"/>
              <a:t>Displays</a:t>
            </a:r>
            <a:r>
              <a:rPr dirty="0" spc="-65"/>
              <a:t> </a:t>
            </a:r>
            <a:r>
              <a:rPr dirty="0" spc="95"/>
              <a:t>the</a:t>
            </a:r>
            <a:r>
              <a:rPr dirty="0" spc="-60"/>
              <a:t> </a:t>
            </a:r>
            <a:r>
              <a:rPr dirty="0" spc="90"/>
              <a:t>status</a:t>
            </a:r>
            <a:r>
              <a:rPr dirty="0" spc="-65"/>
              <a:t> </a:t>
            </a:r>
            <a:r>
              <a:rPr dirty="0" spc="-5"/>
              <a:t>of</a:t>
            </a:r>
            <a:r>
              <a:rPr dirty="0" spc="-60"/>
              <a:t> </a:t>
            </a:r>
            <a:r>
              <a:rPr dirty="0" spc="15"/>
              <a:t>all</a:t>
            </a:r>
            <a:r>
              <a:rPr dirty="0" spc="-60"/>
              <a:t> </a:t>
            </a:r>
            <a:r>
              <a:rPr dirty="0" spc="65"/>
              <a:t>tables</a:t>
            </a:r>
            <a:r>
              <a:rPr dirty="0" spc="-65"/>
              <a:t> </a:t>
            </a:r>
            <a:r>
              <a:rPr dirty="0" spc="50"/>
              <a:t>in</a:t>
            </a:r>
            <a:r>
              <a:rPr dirty="0" spc="-65"/>
              <a:t> </a:t>
            </a:r>
            <a:r>
              <a:rPr dirty="0" spc="65"/>
              <a:t>real</a:t>
            </a:r>
            <a:r>
              <a:rPr dirty="0" spc="-60"/>
              <a:t> </a:t>
            </a:r>
            <a:r>
              <a:rPr dirty="0" spc="35"/>
              <a:t>time.</a:t>
            </a:r>
          </a:p>
          <a:p>
            <a:pPr marL="139065">
              <a:lnSpc>
                <a:spcPct val="100000"/>
              </a:lnSpc>
            </a:pPr>
          </a:p>
          <a:p>
            <a:pPr marL="139065">
              <a:lnSpc>
                <a:spcPct val="100000"/>
              </a:lnSpc>
              <a:spcBef>
                <a:spcPts val="45"/>
              </a:spcBef>
            </a:pPr>
          </a:p>
          <a:p>
            <a:pPr algn="ctr" marL="139065" marR="132080">
              <a:lnSpc>
                <a:spcPct val="100000"/>
              </a:lnSpc>
              <a:spcBef>
                <a:spcPts val="5"/>
              </a:spcBef>
            </a:pPr>
            <a:r>
              <a:rPr dirty="0" spc="60"/>
              <a:t>Issues</a:t>
            </a:r>
            <a:r>
              <a:rPr dirty="0" spc="-75"/>
              <a:t> </a:t>
            </a:r>
            <a:r>
              <a:rPr dirty="0"/>
              <a:t>bills.</a:t>
            </a:r>
          </a:p>
          <a:p>
            <a:pPr marL="139065">
              <a:lnSpc>
                <a:spcPct val="100000"/>
              </a:lnSpc>
            </a:pPr>
          </a:p>
          <a:p>
            <a:pPr marL="139065">
              <a:lnSpc>
                <a:spcPct val="100000"/>
              </a:lnSpc>
              <a:spcBef>
                <a:spcPts val="25"/>
              </a:spcBef>
            </a:pPr>
            <a:endParaRPr sz="2200"/>
          </a:p>
          <a:p>
            <a:pPr algn="ctr" marL="143510">
              <a:lnSpc>
                <a:spcPct val="100000"/>
              </a:lnSpc>
            </a:pPr>
            <a:r>
              <a:rPr dirty="0" spc="35"/>
              <a:t>Runs</a:t>
            </a:r>
            <a:r>
              <a:rPr dirty="0" spc="-70"/>
              <a:t> </a:t>
            </a:r>
            <a:r>
              <a:rPr dirty="0" spc="80"/>
              <a:t>on</a:t>
            </a:r>
            <a:r>
              <a:rPr dirty="0" spc="-65"/>
              <a:t> </a:t>
            </a:r>
            <a:r>
              <a:rPr dirty="0" spc="65"/>
              <a:t>your</a:t>
            </a:r>
            <a:r>
              <a:rPr dirty="0" spc="-65"/>
              <a:t> </a:t>
            </a:r>
            <a:r>
              <a:rPr dirty="0" spc="40"/>
              <a:t>computer.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36487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>
                <a:solidFill>
                  <a:srgbClr val="D9EAD3"/>
                </a:solidFill>
              </a:rPr>
              <a:t>Dashboa</a:t>
            </a:r>
            <a:r>
              <a:rPr dirty="0" spc="-65">
                <a:solidFill>
                  <a:srgbClr val="D9EAD3"/>
                </a:solidFill>
              </a:rPr>
              <a:t>r</a:t>
            </a:r>
            <a:r>
              <a:rPr dirty="0" spc="-5">
                <a:solidFill>
                  <a:srgbClr val="D9EAD3"/>
                </a:solidFill>
              </a:rPr>
              <a:t>d</a:t>
            </a:r>
            <a:r>
              <a:rPr dirty="0" spc="-90">
                <a:solidFill>
                  <a:srgbClr val="D9EAD3"/>
                </a:solidFill>
              </a:rPr>
              <a:t> </a:t>
            </a:r>
            <a:r>
              <a:rPr dirty="0" spc="-229">
                <a:solidFill>
                  <a:srgbClr val="D9EAD3"/>
                </a:solidFill>
              </a:rPr>
              <a:t>A</a:t>
            </a:r>
            <a:r>
              <a:rPr dirty="0" spc="-180">
                <a:solidFill>
                  <a:srgbClr val="D9EAD3"/>
                </a:solidFill>
              </a:rPr>
              <a:t>r</a:t>
            </a:r>
            <a:r>
              <a:rPr dirty="0" spc="-10">
                <a:solidFill>
                  <a:srgbClr val="D9EAD3"/>
                </a:solidFill>
              </a:rPr>
              <a:t>chi</a:t>
            </a:r>
            <a:r>
              <a:rPr dirty="0" spc="-30">
                <a:solidFill>
                  <a:srgbClr val="D9EAD3"/>
                </a:solidFill>
              </a:rPr>
              <a:t>t</a:t>
            </a:r>
            <a:r>
              <a:rPr dirty="0">
                <a:solidFill>
                  <a:srgbClr val="D9EAD3"/>
                </a:solidFill>
              </a:rPr>
              <a:t>ectu</a:t>
            </a:r>
            <a:r>
              <a:rPr dirty="0" spc="-40">
                <a:solidFill>
                  <a:srgbClr val="D9EAD3"/>
                </a:solidFill>
              </a:rPr>
              <a:t>r</a:t>
            </a:r>
            <a:r>
              <a:rPr dirty="0" spc="120">
                <a:solidFill>
                  <a:srgbClr val="D9EAD3"/>
                </a:solidFill>
              </a:rPr>
              <a:t>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33500" y="1094687"/>
            <a:ext cx="6477000" cy="3819525"/>
            <a:chOff x="1333500" y="1094687"/>
            <a:chExt cx="6477000" cy="3819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1094687"/>
              <a:ext cx="6476999" cy="38195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81000" y="2316474"/>
              <a:ext cx="1541780" cy="993140"/>
            </a:xfrm>
            <a:custGeom>
              <a:avLst/>
              <a:gdLst/>
              <a:ahLst/>
              <a:cxnLst/>
              <a:rect l="l" t="t" r="r" b="b"/>
              <a:pathLst>
                <a:path w="1541779" h="993139">
                  <a:moveTo>
                    <a:pt x="0" y="496499"/>
                  </a:moveTo>
                  <a:lnTo>
                    <a:pt x="2113" y="459445"/>
                  </a:lnTo>
                  <a:lnTo>
                    <a:pt x="8356" y="423130"/>
                  </a:lnTo>
                  <a:lnTo>
                    <a:pt x="32630" y="353104"/>
                  </a:lnTo>
                  <a:lnTo>
                    <a:pt x="71630" y="287188"/>
                  </a:lnTo>
                  <a:lnTo>
                    <a:pt x="96280" y="256011"/>
                  </a:lnTo>
                  <a:lnTo>
                    <a:pt x="124164" y="226150"/>
                  </a:lnTo>
                  <a:lnTo>
                    <a:pt x="155133" y="197701"/>
                  </a:lnTo>
                  <a:lnTo>
                    <a:pt x="189039" y="170759"/>
                  </a:lnTo>
                  <a:lnTo>
                    <a:pt x="225732" y="145421"/>
                  </a:lnTo>
                  <a:lnTo>
                    <a:pt x="265064" y="121783"/>
                  </a:lnTo>
                  <a:lnTo>
                    <a:pt x="306884" y="99940"/>
                  </a:lnTo>
                  <a:lnTo>
                    <a:pt x="351045" y="79989"/>
                  </a:lnTo>
                  <a:lnTo>
                    <a:pt x="397397" y="62025"/>
                  </a:lnTo>
                  <a:lnTo>
                    <a:pt x="445792" y="46145"/>
                  </a:lnTo>
                  <a:lnTo>
                    <a:pt x="496079" y="32445"/>
                  </a:lnTo>
                  <a:lnTo>
                    <a:pt x="548111" y="21021"/>
                  </a:lnTo>
                  <a:lnTo>
                    <a:pt x="601738" y="11968"/>
                  </a:lnTo>
                  <a:lnTo>
                    <a:pt x="656811" y="5383"/>
                  </a:lnTo>
                  <a:lnTo>
                    <a:pt x="713181" y="1361"/>
                  </a:lnTo>
                  <a:lnTo>
                    <a:pt x="770699" y="0"/>
                  </a:lnTo>
                  <a:lnTo>
                    <a:pt x="828218" y="1361"/>
                  </a:lnTo>
                  <a:lnTo>
                    <a:pt x="884588" y="5383"/>
                  </a:lnTo>
                  <a:lnTo>
                    <a:pt x="939661" y="11968"/>
                  </a:lnTo>
                  <a:lnTo>
                    <a:pt x="993288" y="21021"/>
                  </a:lnTo>
                  <a:lnTo>
                    <a:pt x="1045320" y="32445"/>
                  </a:lnTo>
                  <a:lnTo>
                    <a:pt x="1095607" y="46145"/>
                  </a:lnTo>
                  <a:lnTo>
                    <a:pt x="1144002" y="62025"/>
                  </a:lnTo>
                  <a:lnTo>
                    <a:pt x="1190354" y="79989"/>
                  </a:lnTo>
                  <a:lnTo>
                    <a:pt x="1234515" y="99940"/>
                  </a:lnTo>
                  <a:lnTo>
                    <a:pt x="1276335" y="121783"/>
                  </a:lnTo>
                  <a:lnTo>
                    <a:pt x="1315667" y="145421"/>
                  </a:lnTo>
                  <a:lnTo>
                    <a:pt x="1352360" y="170759"/>
                  </a:lnTo>
                  <a:lnTo>
                    <a:pt x="1386266" y="197701"/>
                  </a:lnTo>
                  <a:lnTo>
                    <a:pt x="1417235" y="226150"/>
                  </a:lnTo>
                  <a:lnTo>
                    <a:pt x="1445119" y="256011"/>
                  </a:lnTo>
                  <a:lnTo>
                    <a:pt x="1469769" y="287188"/>
                  </a:lnTo>
                  <a:lnTo>
                    <a:pt x="1491035" y="319584"/>
                  </a:lnTo>
                  <a:lnTo>
                    <a:pt x="1522821" y="387651"/>
                  </a:lnTo>
                  <a:lnTo>
                    <a:pt x="1539286" y="459445"/>
                  </a:lnTo>
                  <a:lnTo>
                    <a:pt x="1541399" y="496499"/>
                  </a:lnTo>
                  <a:lnTo>
                    <a:pt x="1533043" y="569869"/>
                  </a:lnTo>
                  <a:lnTo>
                    <a:pt x="1508769" y="639895"/>
                  </a:lnTo>
                  <a:lnTo>
                    <a:pt x="1469769" y="705811"/>
                  </a:lnTo>
                  <a:lnTo>
                    <a:pt x="1445119" y="736988"/>
                  </a:lnTo>
                  <a:lnTo>
                    <a:pt x="1417235" y="766849"/>
                  </a:lnTo>
                  <a:lnTo>
                    <a:pt x="1386266" y="795298"/>
                  </a:lnTo>
                  <a:lnTo>
                    <a:pt x="1352360" y="822240"/>
                  </a:lnTo>
                  <a:lnTo>
                    <a:pt x="1315667" y="847578"/>
                  </a:lnTo>
                  <a:lnTo>
                    <a:pt x="1276335" y="871216"/>
                  </a:lnTo>
                  <a:lnTo>
                    <a:pt x="1234515" y="893059"/>
                  </a:lnTo>
                  <a:lnTo>
                    <a:pt x="1190354" y="913010"/>
                  </a:lnTo>
                  <a:lnTo>
                    <a:pt x="1144002" y="930974"/>
                  </a:lnTo>
                  <a:lnTo>
                    <a:pt x="1095607" y="946854"/>
                  </a:lnTo>
                  <a:lnTo>
                    <a:pt x="1045320" y="960554"/>
                  </a:lnTo>
                  <a:lnTo>
                    <a:pt x="993288" y="971978"/>
                  </a:lnTo>
                  <a:lnTo>
                    <a:pt x="939661" y="981031"/>
                  </a:lnTo>
                  <a:lnTo>
                    <a:pt x="884588" y="987616"/>
                  </a:lnTo>
                  <a:lnTo>
                    <a:pt x="828218" y="991638"/>
                  </a:lnTo>
                  <a:lnTo>
                    <a:pt x="770699" y="992999"/>
                  </a:lnTo>
                  <a:lnTo>
                    <a:pt x="713181" y="991638"/>
                  </a:lnTo>
                  <a:lnTo>
                    <a:pt x="656811" y="987616"/>
                  </a:lnTo>
                  <a:lnTo>
                    <a:pt x="601738" y="981031"/>
                  </a:lnTo>
                  <a:lnTo>
                    <a:pt x="548111" y="971978"/>
                  </a:lnTo>
                  <a:lnTo>
                    <a:pt x="496079" y="960554"/>
                  </a:lnTo>
                  <a:lnTo>
                    <a:pt x="445792" y="946854"/>
                  </a:lnTo>
                  <a:lnTo>
                    <a:pt x="397397" y="930974"/>
                  </a:lnTo>
                  <a:lnTo>
                    <a:pt x="351045" y="913010"/>
                  </a:lnTo>
                  <a:lnTo>
                    <a:pt x="306884" y="893059"/>
                  </a:lnTo>
                  <a:lnTo>
                    <a:pt x="265064" y="871216"/>
                  </a:lnTo>
                  <a:lnTo>
                    <a:pt x="225732" y="847578"/>
                  </a:lnTo>
                  <a:lnTo>
                    <a:pt x="189039" y="822240"/>
                  </a:lnTo>
                  <a:lnTo>
                    <a:pt x="155133" y="795298"/>
                  </a:lnTo>
                  <a:lnTo>
                    <a:pt x="124164" y="766849"/>
                  </a:lnTo>
                  <a:lnTo>
                    <a:pt x="96280" y="736988"/>
                  </a:lnTo>
                  <a:lnTo>
                    <a:pt x="71630" y="705811"/>
                  </a:lnTo>
                  <a:lnTo>
                    <a:pt x="50364" y="673415"/>
                  </a:lnTo>
                  <a:lnTo>
                    <a:pt x="18578" y="605348"/>
                  </a:lnTo>
                  <a:lnTo>
                    <a:pt x="2113" y="533554"/>
                  </a:lnTo>
                  <a:lnTo>
                    <a:pt x="0" y="496499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493841" y="3001715"/>
              <a:ext cx="751840" cy="7620"/>
            </a:xfrm>
            <a:custGeom>
              <a:avLst/>
              <a:gdLst/>
              <a:ahLst/>
              <a:cxnLst/>
              <a:rect l="l" t="t" r="r" b="b"/>
              <a:pathLst>
                <a:path w="751840" h="7619">
                  <a:moveTo>
                    <a:pt x="751657" y="7084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9884" y="2940232"/>
              <a:ext cx="158689" cy="1229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36487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>
                <a:solidFill>
                  <a:srgbClr val="D9EAD3"/>
                </a:solidFill>
              </a:rPr>
              <a:t>Dashboa</a:t>
            </a:r>
            <a:r>
              <a:rPr dirty="0" spc="-65">
                <a:solidFill>
                  <a:srgbClr val="D9EAD3"/>
                </a:solidFill>
              </a:rPr>
              <a:t>r</a:t>
            </a:r>
            <a:r>
              <a:rPr dirty="0" spc="-5">
                <a:solidFill>
                  <a:srgbClr val="D9EAD3"/>
                </a:solidFill>
              </a:rPr>
              <a:t>d</a:t>
            </a:r>
            <a:r>
              <a:rPr dirty="0" spc="-90">
                <a:solidFill>
                  <a:srgbClr val="D9EAD3"/>
                </a:solidFill>
              </a:rPr>
              <a:t> </a:t>
            </a:r>
            <a:r>
              <a:rPr dirty="0" spc="-229">
                <a:solidFill>
                  <a:srgbClr val="D9EAD3"/>
                </a:solidFill>
              </a:rPr>
              <a:t>A</a:t>
            </a:r>
            <a:r>
              <a:rPr dirty="0" spc="-180">
                <a:solidFill>
                  <a:srgbClr val="D9EAD3"/>
                </a:solidFill>
              </a:rPr>
              <a:t>r</a:t>
            </a:r>
            <a:r>
              <a:rPr dirty="0" spc="-10">
                <a:solidFill>
                  <a:srgbClr val="D9EAD3"/>
                </a:solidFill>
              </a:rPr>
              <a:t>chi</a:t>
            </a:r>
            <a:r>
              <a:rPr dirty="0" spc="-30">
                <a:solidFill>
                  <a:srgbClr val="D9EAD3"/>
                </a:solidFill>
              </a:rPr>
              <a:t>t</a:t>
            </a:r>
            <a:r>
              <a:rPr dirty="0">
                <a:solidFill>
                  <a:srgbClr val="D9EAD3"/>
                </a:solidFill>
              </a:rPr>
              <a:t>ectu</a:t>
            </a:r>
            <a:r>
              <a:rPr dirty="0" spc="-40">
                <a:solidFill>
                  <a:srgbClr val="D9EAD3"/>
                </a:solidFill>
              </a:rPr>
              <a:t>r</a:t>
            </a:r>
            <a:r>
              <a:rPr dirty="0" spc="120">
                <a:solidFill>
                  <a:srgbClr val="D9EAD3"/>
                </a:solidFill>
              </a:rPr>
              <a:t>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33500" y="1094687"/>
            <a:ext cx="6477000" cy="3819525"/>
            <a:chOff x="1333500" y="1094687"/>
            <a:chExt cx="6477000" cy="3819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1094687"/>
              <a:ext cx="6476999" cy="38195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57899" y="3474725"/>
              <a:ext cx="1184910" cy="1306195"/>
            </a:xfrm>
            <a:custGeom>
              <a:avLst/>
              <a:gdLst/>
              <a:ahLst/>
              <a:cxnLst/>
              <a:rect l="l" t="t" r="r" b="b"/>
              <a:pathLst>
                <a:path w="1184910" h="1306195">
                  <a:moveTo>
                    <a:pt x="0" y="653099"/>
                  </a:moveTo>
                  <a:lnTo>
                    <a:pt x="1781" y="602060"/>
                  </a:lnTo>
                  <a:lnTo>
                    <a:pt x="7039" y="552095"/>
                  </a:lnTo>
                  <a:lnTo>
                    <a:pt x="15640" y="503350"/>
                  </a:lnTo>
                  <a:lnTo>
                    <a:pt x="27454" y="455969"/>
                  </a:lnTo>
                  <a:lnTo>
                    <a:pt x="42348" y="410098"/>
                  </a:lnTo>
                  <a:lnTo>
                    <a:pt x="60191" y="365883"/>
                  </a:lnTo>
                  <a:lnTo>
                    <a:pt x="80852" y="323467"/>
                  </a:lnTo>
                  <a:lnTo>
                    <a:pt x="104199" y="282998"/>
                  </a:lnTo>
                  <a:lnTo>
                    <a:pt x="130099" y="244619"/>
                  </a:lnTo>
                  <a:lnTo>
                    <a:pt x="158422" y="208476"/>
                  </a:lnTo>
                  <a:lnTo>
                    <a:pt x="189036" y="174714"/>
                  </a:lnTo>
                  <a:lnTo>
                    <a:pt x="221809" y="143478"/>
                  </a:lnTo>
                  <a:lnTo>
                    <a:pt x="256609" y="114914"/>
                  </a:lnTo>
                  <a:lnTo>
                    <a:pt x="293305" y="89167"/>
                  </a:lnTo>
                  <a:lnTo>
                    <a:pt x="331765" y="66381"/>
                  </a:lnTo>
                  <a:lnTo>
                    <a:pt x="371858" y="46703"/>
                  </a:lnTo>
                  <a:lnTo>
                    <a:pt x="413451" y="30277"/>
                  </a:lnTo>
                  <a:lnTo>
                    <a:pt x="456413" y="17248"/>
                  </a:lnTo>
                  <a:lnTo>
                    <a:pt x="500614" y="7762"/>
                  </a:lnTo>
                  <a:lnTo>
                    <a:pt x="545919" y="1964"/>
                  </a:lnTo>
                  <a:lnTo>
                    <a:pt x="592199" y="0"/>
                  </a:lnTo>
                  <a:lnTo>
                    <a:pt x="639092" y="2049"/>
                  </a:lnTo>
                  <a:lnTo>
                    <a:pt x="685399" y="8135"/>
                  </a:lnTo>
                  <a:lnTo>
                    <a:pt x="730923" y="18169"/>
                  </a:lnTo>
                  <a:lnTo>
                    <a:pt x="775464" y="32059"/>
                  </a:lnTo>
                  <a:lnTo>
                    <a:pt x="818825" y="49714"/>
                  </a:lnTo>
                  <a:lnTo>
                    <a:pt x="860805" y="71043"/>
                  </a:lnTo>
                  <a:lnTo>
                    <a:pt x="901206" y="95956"/>
                  </a:lnTo>
                  <a:lnTo>
                    <a:pt x="939830" y="124362"/>
                  </a:lnTo>
                  <a:lnTo>
                    <a:pt x="976477" y="156169"/>
                  </a:lnTo>
                  <a:lnTo>
                    <a:pt x="1010948" y="191288"/>
                  </a:lnTo>
                  <a:lnTo>
                    <a:pt x="1042792" y="229305"/>
                  </a:lnTo>
                  <a:lnTo>
                    <a:pt x="1071634" y="269720"/>
                  </a:lnTo>
                  <a:lnTo>
                    <a:pt x="1097391" y="312316"/>
                  </a:lnTo>
                  <a:lnTo>
                    <a:pt x="1119981" y="356872"/>
                  </a:lnTo>
                  <a:lnTo>
                    <a:pt x="1139321" y="403169"/>
                  </a:lnTo>
                  <a:lnTo>
                    <a:pt x="1155330" y="450988"/>
                  </a:lnTo>
                  <a:lnTo>
                    <a:pt x="1167924" y="500110"/>
                  </a:lnTo>
                  <a:lnTo>
                    <a:pt x="1177022" y="550315"/>
                  </a:lnTo>
                  <a:lnTo>
                    <a:pt x="1182541" y="601385"/>
                  </a:lnTo>
                  <a:lnTo>
                    <a:pt x="1184399" y="653099"/>
                  </a:lnTo>
                  <a:lnTo>
                    <a:pt x="1182618" y="704139"/>
                  </a:lnTo>
                  <a:lnTo>
                    <a:pt x="1177360" y="754104"/>
                  </a:lnTo>
                  <a:lnTo>
                    <a:pt x="1168759" y="802849"/>
                  </a:lnTo>
                  <a:lnTo>
                    <a:pt x="1156945" y="850230"/>
                  </a:lnTo>
                  <a:lnTo>
                    <a:pt x="1142051" y="896101"/>
                  </a:lnTo>
                  <a:lnTo>
                    <a:pt x="1124208" y="940316"/>
                  </a:lnTo>
                  <a:lnTo>
                    <a:pt x="1103547" y="982732"/>
                  </a:lnTo>
                  <a:lnTo>
                    <a:pt x="1080200" y="1023201"/>
                  </a:lnTo>
                  <a:lnTo>
                    <a:pt x="1054300" y="1061580"/>
                  </a:lnTo>
                  <a:lnTo>
                    <a:pt x="1025977" y="1097723"/>
                  </a:lnTo>
                  <a:lnTo>
                    <a:pt x="995363" y="1131485"/>
                  </a:lnTo>
                  <a:lnTo>
                    <a:pt x="962590" y="1162721"/>
                  </a:lnTo>
                  <a:lnTo>
                    <a:pt x="927790" y="1191285"/>
                  </a:lnTo>
                  <a:lnTo>
                    <a:pt x="891094" y="1217032"/>
                  </a:lnTo>
                  <a:lnTo>
                    <a:pt x="852634" y="1239818"/>
                  </a:lnTo>
                  <a:lnTo>
                    <a:pt x="812541" y="1259496"/>
                  </a:lnTo>
                  <a:lnTo>
                    <a:pt x="770948" y="1275922"/>
                  </a:lnTo>
                  <a:lnTo>
                    <a:pt x="727986" y="1288951"/>
                  </a:lnTo>
                  <a:lnTo>
                    <a:pt x="683785" y="1298437"/>
                  </a:lnTo>
                  <a:lnTo>
                    <a:pt x="638480" y="1304235"/>
                  </a:lnTo>
                  <a:lnTo>
                    <a:pt x="592199" y="1306199"/>
                  </a:lnTo>
                  <a:lnTo>
                    <a:pt x="545919" y="1304235"/>
                  </a:lnTo>
                  <a:lnTo>
                    <a:pt x="500614" y="1298437"/>
                  </a:lnTo>
                  <a:lnTo>
                    <a:pt x="456413" y="1288951"/>
                  </a:lnTo>
                  <a:lnTo>
                    <a:pt x="413451" y="1275922"/>
                  </a:lnTo>
                  <a:lnTo>
                    <a:pt x="371858" y="1259496"/>
                  </a:lnTo>
                  <a:lnTo>
                    <a:pt x="331765" y="1239818"/>
                  </a:lnTo>
                  <a:lnTo>
                    <a:pt x="293305" y="1217032"/>
                  </a:lnTo>
                  <a:lnTo>
                    <a:pt x="256609" y="1191285"/>
                  </a:lnTo>
                  <a:lnTo>
                    <a:pt x="221809" y="1162721"/>
                  </a:lnTo>
                  <a:lnTo>
                    <a:pt x="189036" y="1131485"/>
                  </a:lnTo>
                  <a:lnTo>
                    <a:pt x="158422" y="1097723"/>
                  </a:lnTo>
                  <a:lnTo>
                    <a:pt x="130099" y="1061580"/>
                  </a:lnTo>
                  <a:lnTo>
                    <a:pt x="104199" y="1023201"/>
                  </a:lnTo>
                  <a:lnTo>
                    <a:pt x="80852" y="982732"/>
                  </a:lnTo>
                  <a:lnTo>
                    <a:pt x="60191" y="940316"/>
                  </a:lnTo>
                  <a:lnTo>
                    <a:pt x="42348" y="896101"/>
                  </a:lnTo>
                  <a:lnTo>
                    <a:pt x="27454" y="850230"/>
                  </a:lnTo>
                  <a:lnTo>
                    <a:pt x="15640" y="802849"/>
                  </a:lnTo>
                  <a:lnTo>
                    <a:pt x="7039" y="754104"/>
                  </a:lnTo>
                  <a:lnTo>
                    <a:pt x="1781" y="704139"/>
                  </a:lnTo>
                  <a:lnTo>
                    <a:pt x="0" y="653099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58391" y="3091624"/>
              <a:ext cx="598170" cy="844550"/>
            </a:xfrm>
            <a:custGeom>
              <a:avLst/>
              <a:gdLst/>
              <a:ahLst/>
              <a:cxnLst/>
              <a:rect l="l" t="t" r="r" b="b"/>
              <a:pathLst>
                <a:path w="598170" h="844550">
                  <a:moveTo>
                    <a:pt x="597808" y="0"/>
                  </a:moveTo>
                  <a:lnTo>
                    <a:pt x="0" y="844085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9156" y="3894144"/>
              <a:ext cx="142039" cy="1616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075" y="461725"/>
            <a:ext cx="3492750" cy="42200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4852" y="647700"/>
            <a:ext cx="384810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36487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>
                <a:solidFill>
                  <a:srgbClr val="D9EAD3"/>
                </a:solidFill>
              </a:rPr>
              <a:t>Dashboa</a:t>
            </a:r>
            <a:r>
              <a:rPr dirty="0" spc="-65">
                <a:solidFill>
                  <a:srgbClr val="D9EAD3"/>
                </a:solidFill>
              </a:rPr>
              <a:t>r</a:t>
            </a:r>
            <a:r>
              <a:rPr dirty="0" spc="-5">
                <a:solidFill>
                  <a:srgbClr val="D9EAD3"/>
                </a:solidFill>
              </a:rPr>
              <a:t>d</a:t>
            </a:r>
            <a:r>
              <a:rPr dirty="0" spc="-90">
                <a:solidFill>
                  <a:srgbClr val="D9EAD3"/>
                </a:solidFill>
              </a:rPr>
              <a:t> </a:t>
            </a:r>
            <a:r>
              <a:rPr dirty="0" spc="-229">
                <a:solidFill>
                  <a:srgbClr val="D9EAD3"/>
                </a:solidFill>
              </a:rPr>
              <a:t>A</a:t>
            </a:r>
            <a:r>
              <a:rPr dirty="0" spc="-180">
                <a:solidFill>
                  <a:srgbClr val="D9EAD3"/>
                </a:solidFill>
              </a:rPr>
              <a:t>r</a:t>
            </a:r>
            <a:r>
              <a:rPr dirty="0" spc="-10">
                <a:solidFill>
                  <a:srgbClr val="D9EAD3"/>
                </a:solidFill>
              </a:rPr>
              <a:t>chi</a:t>
            </a:r>
            <a:r>
              <a:rPr dirty="0" spc="-30">
                <a:solidFill>
                  <a:srgbClr val="D9EAD3"/>
                </a:solidFill>
              </a:rPr>
              <a:t>t</a:t>
            </a:r>
            <a:r>
              <a:rPr dirty="0">
                <a:solidFill>
                  <a:srgbClr val="D9EAD3"/>
                </a:solidFill>
              </a:rPr>
              <a:t>ectu</a:t>
            </a:r>
            <a:r>
              <a:rPr dirty="0" spc="-40">
                <a:solidFill>
                  <a:srgbClr val="D9EAD3"/>
                </a:solidFill>
              </a:rPr>
              <a:t>r</a:t>
            </a:r>
            <a:r>
              <a:rPr dirty="0" spc="120">
                <a:solidFill>
                  <a:srgbClr val="D9EAD3"/>
                </a:solidFill>
              </a:rPr>
              <a:t>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33500" y="1094687"/>
            <a:ext cx="6477000" cy="3819525"/>
            <a:chOff x="1333500" y="1094687"/>
            <a:chExt cx="6477000" cy="3819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1094687"/>
              <a:ext cx="6476999" cy="38195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25474" y="1306274"/>
              <a:ext cx="1698625" cy="2220595"/>
            </a:xfrm>
            <a:custGeom>
              <a:avLst/>
              <a:gdLst/>
              <a:ahLst/>
              <a:cxnLst/>
              <a:rect l="l" t="t" r="r" b="b"/>
              <a:pathLst>
                <a:path w="1698625" h="2220595">
                  <a:moveTo>
                    <a:pt x="0" y="1110299"/>
                  </a:moveTo>
                  <a:lnTo>
                    <a:pt x="979" y="1056504"/>
                  </a:lnTo>
                  <a:lnTo>
                    <a:pt x="3887" y="1003370"/>
                  </a:lnTo>
                  <a:lnTo>
                    <a:pt x="8679" y="950955"/>
                  </a:lnTo>
                  <a:lnTo>
                    <a:pt x="15311" y="899317"/>
                  </a:lnTo>
                  <a:lnTo>
                    <a:pt x="23738" y="848514"/>
                  </a:lnTo>
                  <a:lnTo>
                    <a:pt x="33916" y="798604"/>
                  </a:lnTo>
                  <a:lnTo>
                    <a:pt x="45801" y="749646"/>
                  </a:lnTo>
                  <a:lnTo>
                    <a:pt x="59347" y="701698"/>
                  </a:lnTo>
                  <a:lnTo>
                    <a:pt x="74511" y="654818"/>
                  </a:lnTo>
                  <a:lnTo>
                    <a:pt x="91248" y="609063"/>
                  </a:lnTo>
                  <a:lnTo>
                    <a:pt x="109513" y="564493"/>
                  </a:lnTo>
                  <a:lnTo>
                    <a:pt x="129262" y="521166"/>
                  </a:lnTo>
                  <a:lnTo>
                    <a:pt x="150451" y="479139"/>
                  </a:lnTo>
                  <a:lnTo>
                    <a:pt x="173034" y="438470"/>
                  </a:lnTo>
                  <a:lnTo>
                    <a:pt x="196968" y="399219"/>
                  </a:lnTo>
                  <a:lnTo>
                    <a:pt x="222208" y="361442"/>
                  </a:lnTo>
                  <a:lnTo>
                    <a:pt x="248710" y="325199"/>
                  </a:lnTo>
                  <a:lnTo>
                    <a:pt x="276428" y="290547"/>
                  </a:lnTo>
                  <a:lnTo>
                    <a:pt x="305320" y="257544"/>
                  </a:lnTo>
                  <a:lnTo>
                    <a:pt x="335339" y="226250"/>
                  </a:lnTo>
                  <a:lnTo>
                    <a:pt x="366442" y="196721"/>
                  </a:lnTo>
                  <a:lnTo>
                    <a:pt x="398584" y="169016"/>
                  </a:lnTo>
                  <a:lnTo>
                    <a:pt x="431721" y="143193"/>
                  </a:lnTo>
                  <a:lnTo>
                    <a:pt x="465807" y="119311"/>
                  </a:lnTo>
                  <a:lnTo>
                    <a:pt x="500800" y="97427"/>
                  </a:lnTo>
                  <a:lnTo>
                    <a:pt x="536654" y="77599"/>
                  </a:lnTo>
                  <a:lnTo>
                    <a:pt x="573324" y="59887"/>
                  </a:lnTo>
                  <a:lnTo>
                    <a:pt x="610767" y="44347"/>
                  </a:lnTo>
                  <a:lnTo>
                    <a:pt x="648937" y="31039"/>
                  </a:lnTo>
                  <a:lnTo>
                    <a:pt x="687791" y="20020"/>
                  </a:lnTo>
                  <a:lnTo>
                    <a:pt x="727284" y="11348"/>
                  </a:lnTo>
                  <a:lnTo>
                    <a:pt x="767371" y="5082"/>
                  </a:lnTo>
                  <a:lnTo>
                    <a:pt x="808007" y="1280"/>
                  </a:lnTo>
                  <a:lnTo>
                    <a:pt x="849149" y="0"/>
                  </a:lnTo>
                  <a:lnTo>
                    <a:pt x="897250" y="1781"/>
                  </a:lnTo>
                  <a:lnTo>
                    <a:pt x="944964" y="7086"/>
                  </a:lnTo>
                  <a:lnTo>
                    <a:pt x="992188" y="15861"/>
                  </a:lnTo>
                  <a:lnTo>
                    <a:pt x="1038818" y="28047"/>
                  </a:lnTo>
                  <a:lnTo>
                    <a:pt x="1084750" y="43589"/>
                  </a:lnTo>
                  <a:lnTo>
                    <a:pt x="1129881" y="62431"/>
                  </a:lnTo>
                  <a:lnTo>
                    <a:pt x="1174105" y="84516"/>
                  </a:lnTo>
                  <a:lnTo>
                    <a:pt x="1217320" y="109788"/>
                  </a:lnTo>
                  <a:lnTo>
                    <a:pt x="1259421" y="138191"/>
                  </a:lnTo>
                  <a:lnTo>
                    <a:pt x="1300305" y="169669"/>
                  </a:lnTo>
                  <a:lnTo>
                    <a:pt x="1339868" y="204165"/>
                  </a:lnTo>
                  <a:lnTo>
                    <a:pt x="1378006" y="241622"/>
                  </a:lnTo>
                  <a:lnTo>
                    <a:pt x="1414614" y="281986"/>
                  </a:lnTo>
                  <a:lnTo>
                    <a:pt x="1449589" y="325199"/>
                  </a:lnTo>
                  <a:lnTo>
                    <a:pt x="1476963" y="362701"/>
                  </a:lnTo>
                  <a:lnTo>
                    <a:pt x="1502864" y="401668"/>
                  </a:lnTo>
                  <a:lnTo>
                    <a:pt x="1527269" y="442023"/>
                  </a:lnTo>
                  <a:lnTo>
                    <a:pt x="1550152" y="483691"/>
                  </a:lnTo>
                  <a:lnTo>
                    <a:pt x="1571491" y="526596"/>
                  </a:lnTo>
                  <a:lnTo>
                    <a:pt x="1591260" y="570661"/>
                  </a:lnTo>
                  <a:lnTo>
                    <a:pt x="1609437" y="615812"/>
                  </a:lnTo>
                  <a:lnTo>
                    <a:pt x="1625996" y="661971"/>
                  </a:lnTo>
                  <a:lnTo>
                    <a:pt x="1640914" y="709064"/>
                  </a:lnTo>
                  <a:lnTo>
                    <a:pt x="1654168" y="757015"/>
                  </a:lnTo>
                  <a:lnTo>
                    <a:pt x="1665732" y="805746"/>
                  </a:lnTo>
                  <a:lnTo>
                    <a:pt x="1675583" y="855184"/>
                  </a:lnTo>
                  <a:lnTo>
                    <a:pt x="1683697" y="905251"/>
                  </a:lnTo>
                  <a:lnTo>
                    <a:pt x="1690049" y="955872"/>
                  </a:lnTo>
                  <a:lnTo>
                    <a:pt x="1694617" y="1006971"/>
                  </a:lnTo>
                  <a:lnTo>
                    <a:pt x="1697375" y="1058472"/>
                  </a:lnTo>
                  <a:lnTo>
                    <a:pt x="1698299" y="1110299"/>
                  </a:lnTo>
                  <a:lnTo>
                    <a:pt x="1697320" y="1164095"/>
                  </a:lnTo>
                  <a:lnTo>
                    <a:pt x="1694412" y="1217229"/>
                  </a:lnTo>
                  <a:lnTo>
                    <a:pt x="1689620" y="1269644"/>
                  </a:lnTo>
                  <a:lnTo>
                    <a:pt x="1682988" y="1321282"/>
                  </a:lnTo>
                  <a:lnTo>
                    <a:pt x="1674561" y="1372085"/>
                  </a:lnTo>
                  <a:lnTo>
                    <a:pt x="1664383" y="1421995"/>
                  </a:lnTo>
                  <a:lnTo>
                    <a:pt x="1652498" y="1470953"/>
                  </a:lnTo>
                  <a:lnTo>
                    <a:pt x="1638952" y="1518901"/>
                  </a:lnTo>
                  <a:lnTo>
                    <a:pt x="1623788" y="1565781"/>
                  </a:lnTo>
                  <a:lnTo>
                    <a:pt x="1607051" y="1611536"/>
                  </a:lnTo>
                  <a:lnTo>
                    <a:pt x="1588786" y="1656106"/>
                  </a:lnTo>
                  <a:lnTo>
                    <a:pt x="1569037" y="1699433"/>
                  </a:lnTo>
                  <a:lnTo>
                    <a:pt x="1547848" y="1741460"/>
                  </a:lnTo>
                  <a:lnTo>
                    <a:pt x="1525265" y="1782129"/>
                  </a:lnTo>
                  <a:lnTo>
                    <a:pt x="1501331" y="1821380"/>
                  </a:lnTo>
                  <a:lnTo>
                    <a:pt x="1476091" y="1859157"/>
                  </a:lnTo>
                  <a:lnTo>
                    <a:pt x="1449589" y="1895400"/>
                  </a:lnTo>
                  <a:lnTo>
                    <a:pt x="1421871" y="1930052"/>
                  </a:lnTo>
                  <a:lnTo>
                    <a:pt x="1392979" y="1963055"/>
                  </a:lnTo>
                  <a:lnTo>
                    <a:pt x="1362960" y="1994349"/>
                  </a:lnTo>
                  <a:lnTo>
                    <a:pt x="1331857" y="2023878"/>
                  </a:lnTo>
                  <a:lnTo>
                    <a:pt x="1299715" y="2051583"/>
                  </a:lnTo>
                  <a:lnTo>
                    <a:pt x="1266578" y="2077406"/>
                  </a:lnTo>
                  <a:lnTo>
                    <a:pt x="1232492" y="2101288"/>
                  </a:lnTo>
                  <a:lnTo>
                    <a:pt x="1197499" y="2123172"/>
                  </a:lnTo>
                  <a:lnTo>
                    <a:pt x="1161645" y="2143000"/>
                  </a:lnTo>
                  <a:lnTo>
                    <a:pt x="1124975" y="2160712"/>
                  </a:lnTo>
                  <a:lnTo>
                    <a:pt x="1087532" y="2176252"/>
                  </a:lnTo>
                  <a:lnTo>
                    <a:pt x="1049362" y="2189560"/>
                  </a:lnTo>
                  <a:lnTo>
                    <a:pt x="1010508" y="2200579"/>
                  </a:lnTo>
                  <a:lnTo>
                    <a:pt x="971015" y="2209251"/>
                  </a:lnTo>
                  <a:lnTo>
                    <a:pt x="930928" y="2215517"/>
                  </a:lnTo>
                  <a:lnTo>
                    <a:pt x="890292" y="2219319"/>
                  </a:lnTo>
                  <a:lnTo>
                    <a:pt x="849149" y="2220599"/>
                  </a:lnTo>
                  <a:lnTo>
                    <a:pt x="808007" y="2219319"/>
                  </a:lnTo>
                  <a:lnTo>
                    <a:pt x="767371" y="2215517"/>
                  </a:lnTo>
                  <a:lnTo>
                    <a:pt x="727284" y="2209251"/>
                  </a:lnTo>
                  <a:lnTo>
                    <a:pt x="687791" y="2200579"/>
                  </a:lnTo>
                  <a:lnTo>
                    <a:pt x="648937" y="2189560"/>
                  </a:lnTo>
                  <a:lnTo>
                    <a:pt x="610767" y="2176252"/>
                  </a:lnTo>
                  <a:lnTo>
                    <a:pt x="573324" y="2160712"/>
                  </a:lnTo>
                  <a:lnTo>
                    <a:pt x="536654" y="2143000"/>
                  </a:lnTo>
                  <a:lnTo>
                    <a:pt x="500800" y="2123172"/>
                  </a:lnTo>
                  <a:lnTo>
                    <a:pt x="465807" y="2101288"/>
                  </a:lnTo>
                  <a:lnTo>
                    <a:pt x="431721" y="2077406"/>
                  </a:lnTo>
                  <a:lnTo>
                    <a:pt x="398584" y="2051583"/>
                  </a:lnTo>
                  <a:lnTo>
                    <a:pt x="366442" y="2023878"/>
                  </a:lnTo>
                  <a:lnTo>
                    <a:pt x="335339" y="1994349"/>
                  </a:lnTo>
                  <a:lnTo>
                    <a:pt x="305320" y="1963055"/>
                  </a:lnTo>
                  <a:lnTo>
                    <a:pt x="276428" y="1930052"/>
                  </a:lnTo>
                  <a:lnTo>
                    <a:pt x="248710" y="1895400"/>
                  </a:lnTo>
                  <a:lnTo>
                    <a:pt x="222208" y="1859157"/>
                  </a:lnTo>
                  <a:lnTo>
                    <a:pt x="196968" y="1821380"/>
                  </a:lnTo>
                  <a:lnTo>
                    <a:pt x="173034" y="1782129"/>
                  </a:lnTo>
                  <a:lnTo>
                    <a:pt x="150451" y="1741460"/>
                  </a:lnTo>
                  <a:lnTo>
                    <a:pt x="129262" y="1699433"/>
                  </a:lnTo>
                  <a:lnTo>
                    <a:pt x="109513" y="1656106"/>
                  </a:lnTo>
                  <a:lnTo>
                    <a:pt x="91248" y="1611536"/>
                  </a:lnTo>
                  <a:lnTo>
                    <a:pt x="74511" y="1565781"/>
                  </a:lnTo>
                  <a:lnTo>
                    <a:pt x="59347" y="1518901"/>
                  </a:lnTo>
                  <a:lnTo>
                    <a:pt x="45801" y="1470953"/>
                  </a:lnTo>
                  <a:lnTo>
                    <a:pt x="33916" y="1421995"/>
                  </a:lnTo>
                  <a:lnTo>
                    <a:pt x="23738" y="1372085"/>
                  </a:lnTo>
                  <a:lnTo>
                    <a:pt x="15311" y="1321282"/>
                  </a:lnTo>
                  <a:lnTo>
                    <a:pt x="8679" y="1269644"/>
                  </a:lnTo>
                  <a:lnTo>
                    <a:pt x="3887" y="1217229"/>
                  </a:lnTo>
                  <a:lnTo>
                    <a:pt x="979" y="1164095"/>
                  </a:lnTo>
                  <a:lnTo>
                    <a:pt x="0" y="1110299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96019" y="3280410"/>
              <a:ext cx="492759" cy="786765"/>
            </a:xfrm>
            <a:custGeom>
              <a:avLst/>
              <a:gdLst/>
              <a:ahLst/>
              <a:cxnLst/>
              <a:rect l="l" t="t" r="r" b="b"/>
              <a:pathLst>
                <a:path w="492760" h="786764">
                  <a:moveTo>
                    <a:pt x="492505" y="786489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2908" y="3156217"/>
              <a:ext cx="137401" cy="1635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36487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>
                <a:solidFill>
                  <a:srgbClr val="D9EAD3"/>
                </a:solidFill>
              </a:rPr>
              <a:t>Dashboa</a:t>
            </a:r>
            <a:r>
              <a:rPr dirty="0" spc="-65">
                <a:solidFill>
                  <a:srgbClr val="D9EAD3"/>
                </a:solidFill>
              </a:rPr>
              <a:t>r</a:t>
            </a:r>
            <a:r>
              <a:rPr dirty="0" spc="-5">
                <a:solidFill>
                  <a:srgbClr val="D9EAD3"/>
                </a:solidFill>
              </a:rPr>
              <a:t>d</a:t>
            </a:r>
            <a:r>
              <a:rPr dirty="0" spc="-90">
                <a:solidFill>
                  <a:srgbClr val="D9EAD3"/>
                </a:solidFill>
              </a:rPr>
              <a:t> </a:t>
            </a:r>
            <a:r>
              <a:rPr dirty="0" spc="-229">
                <a:solidFill>
                  <a:srgbClr val="D9EAD3"/>
                </a:solidFill>
              </a:rPr>
              <a:t>A</a:t>
            </a:r>
            <a:r>
              <a:rPr dirty="0" spc="-180">
                <a:solidFill>
                  <a:srgbClr val="D9EAD3"/>
                </a:solidFill>
              </a:rPr>
              <a:t>r</a:t>
            </a:r>
            <a:r>
              <a:rPr dirty="0" spc="-10">
                <a:solidFill>
                  <a:srgbClr val="D9EAD3"/>
                </a:solidFill>
              </a:rPr>
              <a:t>chi</a:t>
            </a:r>
            <a:r>
              <a:rPr dirty="0" spc="-30">
                <a:solidFill>
                  <a:srgbClr val="D9EAD3"/>
                </a:solidFill>
              </a:rPr>
              <a:t>t</a:t>
            </a:r>
            <a:r>
              <a:rPr dirty="0">
                <a:solidFill>
                  <a:srgbClr val="D9EAD3"/>
                </a:solidFill>
              </a:rPr>
              <a:t>ectu</a:t>
            </a:r>
            <a:r>
              <a:rPr dirty="0" spc="-40">
                <a:solidFill>
                  <a:srgbClr val="D9EAD3"/>
                </a:solidFill>
              </a:rPr>
              <a:t>r</a:t>
            </a:r>
            <a:r>
              <a:rPr dirty="0" spc="120">
                <a:solidFill>
                  <a:srgbClr val="D9EAD3"/>
                </a:solidFill>
              </a:rPr>
              <a:t>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33500" y="1094687"/>
            <a:ext cx="6477000" cy="3819525"/>
            <a:chOff x="1333500" y="1094687"/>
            <a:chExt cx="6477000" cy="38195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1094687"/>
              <a:ext cx="6476999" cy="38195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25474" y="1306274"/>
              <a:ext cx="1698625" cy="2220595"/>
            </a:xfrm>
            <a:custGeom>
              <a:avLst/>
              <a:gdLst/>
              <a:ahLst/>
              <a:cxnLst/>
              <a:rect l="l" t="t" r="r" b="b"/>
              <a:pathLst>
                <a:path w="1698625" h="2220595">
                  <a:moveTo>
                    <a:pt x="0" y="1110299"/>
                  </a:moveTo>
                  <a:lnTo>
                    <a:pt x="979" y="1056504"/>
                  </a:lnTo>
                  <a:lnTo>
                    <a:pt x="3887" y="1003370"/>
                  </a:lnTo>
                  <a:lnTo>
                    <a:pt x="8679" y="950955"/>
                  </a:lnTo>
                  <a:lnTo>
                    <a:pt x="15311" y="899317"/>
                  </a:lnTo>
                  <a:lnTo>
                    <a:pt x="23738" y="848514"/>
                  </a:lnTo>
                  <a:lnTo>
                    <a:pt x="33916" y="798604"/>
                  </a:lnTo>
                  <a:lnTo>
                    <a:pt x="45801" y="749646"/>
                  </a:lnTo>
                  <a:lnTo>
                    <a:pt x="59347" y="701698"/>
                  </a:lnTo>
                  <a:lnTo>
                    <a:pt x="74511" y="654818"/>
                  </a:lnTo>
                  <a:lnTo>
                    <a:pt x="91248" y="609063"/>
                  </a:lnTo>
                  <a:lnTo>
                    <a:pt x="109513" y="564493"/>
                  </a:lnTo>
                  <a:lnTo>
                    <a:pt x="129262" y="521166"/>
                  </a:lnTo>
                  <a:lnTo>
                    <a:pt x="150451" y="479139"/>
                  </a:lnTo>
                  <a:lnTo>
                    <a:pt x="173034" y="438470"/>
                  </a:lnTo>
                  <a:lnTo>
                    <a:pt x="196968" y="399219"/>
                  </a:lnTo>
                  <a:lnTo>
                    <a:pt x="222208" y="361442"/>
                  </a:lnTo>
                  <a:lnTo>
                    <a:pt x="248710" y="325199"/>
                  </a:lnTo>
                  <a:lnTo>
                    <a:pt x="276428" y="290547"/>
                  </a:lnTo>
                  <a:lnTo>
                    <a:pt x="305320" y="257544"/>
                  </a:lnTo>
                  <a:lnTo>
                    <a:pt x="335339" y="226250"/>
                  </a:lnTo>
                  <a:lnTo>
                    <a:pt x="366442" y="196721"/>
                  </a:lnTo>
                  <a:lnTo>
                    <a:pt x="398584" y="169016"/>
                  </a:lnTo>
                  <a:lnTo>
                    <a:pt x="431721" y="143193"/>
                  </a:lnTo>
                  <a:lnTo>
                    <a:pt x="465807" y="119311"/>
                  </a:lnTo>
                  <a:lnTo>
                    <a:pt x="500800" y="97427"/>
                  </a:lnTo>
                  <a:lnTo>
                    <a:pt x="536654" y="77599"/>
                  </a:lnTo>
                  <a:lnTo>
                    <a:pt x="573324" y="59887"/>
                  </a:lnTo>
                  <a:lnTo>
                    <a:pt x="610767" y="44347"/>
                  </a:lnTo>
                  <a:lnTo>
                    <a:pt x="648937" y="31039"/>
                  </a:lnTo>
                  <a:lnTo>
                    <a:pt x="687791" y="20020"/>
                  </a:lnTo>
                  <a:lnTo>
                    <a:pt x="727284" y="11348"/>
                  </a:lnTo>
                  <a:lnTo>
                    <a:pt x="767371" y="5082"/>
                  </a:lnTo>
                  <a:lnTo>
                    <a:pt x="808007" y="1280"/>
                  </a:lnTo>
                  <a:lnTo>
                    <a:pt x="849149" y="0"/>
                  </a:lnTo>
                  <a:lnTo>
                    <a:pt x="897250" y="1781"/>
                  </a:lnTo>
                  <a:lnTo>
                    <a:pt x="944964" y="7086"/>
                  </a:lnTo>
                  <a:lnTo>
                    <a:pt x="992188" y="15861"/>
                  </a:lnTo>
                  <a:lnTo>
                    <a:pt x="1038818" y="28047"/>
                  </a:lnTo>
                  <a:lnTo>
                    <a:pt x="1084750" y="43589"/>
                  </a:lnTo>
                  <a:lnTo>
                    <a:pt x="1129881" y="62431"/>
                  </a:lnTo>
                  <a:lnTo>
                    <a:pt x="1174105" y="84516"/>
                  </a:lnTo>
                  <a:lnTo>
                    <a:pt x="1217320" y="109788"/>
                  </a:lnTo>
                  <a:lnTo>
                    <a:pt x="1259421" y="138191"/>
                  </a:lnTo>
                  <a:lnTo>
                    <a:pt x="1300305" y="169669"/>
                  </a:lnTo>
                  <a:lnTo>
                    <a:pt x="1339868" y="204165"/>
                  </a:lnTo>
                  <a:lnTo>
                    <a:pt x="1378006" y="241622"/>
                  </a:lnTo>
                  <a:lnTo>
                    <a:pt x="1414614" y="281986"/>
                  </a:lnTo>
                  <a:lnTo>
                    <a:pt x="1449589" y="325199"/>
                  </a:lnTo>
                  <a:lnTo>
                    <a:pt x="1476963" y="362701"/>
                  </a:lnTo>
                  <a:lnTo>
                    <a:pt x="1502864" y="401668"/>
                  </a:lnTo>
                  <a:lnTo>
                    <a:pt x="1527269" y="442023"/>
                  </a:lnTo>
                  <a:lnTo>
                    <a:pt x="1550152" y="483691"/>
                  </a:lnTo>
                  <a:lnTo>
                    <a:pt x="1571491" y="526596"/>
                  </a:lnTo>
                  <a:lnTo>
                    <a:pt x="1591260" y="570661"/>
                  </a:lnTo>
                  <a:lnTo>
                    <a:pt x="1609437" y="615812"/>
                  </a:lnTo>
                  <a:lnTo>
                    <a:pt x="1625996" y="661971"/>
                  </a:lnTo>
                  <a:lnTo>
                    <a:pt x="1640914" y="709064"/>
                  </a:lnTo>
                  <a:lnTo>
                    <a:pt x="1654168" y="757015"/>
                  </a:lnTo>
                  <a:lnTo>
                    <a:pt x="1665732" y="805746"/>
                  </a:lnTo>
                  <a:lnTo>
                    <a:pt x="1675583" y="855184"/>
                  </a:lnTo>
                  <a:lnTo>
                    <a:pt x="1683697" y="905251"/>
                  </a:lnTo>
                  <a:lnTo>
                    <a:pt x="1690049" y="955872"/>
                  </a:lnTo>
                  <a:lnTo>
                    <a:pt x="1694617" y="1006971"/>
                  </a:lnTo>
                  <a:lnTo>
                    <a:pt x="1697375" y="1058472"/>
                  </a:lnTo>
                  <a:lnTo>
                    <a:pt x="1698299" y="1110299"/>
                  </a:lnTo>
                  <a:lnTo>
                    <a:pt x="1697320" y="1164095"/>
                  </a:lnTo>
                  <a:lnTo>
                    <a:pt x="1694412" y="1217229"/>
                  </a:lnTo>
                  <a:lnTo>
                    <a:pt x="1689620" y="1269644"/>
                  </a:lnTo>
                  <a:lnTo>
                    <a:pt x="1682988" y="1321282"/>
                  </a:lnTo>
                  <a:lnTo>
                    <a:pt x="1674561" y="1372085"/>
                  </a:lnTo>
                  <a:lnTo>
                    <a:pt x="1664383" y="1421995"/>
                  </a:lnTo>
                  <a:lnTo>
                    <a:pt x="1652498" y="1470953"/>
                  </a:lnTo>
                  <a:lnTo>
                    <a:pt x="1638952" y="1518901"/>
                  </a:lnTo>
                  <a:lnTo>
                    <a:pt x="1623788" y="1565781"/>
                  </a:lnTo>
                  <a:lnTo>
                    <a:pt x="1607051" y="1611536"/>
                  </a:lnTo>
                  <a:lnTo>
                    <a:pt x="1588786" y="1656106"/>
                  </a:lnTo>
                  <a:lnTo>
                    <a:pt x="1569037" y="1699433"/>
                  </a:lnTo>
                  <a:lnTo>
                    <a:pt x="1547848" y="1741460"/>
                  </a:lnTo>
                  <a:lnTo>
                    <a:pt x="1525265" y="1782129"/>
                  </a:lnTo>
                  <a:lnTo>
                    <a:pt x="1501331" y="1821380"/>
                  </a:lnTo>
                  <a:lnTo>
                    <a:pt x="1476091" y="1859157"/>
                  </a:lnTo>
                  <a:lnTo>
                    <a:pt x="1449589" y="1895400"/>
                  </a:lnTo>
                  <a:lnTo>
                    <a:pt x="1421871" y="1930052"/>
                  </a:lnTo>
                  <a:lnTo>
                    <a:pt x="1392979" y="1963055"/>
                  </a:lnTo>
                  <a:lnTo>
                    <a:pt x="1362960" y="1994349"/>
                  </a:lnTo>
                  <a:lnTo>
                    <a:pt x="1331857" y="2023878"/>
                  </a:lnTo>
                  <a:lnTo>
                    <a:pt x="1299715" y="2051583"/>
                  </a:lnTo>
                  <a:lnTo>
                    <a:pt x="1266578" y="2077406"/>
                  </a:lnTo>
                  <a:lnTo>
                    <a:pt x="1232492" y="2101288"/>
                  </a:lnTo>
                  <a:lnTo>
                    <a:pt x="1197499" y="2123172"/>
                  </a:lnTo>
                  <a:lnTo>
                    <a:pt x="1161645" y="2143000"/>
                  </a:lnTo>
                  <a:lnTo>
                    <a:pt x="1124975" y="2160712"/>
                  </a:lnTo>
                  <a:lnTo>
                    <a:pt x="1087532" y="2176252"/>
                  </a:lnTo>
                  <a:lnTo>
                    <a:pt x="1049362" y="2189560"/>
                  </a:lnTo>
                  <a:lnTo>
                    <a:pt x="1010508" y="2200579"/>
                  </a:lnTo>
                  <a:lnTo>
                    <a:pt x="971015" y="2209251"/>
                  </a:lnTo>
                  <a:lnTo>
                    <a:pt x="930928" y="2215517"/>
                  </a:lnTo>
                  <a:lnTo>
                    <a:pt x="890292" y="2219319"/>
                  </a:lnTo>
                  <a:lnTo>
                    <a:pt x="849149" y="2220599"/>
                  </a:lnTo>
                  <a:lnTo>
                    <a:pt x="808007" y="2219319"/>
                  </a:lnTo>
                  <a:lnTo>
                    <a:pt x="767371" y="2215517"/>
                  </a:lnTo>
                  <a:lnTo>
                    <a:pt x="727284" y="2209251"/>
                  </a:lnTo>
                  <a:lnTo>
                    <a:pt x="687791" y="2200579"/>
                  </a:lnTo>
                  <a:lnTo>
                    <a:pt x="648937" y="2189560"/>
                  </a:lnTo>
                  <a:lnTo>
                    <a:pt x="610767" y="2176252"/>
                  </a:lnTo>
                  <a:lnTo>
                    <a:pt x="573324" y="2160712"/>
                  </a:lnTo>
                  <a:lnTo>
                    <a:pt x="536654" y="2143000"/>
                  </a:lnTo>
                  <a:lnTo>
                    <a:pt x="500800" y="2123172"/>
                  </a:lnTo>
                  <a:lnTo>
                    <a:pt x="465807" y="2101288"/>
                  </a:lnTo>
                  <a:lnTo>
                    <a:pt x="431721" y="2077406"/>
                  </a:lnTo>
                  <a:lnTo>
                    <a:pt x="398584" y="2051583"/>
                  </a:lnTo>
                  <a:lnTo>
                    <a:pt x="366442" y="2023878"/>
                  </a:lnTo>
                  <a:lnTo>
                    <a:pt x="335339" y="1994349"/>
                  </a:lnTo>
                  <a:lnTo>
                    <a:pt x="305320" y="1963055"/>
                  </a:lnTo>
                  <a:lnTo>
                    <a:pt x="276428" y="1930052"/>
                  </a:lnTo>
                  <a:lnTo>
                    <a:pt x="248710" y="1895400"/>
                  </a:lnTo>
                  <a:lnTo>
                    <a:pt x="222208" y="1859157"/>
                  </a:lnTo>
                  <a:lnTo>
                    <a:pt x="196968" y="1821380"/>
                  </a:lnTo>
                  <a:lnTo>
                    <a:pt x="173034" y="1782129"/>
                  </a:lnTo>
                  <a:lnTo>
                    <a:pt x="150451" y="1741460"/>
                  </a:lnTo>
                  <a:lnTo>
                    <a:pt x="129262" y="1699433"/>
                  </a:lnTo>
                  <a:lnTo>
                    <a:pt x="109513" y="1656106"/>
                  </a:lnTo>
                  <a:lnTo>
                    <a:pt x="91248" y="1611536"/>
                  </a:lnTo>
                  <a:lnTo>
                    <a:pt x="74511" y="1565781"/>
                  </a:lnTo>
                  <a:lnTo>
                    <a:pt x="59347" y="1518901"/>
                  </a:lnTo>
                  <a:lnTo>
                    <a:pt x="45801" y="1470953"/>
                  </a:lnTo>
                  <a:lnTo>
                    <a:pt x="33916" y="1421995"/>
                  </a:lnTo>
                  <a:lnTo>
                    <a:pt x="23738" y="1372085"/>
                  </a:lnTo>
                  <a:lnTo>
                    <a:pt x="15311" y="1321282"/>
                  </a:lnTo>
                  <a:lnTo>
                    <a:pt x="8679" y="1269644"/>
                  </a:lnTo>
                  <a:lnTo>
                    <a:pt x="3887" y="1217229"/>
                  </a:lnTo>
                  <a:lnTo>
                    <a:pt x="979" y="1164095"/>
                  </a:lnTo>
                  <a:lnTo>
                    <a:pt x="0" y="1110299"/>
                  </a:lnTo>
                  <a:close/>
                </a:path>
              </a:pathLst>
            </a:custGeom>
            <a:ln w="38099">
              <a:solidFill>
                <a:srgbClr val="99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08667" y="2805790"/>
              <a:ext cx="751840" cy="7620"/>
            </a:xfrm>
            <a:custGeom>
              <a:avLst/>
              <a:gdLst/>
              <a:ahLst/>
              <a:cxnLst/>
              <a:rect l="l" t="t" r="r" b="b"/>
              <a:pathLst>
                <a:path w="751839" h="7619">
                  <a:moveTo>
                    <a:pt x="751657" y="7084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9900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4709" y="2744307"/>
              <a:ext cx="158690" cy="1229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419925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90">
                <a:solidFill>
                  <a:srgbClr val="D9EAD3"/>
                </a:solidFill>
              </a:rPr>
              <a:t>W</a:t>
            </a:r>
            <a:r>
              <a:rPr dirty="0" spc="35">
                <a:solidFill>
                  <a:srgbClr val="D9EAD3"/>
                </a:solidFill>
              </a:rPr>
              <a:t>e</a:t>
            </a:r>
            <a:r>
              <a:rPr dirty="0" spc="50">
                <a:solidFill>
                  <a:srgbClr val="D9EAD3"/>
                </a:solidFill>
              </a:rPr>
              <a:t>b</a:t>
            </a:r>
            <a:r>
              <a:rPr dirty="0" spc="-90">
                <a:solidFill>
                  <a:srgbClr val="D9EAD3"/>
                </a:solidFill>
              </a:rPr>
              <a:t> </a:t>
            </a:r>
            <a:r>
              <a:rPr dirty="0" spc="-30">
                <a:solidFill>
                  <a:srgbClr val="D9EAD3"/>
                </a:solidFill>
              </a:rPr>
              <a:t>Applicatio</a:t>
            </a:r>
            <a:r>
              <a:rPr dirty="0" spc="-30">
                <a:solidFill>
                  <a:srgbClr val="D9EAD3"/>
                </a:solidFill>
              </a:rPr>
              <a:t>n</a:t>
            </a:r>
            <a:r>
              <a:rPr dirty="0" spc="-85">
                <a:solidFill>
                  <a:srgbClr val="D9EAD3"/>
                </a:solidFill>
              </a:rPr>
              <a:t> </a:t>
            </a:r>
            <a:r>
              <a:rPr dirty="0" spc="-5">
                <a:solidFill>
                  <a:srgbClr val="D9EAD3"/>
                </a:solidFill>
              </a:rPr>
              <a:t>-</a:t>
            </a:r>
            <a:r>
              <a:rPr dirty="0" spc="-85">
                <a:solidFill>
                  <a:srgbClr val="D9EAD3"/>
                </a:solidFill>
              </a:rPr>
              <a:t> </a:t>
            </a:r>
            <a:r>
              <a:rPr dirty="0" spc="-265">
                <a:solidFill>
                  <a:srgbClr val="D9EAD3"/>
                </a:solidFill>
              </a:rPr>
              <a:t>F</a:t>
            </a:r>
            <a:r>
              <a:rPr dirty="0" spc="-130">
                <a:solidFill>
                  <a:srgbClr val="D9EAD3"/>
                </a:solidFill>
              </a:rPr>
              <a:t>r</a:t>
            </a:r>
            <a:r>
              <a:rPr dirty="0" spc="35">
                <a:solidFill>
                  <a:srgbClr val="D9EAD3"/>
                </a:solidFill>
              </a:rPr>
              <a:t>on</a:t>
            </a:r>
            <a:r>
              <a:rPr dirty="0">
                <a:solidFill>
                  <a:srgbClr val="D9EAD3"/>
                </a:solidFill>
              </a:rPr>
              <a:t>t</a:t>
            </a:r>
            <a:r>
              <a:rPr dirty="0" spc="35">
                <a:solidFill>
                  <a:srgbClr val="D9EAD3"/>
                </a:solidFill>
              </a:rPr>
              <a:t>end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249" y="1155051"/>
            <a:ext cx="2433320" cy="254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319405" indent="-367030">
              <a:lnSpc>
                <a:spcPct val="114599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15">
                <a:solidFill>
                  <a:srgbClr val="FFFFFF"/>
                </a:solidFill>
                <a:latin typeface="Times New Roman"/>
                <a:cs typeface="Times New Roman"/>
              </a:rPr>
              <a:t>Drag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and drop 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upload</a:t>
            </a:r>
            <a:r>
              <a:rPr dirty="0" sz="1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Floor</a:t>
            </a:r>
            <a:r>
              <a:rPr dirty="0" sz="1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endParaRPr sz="1800">
              <a:latin typeface="Times New Roman"/>
              <a:cs typeface="Times New Roman"/>
            </a:endParaRPr>
          </a:p>
          <a:p>
            <a:pPr marL="379095" marR="5080" indent="-367030">
              <a:lnSpc>
                <a:spcPct val="114599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Clic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14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tables 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onto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Floor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endParaRPr sz="1800">
              <a:latin typeface="Times New Roman"/>
              <a:cs typeface="Times New Roman"/>
            </a:endParaRPr>
          </a:p>
          <a:p>
            <a:pPr marL="379095" marR="13335" indent="-367030">
              <a:lnSpc>
                <a:spcPct val="114599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Table 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changes 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color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based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their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status</a:t>
            </a:r>
            <a:endParaRPr sz="1800">
              <a:latin typeface="Times New Roman"/>
              <a:cs typeface="Times New Roman"/>
            </a:endParaRPr>
          </a:p>
          <a:p>
            <a:pPr marL="379095" marR="345440" indent="-367030">
              <a:lnSpc>
                <a:spcPct val="114599"/>
              </a:lnSpc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Send</a:t>
            </a:r>
            <a:r>
              <a:rPr dirty="0" sz="1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Bills</a:t>
            </a:r>
            <a:r>
              <a:rPr dirty="0" sz="1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8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each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5849" y="1414674"/>
            <a:ext cx="5260726" cy="23141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4842"/>
            <a:ext cx="770445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360">
                <a:solidFill>
                  <a:srgbClr val="FFF1CC"/>
                </a:solidFill>
              </a:rPr>
              <a:t>W</a:t>
            </a:r>
            <a:r>
              <a:rPr dirty="0" sz="2600" spc="35">
                <a:solidFill>
                  <a:srgbClr val="FFF1CC"/>
                </a:solidFill>
              </a:rPr>
              <a:t>e</a:t>
            </a:r>
            <a:r>
              <a:rPr dirty="0" sz="2600" spc="50">
                <a:solidFill>
                  <a:srgbClr val="FFF1CC"/>
                </a:solidFill>
              </a:rPr>
              <a:t>b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25">
                <a:solidFill>
                  <a:srgbClr val="FFF1CC"/>
                </a:solidFill>
              </a:rPr>
              <a:t>Applicatio</a:t>
            </a:r>
            <a:r>
              <a:rPr dirty="0" sz="2600" spc="-25">
                <a:solidFill>
                  <a:srgbClr val="FFF1CC"/>
                </a:solidFill>
              </a:rPr>
              <a:t>n</a:t>
            </a:r>
            <a:r>
              <a:rPr dirty="0" sz="2600" spc="-80">
                <a:solidFill>
                  <a:srgbClr val="FFF1CC"/>
                </a:solidFill>
              </a:rPr>
              <a:t> </a:t>
            </a:r>
            <a:r>
              <a:rPr dirty="0" sz="2600" spc="-5">
                <a:solidFill>
                  <a:srgbClr val="FFF1CC"/>
                </a:solidFill>
              </a:rPr>
              <a:t>-</a:t>
            </a:r>
            <a:r>
              <a:rPr dirty="0" sz="2600" spc="-80">
                <a:solidFill>
                  <a:srgbClr val="FFF1CC"/>
                </a:solidFill>
              </a:rPr>
              <a:t> </a:t>
            </a:r>
            <a:r>
              <a:rPr dirty="0" sz="2600" spc="-315">
                <a:solidFill>
                  <a:srgbClr val="FFF1CC"/>
                </a:solidFill>
              </a:rPr>
              <a:t>R</a:t>
            </a:r>
            <a:r>
              <a:rPr dirty="0" sz="2600" spc="-5">
                <a:solidFill>
                  <a:srgbClr val="FFF1CC"/>
                </a:solidFill>
              </a:rPr>
              <a:t>equi</a:t>
            </a:r>
            <a:r>
              <a:rPr dirty="0" sz="2600" spc="-40">
                <a:solidFill>
                  <a:srgbClr val="FFF1CC"/>
                </a:solidFill>
              </a:rPr>
              <a:t>r</a:t>
            </a:r>
            <a:r>
              <a:rPr dirty="0" sz="2600" spc="55">
                <a:solidFill>
                  <a:srgbClr val="FFF1CC"/>
                </a:solidFill>
              </a:rPr>
              <a:t>ement</a:t>
            </a:r>
            <a:r>
              <a:rPr dirty="0" sz="2600" spc="45">
                <a:solidFill>
                  <a:srgbClr val="FFF1CC"/>
                </a:solidFill>
              </a:rPr>
              <a:t>s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380">
                <a:solidFill>
                  <a:srgbClr val="FFF1CC"/>
                </a:solidFill>
              </a:rPr>
              <a:t>&amp;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490">
                <a:solidFill>
                  <a:srgbClr val="FFF1CC"/>
                </a:solidFill>
              </a:rPr>
              <a:t>V</a:t>
            </a:r>
            <a:r>
              <a:rPr dirty="0" sz="2600" spc="-5">
                <a:solidFill>
                  <a:srgbClr val="FFF1CC"/>
                </a:solidFill>
              </a:rPr>
              <a:t>erificatio</a:t>
            </a:r>
            <a:r>
              <a:rPr dirty="0" sz="2600">
                <a:solidFill>
                  <a:srgbClr val="FFF1CC"/>
                </a:solidFill>
              </a:rPr>
              <a:t>n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135">
                <a:solidFill>
                  <a:srgbClr val="FFF1CC"/>
                </a:solidFill>
              </a:rPr>
              <a:t>(</a:t>
            </a:r>
            <a:r>
              <a:rPr dirty="0" sz="2600" spc="210">
                <a:solidFill>
                  <a:srgbClr val="FFF1CC"/>
                </a:solidFill>
              </a:rPr>
              <a:t>1</a:t>
            </a:r>
            <a:r>
              <a:rPr dirty="0" sz="2600" spc="-80">
                <a:solidFill>
                  <a:srgbClr val="FFF1CC"/>
                </a:solidFill>
              </a:rPr>
              <a:t> </a:t>
            </a:r>
            <a:r>
              <a:rPr dirty="0" sz="2600" spc="-5">
                <a:solidFill>
                  <a:srgbClr val="FFF1CC"/>
                </a:solidFill>
              </a:rPr>
              <a:t>o</a:t>
            </a:r>
            <a:r>
              <a:rPr dirty="0" sz="2600">
                <a:solidFill>
                  <a:srgbClr val="FFF1CC"/>
                </a:solidFill>
              </a:rPr>
              <a:t>f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170">
                <a:solidFill>
                  <a:srgbClr val="FFF1CC"/>
                </a:solidFill>
              </a:rPr>
              <a:t>3)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91599" y="1140825"/>
            <a:ext cx="274320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dirty="0" sz="1700" spc="-15" b="1">
                <a:solidFill>
                  <a:srgbClr val="FFFFFF"/>
                </a:solidFill>
                <a:latin typeface="Times New Roman"/>
                <a:cs typeface="Times New Roman"/>
              </a:rPr>
              <a:t>Requirements:</a:t>
            </a:r>
            <a:endParaRPr sz="1700">
              <a:latin typeface="Times New Roman"/>
              <a:cs typeface="Times New Roman"/>
            </a:endParaRPr>
          </a:p>
          <a:p>
            <a:pPr marL="85725" marR="156210">
              <a:lnSpc>
                <a:spcPct val="114599"/>
              </a:lnSpc>
              <a:spcBef>
                <a:spcPts val="1445"/>
              </a:spcBef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User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able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upload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floor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plan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onto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dashboard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0400" y="1140825"/>
            <a:ext cx="274320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dirty="0" sz="1700" spc="-40" b="1">
                <a:solidFill>
                  <a:srgbClr val="FFFFFF"/>
                </a:solidFill>
                <a:latin typeface="Times New Roman"/>
                <a:cs typeface="Times New Roman"/>
              </a:rPr>
              <a:t>Verification:</a:t>
            </a:r>
            <a:endParaRPr sz="1700">
              <a:latin typeface="Times New Roman"/>
              <a:cs typeface="Times New Roman"/>
            </a:endParaRPr>
          </a:p>
          <a:p>
            <a:pPr marL="85725" marR="125730">
              <a:lnSpc>
                <a:spcPct val="114599"/>
              </a:lnSpc>
              <a:spcBef>
                <a:spcPts val="1445"/>
              </a:spcBef>
            </a:pP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Drag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drop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upload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floor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image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format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onto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dashboard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419925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90">
                <a:solidFill>
                  <a:srgbClr val="D9EAD3"/>
                </a:solidFill>
              </a:rPr>
              <a:t>W</a:t>
            </a:r>
            <a:r>
              <a:rPr dirty="0" spc="35">
                <a:solidFill>
                  <a:srgbClr val="D9EAD3"/>
                </a:solidFill>
              </a:rPr>
              <a:t>e</a:t>
            </a:r>
            <a:r>
              <a:rPr dirty="0" spc="50">
                <a:solidFill>
                  <a:srgbClr val="D9EAD3"/>
                </a:solidFill>
              </a:rPr>
              <a:t>b</a:t>
            </a:r>
            <a:r>
              <a:rPr dirty="0" spc="-90">
                <a:solidFill>
                  <a:srgbClr val="D9EAD3"/>
                </a:solidFill>
              </a:rPr>
              <a:t> </a:t>
            </a:r>
            <a:r>
              <a:rPr dirty="0" spc="-30">
                <a:solidFill>
                  <a:srgbClr val="D9EAD3"/>
                </a:solidFill>
              </a:rPr>
              <a:t>Applicatio</a:t>
            </a:r>
            <a:r>
              <a:rPr dirty="0" spc="-30">
                <a:solidFill>
                  <a:srgbClr val="D9EAD3"/>
                </a:solidFill>
              </a:rPr>
              <a:t>n</a:t>
            </a:r>
            <a:r>
              <a:rPr dirty="0" spc="-85">
                <a:solidFill>
                  <a:srgbClr val="D9EAD3"/>
                </a:solidFill>
              </a:rPr>
              <a:t> </a:t>
            </a:r>
            <a:r>
              <a:rPr dirty="0" spc="-5">
                <a:solidFill>
                  <a:srgbClr val="D9EAD3"/>
                </a:solidFill>
              </a:rPr>
              <a:t>-</a:t>
            </a:r>
            <a:r>
              <a:rPr dirty="0" spc="-85">
                <a:solidFill>
                  <a:srgbClr val="D9EAD3"/>
                </a:solidFill>
              </a:rPr>
              <a:t> </a:t>
            </a:r>
            <a:r>
              <a:rPr dirty="0" spc="-265">
                <a:solidFill>
                  <a:srgbClr val="D9EAD3"/>
                </a:solidFill>
              </a:rPr>
              <a:t>F</a:t>
            </a:r>
            <a:r>
              <a:rPr dirty="0" spc="-130">
                <a:solidFill>
                  <a:srgbClr val="D9EAD3"/>
                </a:solidFill>
              </a:rPr>
              <a:t>r</a:t>
            </a:r>
            <a:r>
              <a:rPr dirty="0" spc="35">
                <a:solidFill>
                  <a:srgbClr val="D9EAD3"/>
                </a:solidFill>
              </a:rPr>
              <a:t>on</a:t>
            </a:r>
            <a:r>
              <a:rPr dirty="0">
                <a:solidFill>
                  <a:srgbClr val="D9EAD3"/>
                </a:solidFill>
              </a:rPr>
              <a:t>t</a:t>
            </a:r>
            <a:r>
              <a:rPr dirty="0" spc="35">
                <a:solidFill>
                  <a:srgbClr val="D9EAD3"/>
                </a:solidFill>
              </a:rPr>
              <a:t>end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700" y="1152475"/>
            <a:ext cx="8520596" cy="324262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4842"/>
            <a:ext cx="770445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360">
                <a:solidFill>
                  <a:srgbClr val="FFF1CC"/>
                </a:solidFill>
              </a:rPr>
              <a:t>W</a:t>
            </a:r>
            <a:r>
              <a:rPr dirty="0" sz="2600" spc="35">
                <a:solidFill>
                  <a:srgbClr val="FFF1CC"/>
                </a:solidFill>
              </a:rPr>
              <a:t>e</a:t>
            </a:r>
            <a:r>
              <a:rPr dirty="0" sz="2600" spc="50">
                <a:solidFill>
                  <a:srgbClr val="FFF1CC"/>
                </a:solidFill>
              </a:rPr>
              <a:t>b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25">
                <a:solidFill>
                  <a:srgbClr val="FFF1CC"/>
                </a:solidFill>
              </a:rPr>
              <a:t>Applicatio</a:t>
            </a:r>
            <a:r>
              <a:rPr dirty="0" sz="2600" spc="-25">
                <a:solidFill>
                  <a:srgbClr val="FFF1CC"/>
                </a:solidFill>
              </a:rPr>
              <a:t>n</a:t>
            </a:r>
            <a:r>
              <a:rPr dirty="0" sz="2600" spc="-80">
                <a:solidFill>
                  <a:srgbClr val="FFF1CC"/>
                </a:solidFill>
              </a:rPr>
              <a:t> </a:t>
            </a:r>
            <a:r>
              <a:rPr dirty="0" sz="2600" spc="-5">
                <a:solidFill>
                  <a:srgbClr val="FFF1CC"/>
                </a:solidFill>
              </a:rPr>
              <a:t>-</a:t>
            </a:r>
            <a:r>
              <a:rPr dirty="0" sz="2600" spc="-80">
                <a:solidFill>
                  <a:srgbClr val="FFF1CC"/>
                </a:solidFill>
              </a:rPr>
              <a:t> </a:t>
            </a:r>
            <a:r>
              <a:rPr dirty="0" sz="2600" spc="-315">
                <a:solidFill>
                  <a:srgbClr val="FFF1CC"/>
                </a:solidFill>
              </a:rPr>
              <a:t>R</a:t>
            </a:r>
            <a:r>
              <a:rPr dirty="0" sz="2600" spc="-5">
                <a:solidFill>
                  <a:srgbClr val="FFF1CC"/>
                </a:solidFill>
              </a:rPr>
              <a:t>equi</a:t>
            </a:r>
            <a:r>
              <a:rPr dirty="0" sz="2600" spc="-40">
                <a:solidFill>
                  <a:srgbClr val="FFF1CC"/>
                </a:solidFill>
              </a:rPr>
              <a:t>r</a:t>
            </a:r>
            <a:r>
              <a:rPr dirty="0" sz="2600" spc="55">
                <a:solidFill>
                  <a:srgbClr val="FFF1CC"/>
                </a:solidFill>
              </a:rPr>
              <a:t>ement</a:t>
            </a:r>
            <a:r>
              <a:rPr dirty="0" sz="2600" spc="45">
                <a:solidFill>
                  <a:srgbClr val="FFF1CC"/>
                </a:solidFill>
              </a:rPr>
              <a:t>s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380">
                <a:solidFill>
                  <a:srgbClr val="FFF1CC"/>
                </a:solidFill>
              </a:rPr>
              <a:t>&amp;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490">
                <a:solidFill>
                  <a:srgbClr val="FFF1CC"/>
                </a:solidFill>
              </a:rPr>
              <a:t>V</a:t>
            </a:r>
            <a:r>
              <a:rPr dirty="0" sz="2600" spc="-5">
                <a:solidFill>
                  <a:srgbClr val="FFF1CC"/>
                </a:solidFill>
              </a:rPr>
              <a:t>erificatio</a:t>
            </a:r>
            <a:r>
              <a:rPr dirty="0" sz="2600">
                <a:solidFill>
                  <a:srgbClr val="FFF1CC"/>
                </a:solidFill>
              </a:rPr>
              <a:t>n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135">
                <a:solidFill>
                  <a:srgbClr val="FFF1CC"/>
                </a:solidFill>
              </a:rPr>
              <a:t>(</a:t>
            </a:r>
            <a:r>
              <a:rPr dirty="0" sz="2600" spc="210">
                <a:solidFill>
                  <a:srgbClr val="FFF1CC"/>
                </a:solidFill>
              </a:rPr>
              <a:t>2</a:t>
            </a:r>
            <a:r>
              <a:rPr dirty="0" sz="2600" spc="-80">
                <a:solidFill>
                  <a:srgbClr val="FFF1CC"/>
                </a:solidFill>
              </a:rPr>
              <a:t> </a:t>
            </a:r>
            <a:r>
              <a:rPr dirty="0" sz="2600" spc="-5">
                <a:solidFill>
                  <a:srgbClr val="FFF1CC"/>
                </a:solidFill>
              </a:rPr>
              <a:t>o</a:t>
            </a:r>
            <a:r>
              <a:rPr dirty="0" sz="2600">
                <a:solidFill>
                  <a:srgbClr val="FFF1CC"/>
                </a:solidFill>
              </a:rPr>
              <a:t>f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170">
                <a:solidFill>
                  <a:srgbClr val="FFF1CC"/>
                </a:solidFill>
              </a:rPr>
              <a:t>3)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91599" y="1140825"/>
            <a:ext cx="274320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dirty="0" sz="1700" spc="-15" b="1">
                <a:solidFill>
                  <a:srgbClr val="FFFFFF"/>
                </a:solidFill>
                <a:latin typeface="Times New Roman"/>
                <a:cs typeface="Times New Roman"/>
              </a:rPr>
              <a:t>Requirements:</a:t>
            </a:r>
            <a:endParaRPr sz="1700">
              <a:latin typeface="Times New Roman"/>
              <a:cs typeface="Times New Roman"/>
            </a:endParaRPr>
          </a:p>
          <a:p>
            <a:pPr marL="85725" marR="304800">
              <a:lnSpc>
                <a:spcPct val="114599"/>
              </a:lnSpc>
              <a:spcBef>
                <a:spcPts val="1445"/>
              </a:spcBef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User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able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mark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drop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onto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uploaded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floor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0400" y="1140825"/>
            <a:ext cx="274320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dirty="0" sz="1700" spc="-40" b="1">
                <a:solidFill>
                  <a:srgbClr val="FFFFFF"/>
                </a:solidFill>
                <a:latin typeface="Times New Roman"/>
                <a:cs typeface="Times New Roman"/>
              </a:rPr>
              <a:t>Verification:</a:t>
            </a:r>
            <a:endParaRPr sz="1700">
              <a:latin typeface="Times New Roman"/>
              <a:cs typeface="Times New Roman"/>
            </a:endParaRPr>
          </a:p>
          <a:p>
            <a:pPr algn="just" marL="85725" marR="140970">
              <a:lnSpc>
                <a:spcPct val="114599"/>
              </a:lnSpc>
              <a:spcBef>
                <a:spcPts val="1445"/>
              </a:spcBef>
            </a:pPr>
            <a:r>
              <a:rPr dirty="0" sz="1200" spc="-30">
                <a:solidFill>
                  <a:srgbClr val="FFFFFF"/>
                </a:solidFill>
                <a:latin typeface="Times New Roman"/>
                <a:cs typeface="Times New Roman"/>
              </a:rPr>
              <a:t>Click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floor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drag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table </a:t>
            </a:r>
            <a:r>
              <a:rPr dirty="0" sz="1200" spc="-2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block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right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side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onto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floor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verify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its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floor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4842"/>
            <a:ext cx="770445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360">
                <a:solidFill>
                  <a:srgbClr val="FFF1CC"/>
                </a:solidFill>
              </a:rPr>
              <a:t>W</a:t>
            </a:r>
            <a:r>
              <a:rPr dirty="0" sz="2600" spc="35">
                <a:solidFill>
                  <a:srgbClr val="FFF1CC"/>
                </a:solidFill>
              </a:rPr>
              <a:t>e</a:t>
            </a:r>
            <a:r>
              <a:rPr dirty="0" sz="2600" spc="50">
                <a:solidFill>
                  <a:srgbClr val="FFF1CC"/>
                </a:solidFill>
              </a:rPr>
              <a:t>b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25">
                <a:solidFill>
                  <a:srgbClr val="FFF1CC"/>
                </a:solidFill>
              </a:rPr>
              <a:t>Applicatio</a:t>
            </a:r>
            <a:r>
              <a:rPr dirty="0" sz="2600" spc="-25">
                <a:solidFill>
                  <a:srgbClr val="FFF1CC"/>
                </a:solidFill>
              </a:rPr>
              <a:t>n</a:t>
            </a:r>
            <a:r>
              <a:rPr dirty="0" sz="2600" spc="-80">
                <a:solidFill>
                  <a:srgbClr val="FFF1CC"/>
                </a:solidFill>
              </a:rPr>
              <a:t> </a:t>
            </a:r>
            <a:r>
              <a:rPr dirty="0" sz="2600" spc="-5">
                <a:solidFill>
                  <a:srgbClr val="FFF1CC"/>
                </a:solidFill>
              </a:rPr>
              <a:t>-</a:t>
            </a:r>
            <a:r>
              <a:rPr dirty="0" sz="2600" spc="-80">
                <a:solidFill>
                  <a:srgbClr val="FFF1CC"/>
                </a:solidFill>
              </a:rPr>
              <a:t> </a:t>
            </a:r>
            <a:r>
              <a:rPr dirty="0" sz="2600" spc="-315">
                <a:solidFill>
                  <a:srgbClr val="FFF1CC"/>
                </a:solidFill>
              </a:rPr>
              <a:t>R</a:t>
            </a:r>
            <a:r>
              <a:rPr dirty="0" sz="2600" spc="-5">
                <a:solidFill>
                  <a:srgbClr val="FFF1CC"/>
                </a:solidFill>
              </a:rPr>
              <a:t>equi</a:t>
            </a:r>
            <a:r>
              <a:rPr dirty="0" sz="2600" spc="-40">
                <a:solidFill>
                  <a:srgbClr val="FFF1CC"/>
                </a:solidFill>
              </a:rPr>
              <a:t>r</a:t>
            </a:r>
            <a:r>
              <a:rPr dirty="0" sz="2600" spc="55">
                <a:solidFill>
                  <a:srgbClr val="FFF1CC"/>
                </a:solidFill>
              </a:rPr>
              <a:t>ement</a:t>
            </a:r>
            <a:r>
              <a:rPr dirty="0" sz="2600" spc="45">
                <a:solidFill>
                  <a:srgbClr val="FFF1CC"/>
                </a:solidFill>
              </a:rPr>
              <a:t>s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380">
                <a:solidFill>
                  <a:srgbClr val="FFF1CC"/>
                </a:solidFill>
              </a:rPr>
              <a:t>&amp;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490">
                <a:solidFill>
                  <a:srgbClr val="FFF1CC"/>
                </a:solidFill>
              </a:rPr>
              <a:t>V</a:t>
            </a:r>
            <a:r>
              <a:rPr dirty="0" sz="2600" spc="-5">
                <a:solidFill>
                  <a:srgbClr val="FFF1CC"/>
                </a:solidFill>
              </a:rPr>
              <a:t>erificatio</a:t>
            </a:r>
            <a:r>
              <a:rPr dirty="0" sz="2600">
                <a:solidFill>
                  <a:srgbClr val="FFF1CC"/>
                </a:solidFill>
              </a:rPr>
              <a:t>n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135">
                <a:solidFill>
                  <a:srgbClr val="FFF1CC"/>
                </a:solidFill>
              </a:rPr>
              <a:t>(</a:t>
            </a:r>
            <a:r>
              <a:rPr dirty="0" sz="2600" spc="210">
                <a:solidFill>
                  <a:srgbClr val="FFF1CC"/>
                </a:solidFill>
              </a:rPr>
              <a:t>3</a:t>
            </a:r>
            <a:r>
              <a:rPr dirty="0" sz="2600" spc="-80">
                <a:solidFill>
                  <a:srgbClr val="FFF1CC"/>
                </a:solidFill>
              </a:rPr>
              <a:t> </a:t>
            </a:r>
            <a:r>
              <a:rPr dirty="0" sz="2600" spc="-5">
                <a:solidFill>
                  <a:srgbClr val="FFF1CC"/>
                </a:solidFill>
              </a:rPr>
              <a:t>o</a:t>
            </a:r>
            <a:r>
              <a:rPr dirty="0" sz="2600">
                <a:solidFill>
                  <a:srgbClr val="FFF1CC"/>
                </a:solidFill>
              </a:rPr>
              <a:t>f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170">
                <a:solidFill>
                  <a:srgbClr val="FFF1CC"/>
                </a:solidFill>
              </a:rPr>
              <a:t>3)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91599" y="1140825"/>
            <a:ext cx="274320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dirty="0" sz="1700" spc="-15" b="1">
                <a:solidFill>
                  <a:srgbClr val="FFFFFF"/>
                </a:solidFill>
                <a:latin typeface="Times New Roman"/>
                <a:cs typeface="Times New Roman"/>
              </a:rPr>
              <a:t>Requirements:</a:t>
            </a:r>
            <a:endParaRPr sz="1700">
              <a:latin typeface="Times New Roman"/>
              <a:cs typeface="Times New Roman"/>
            </a:endParaRPr>
          </a:p>
          <a:p>
            <a:pPr marL="85725" marR="246379">
              <a:lnSpc>
                <a:spcPct val="114599"/>
              </a:lnSpc>
              <a:spcBef>
                <a:spcPts val="1445"/>
              </a:spcBef>
            </a:pP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dashboard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update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status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represented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color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each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table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realtime.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9499" y="1140825"/>
            <a:ext cx="274320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85090">
              <a:lnSpc>
                <a:spcPct val="100000"/>
              </a:lnSpc>
              <a:spcBef>
                <a:spcPts val="605"/>
              </a:spcBef>
            </a:pPr>
            <a:r>
              <a:rPr dirty="0" sz="1700" spc="-40" b="1">
                <a:solidFill>
                  <a:srgbClr val="FFFFFF"/>
                </a:solidFill>
                <a:latin typeface="Times New Roman"/>
                <a:cs typeface="Times New Roman"/>
              </a:rPr>
              <a:t>Verification:</a:t>
            </a:r>
            <a:endParaRPr sz="1700">
              <a:latin typeface="Times New Roman"/>
              <a:cs typeface="Times New Roman"/>
            </a:endParaRPr>
          </a:p>
          <a:p>
            <a:pPr marL="85090" marR="104139">
              <a:lnSpc>
                <a:spcPct val="114599"/>
              </a:lnSpc>
              <a:spcBef>
                <a:spcPts val="1445"/>
              </a:spcBef>
            </a:pP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Change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status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either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pushing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5">
                <a:solidFill>
                  <a:srgbClr val="FFFFFF"/>
                </a:solidFill>
                <a:latin typeface="Times New Roman"/>
                <a:cs typeface="Times New Roman"/>
              </a:rPr>
              <a:t>FSR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cell</a:t>
            </a:r>
            <a:r>
              <a:rPr dirty="0" sz="1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update the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Database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manually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updating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Database. </a:t>
            </a:r>
            <a:r>
              <a:rPr dirty="0" sz="1200" spc="-25">
                <a:solidFill>
                  <a:srgbClr val="FFFFFF"/>
                </a:solidFill>
                <a:latin typeface="Times New Roman"/>
                <a:cs typeface="Times New Roman"/>
              </a:rPr>
              <a:t>Verify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color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table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changes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according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status.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06095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90">
                <a:solidFill>
                  <a:srgbClr val="D9EAD3"/>
                </a:solidFill>
              </a:rPr>
              <a:t>W</a:t>
            </a:r>
            <a:r>
              <a:rPr dirty="0" spc="35">
                <a:solidFill>
                  <a:srgbClr val="D9EAD3"/>
                </a:solidFill>
              </a:rPr>
              <a:t>e</a:t>
            </a:r>
            <a:r>
              <a:rPr dirty="0" spc="50">
                <a:solidFill>
                  <a:srgbClr val="D9EAD3"/>
                </a:solidFill>
              </a:rPr>
              <a:t>b</a:t>
            </a:r>
            <a:r>
              <a:rPr dirty="0" spc="-90">
                <a:solidFill>
                  <a:srgbClr val="D9EAD3"/>
                </a:solidFill>
              </a:rPr>
              <a:t> </a:t>
            </a:r>
            <a:r>
              <a:rPr dirty="0" spc="-30">
                <a:solidFill>
                  <a:srgbClr val="D9EAD3"/>
                </a:solidFill>
              </a:rPr>
              <a:t>Applicatio</a:t>
            </a:r>
            <a:r>
              <a:rPr dirty="0" spc="-30">
                <a:solidFill>
                  <a:srgbClr val="D9EAD3"/>
                </a:solidFill>
              </a:rPr>
              <a:t>n</a:t>
            </a:r>
            <a:r>
              <a:rPr dirty="0" spc="-85">
                <a:solidFill>
                  <a:srgbClr val="D9EAD3"/>
                </a:solidFill>
              </a:rPr>
              <a:t> </a:t>
            </a:r>
            <a:r>
              <a:rPr dirty="0" spc="-5">
                <a:solidFill>
                  <a:srgbClr val="D9EAD3"/>
                </a:solidFill>
              </a:rPr>
              <a:t>-</a:t>
            </a:r>
            <a:r>
              <a:rPr dirty="0" spc="-85">
                <a:solidFill>
                  <a:srgbClr val="D9EAD3"/>
                </a:solidFill>
              </a:rPr>
              <a:t> </a:t>
            </a:r>
            <a:r>
              <a:rPr dirty="0" spc="-265">
                <a:solidFill>
                  <a:srgbClr val="D9EAD3"/>
                </a:solidFill>
              </a:rPr>
              <a:t>F</a:t>
            </a:r>
            <a:r>
              <a:rPr dirty="0" spc="-130">
                <a:solidFill>
                  <a:srgbClr val="D9EAD3"/>
                </a:solidFill>
              </a:rPr>
              <a:t>r</a:t>
            </a:r>
            <a:r>
              <a:rPr dirty="0" spc="35">
                <a:solidFill>
                  <a:srgbClr val="D9EAD3"/>
                </a:solidFill>
              </a:rPr>
              <a:t>on</a:t>
            </a:r>
            <a:r>
              <a:rPr dirty="0">
                <a:solidFill>
                  <a:srgbClr val="D9EAD3"/>
                </a:solidFill>
              </a:rPr>
              <a:t>t</a:t>
            </a:r>
            <a:r>
              <a:rPr dirty="0" spc="35">
                <a:solidFill>
                  <a:srgbClr val="D9EAD3"/>
                </a:solidFill>
              </a:rPr>
              <a:t>en</a:t>
            </a:r>
            <a:r>
              <a:rPr dirty="0" spc="40">
                <a:solidFill>
                  <a:srgbClr val="D9EAD3"/>
                </a:solidFill>
              </a:rPr>
              <a:t>d</a:t>
            </a:r>
            <a:r>
              <a:rPr dirty="0" spc="-90">
                <a:solidFill>
                  <a:srgbClr val="D9EAD3"/>
                </a:solidFill>
              </a:rPr>
              <a:t> </a:t>
            </a:r>
            <a:r>
              <a:rPr dirty="0" spc="-105">
                <a:solidFill>
                  <a:srgbClr val="D9EAD3"/>
                </a:solidFill>
              </a:rPr>
              <a:t>Con</a:t>
            </a:r>
            <a:r>
              <a:rPr dirty="0" spc="-20">
                <a:solidFill>
                  <a:srgbClr val="D9EAD3"/>
                </a:solidFill>
              </a:rPr>
              <a:t>t</a:t>
            </a:r>
            <a:r>
              <a:rPr dirty="0" spc="-130">
                <a:solidFill>
                  <a:srgbClr val="D9EAD3"/>
                </a:solidFill>
              </a:rPr>
              <a:t>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24" y="1152475"/>
            <a:ext cx="4346764" cy="16433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1271" y="1113125"/>
            <a:ext cx="4391075" cy="16433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8450" y="2930596"/>
            <a:ext cx="4391075" cy="164925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135318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>
                <a:solidFill>
                  <a:srgbClr val="FFFFFF"/>
                </a:solidFill>
              </a:rPr>
              <a:t>Payment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249" y="1176350"/>
            <a:ext cx="3542665" cy="1911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marR="5080" indent="-367030">
              <a:lnSpc>
                <a:spcPct val="114599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Send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bill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independent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other.</a:t>
            </a:r>
            <a:endParaRPr sz="1800">
              <a:latin typeface="Times New Roman"/>
              <a:cs typeface="Times New Roman"/>
            </a:endParaRPr>
          </a:p>
          <a:p>
            <a:pPr marL="379095" indent="-367030">
              <a:lnSpc>
                <a:spcPct val="100000"/>
              </a:lnSpc>
              <a:spcBef>
                <a:spcPts val="31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Payment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via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Paypal</a:t>
            </a:r>
            <a:endParaRPr sz="1800">
              <a:latin typeface="Times New Roman"/>
              <a:cs typeface="Times New Roman"/>
            </a:endParaRPr>
          </a:p>
          <a:p>
            <a:pPr marL="379095" marR="41275" indent="-367030">
              <a:lnSpc>
                <a:spcPct val="114599"/>
              </a:lnSpc>
              <a:buClr>
                <a:srgbClr val="FFFFFF"/>
              </a:buClr>
              <a:buFont typeface="Arial"/>
              <a:buChar char="●"/>
              <a:tabLst>
                <a:tab pos="429259" algn="l"/>
                <a:tab pos="429895" algn="l"/>
              </a:tabLst>
            </a:pPr>
            <a:r>
              <a:rPr dirty="0"/>
              <a:t>	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Sends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bill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imes New Roman"/>
                <a:cs typeface="Times New Roman"/>
              </a:rPr>
              <a:t>amount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payment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imes New Roman"/>
                <a:cs typeface="Times New Roman"/>
              </a:rPr>
              <a:t>status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table’s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hex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display</a:t>
            </a:r>
            <a:endParaRPr sz="1800">
              <a:latin typeface="Times New Roman"/>
              <a:cs typeface="Times New Roman"/>
            </a:endParaRPr>
          </a:p>
          <a:p>
            <a:pPr marL="379095" indent="-367030">
              <a:lnSpc>
                <a:spcPct val="100000"/>
              </a:lnSpc>
              <a:spcBef>
                <a:spcPts val="315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-12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ait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8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1800" spc="11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1800" spc="-19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contact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1170124"/>
            <a:ext cx="4267199" cy="332614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699" y="1164499"/>
            <a:ext cx="274320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dirty="0" sz="1700" spc="-15" b="1">
                <a:solidFill>
                  <a:srgbClr val="FFFFFF"/>
                </a:solidFill>
                <a:latin typeface="Times New Roman"/>
                <a:cs typeface="Times New Roman"/>
              </a:rPr>
              <a:t>Requirements:</a:t>
            </a:r>
            <a:endParaRPr sz="1700">
              <a:latin typeface="Times New Roman"/>
              <a:cs typeface="Times New Roman"/>
            </a:endParaRPr>
          </a:p>
          <a:p>
            <a:pPr marL="85725" marR="228600">
              <a:lnSpc>
                <a:spcPct val="114599"/>
              </a:lnSpc>
              <a:spcBef>
                <a:spcPts val="1445"/>
              </a:spcBef>
            </a:pP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Seven-segment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display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able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output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integer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values.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504842"/>
            <a:ext cx="822769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70">
                <a:solidFill>
                  <a:srgbClr val="FFF1CC"/>
                </a:solidFill>
              </a:rPr>
              <a:t>P</a:t>
            </a:r>
            <a:r>
              <a:rPr dirty="0" sz="2600" spc="-90">
                <a:solidFill>
                  <a:srgbClr val="FFF1CC"/>
                </a:solidFill>
              </a:rPr>
              <a:t>a</a:t>
            </a:r>
            <a:r>
              <a:rPr dirty="0" sz="2600" spc="35">
                <a:solidFill>
                  <a:srgbClr val="FFF1CC"/>
                </a:solidFill>
              </a:rPr>
              <a:t>yment</a:t>
            </a:r>
            <a:r>
              <a:rPr dirty="0" sz="2600" spc="30">
                <a:solidFill>
                  <a:srgbClr val="FFF1CC"/>
                </a:solidFill>
              </a:rPr>
              <a:t>s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135">
                <a:solidFill>
                  <a:srgbClr val="FFF1CC"/>
                </a:solidFill>
              </a:rPr>
              <a:t>Ha</a:t>
            </a:r>
            <a:r>
              <a:rPr dirty="0" sz="2600" spc="-130">
                <a:solidFill>
                  <a:srgbClr val="FFF1CC"/>
                </a:solidFill>
              </a:rPr>
              <a:t>r</a:t>
            </a:r>
            <a:r>
              <a:rPr dirty="0" sz="2600" spc="-55">
                <a:solidFill>
                  <a:srgbClr val="FFF1CC"/>
                </a:solidFill>
              </a:rPr>
              <a:t>d</a:t>
            </a:r>
            <a:r>
              <a:rPr dirty="0" sz="2600" spc="85">
                <a:solidFill>
                  <a:srgbClr val="FFF1CC"/>
                </a:solidFill>
              </a:rPr>
              <a:t>w</a:t>
            </a:r>
            <a:r>
              <a:rPr dirty="0" sz="2600" spc="-65">
                <a:solidFill>
                  <a:srgbClr val="FFF1CC"/>
                </a:solidFill>
              </a:rPr>
              <a:t>a</a:t>
            </a:r>
            <a:r>
              <a:rPr dirty="0" sz="2600" spc="-95">
                <a:solidFill>
                  <a:srgbClr val="FFF1CC"/>
                </a:solidFill>
              </a:rPr>
              <a:t>r</a:t>
            </a:r>
            <a:r>
              <a:rPr dirty="0" sz="2600" spc="110">
                <a:solidFill>
                  <a:srgbClr val="FFF1CC"/>
                </a:solidFill>
              </a:rPr>
              <a:t>e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5">
                <a:solidFill>
                  <a:srgbClr val="FFF1CC"/>
                </a:solidFill>
              </a:rPr>
              <a:t>-</a:t>
            </a:r>
            <a:r>
              <a:rPr dirty="0" sz="2600" spc="-80">
                <a:solidFill>
                  <a:srgbClr val="FFF1CC"/>
                </a:solidFill>
              </a:rPr>
              <a:t> </a:t>
            </a:r>
            <a:r>
              <a:rPr dirty="0" sz="2600" spc="-315">
                <a:solidFill>
                  <a:srgbClr val="FFF1CC"/>
                </a:solidFill>
              </a:rPr>
              <a:t>R</a:t>
            </a:r>
            <a:r>
              <a:rPr dirty="0" sz="2600" spc="-5">
                <a:solidFill>
                  <a:srgbClr val="FFF1CC"/>
                </a:solidFill>
              </a:rPr>
              <a:t>equi</a:t>
            </a:r>
            <a:r>
              <a:rPr dirty="0" sz="2600" spc="-40">
                <a:solidFill>
                  <a:srgbClr val="FFF1CC"/>
                </a:solidFill>
              </a:rPr>
              <a:t>r</a:t>
            </a:r>
            <a:r>
              <a:rPr dirty="0" sz="2600" spc="55">
                <a:solidFill>
                  <a:srgbClr val="FFF1CC"/>
                </a:solidFill>
              </a:rPr>
              <a:t>ement</a:t>
            </a:r>
            <a:r>
              <a:rPr dirty="0" sz="2600" spc="45">
                <a:solidFill>
                  <a:srgbClr val="FFF1CC"/>
                </a:solidFill>
              </a:rPr>
              <a:t>s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380">
                <a:solidFill>
                  <a:srgbClr val="FFF1CC"/>
                </a:solidFill>
              </a:rPr>
              <a:t>&amp;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490">
                <a:solidFill>
                  <a:srgbClr val="FFF1CC"/>
                </a:solidFill>
              </a:rPr>
              <a:t>V</a:t>
            </a:r>
            <a:r>
              <a:rPr dirty="0" sz="2600" spc="-5">
                <a:solidFill>
                  <a:srgbClr val="FFF1CC"/>
                </a:solidFill>
              </a:rPr>
              <a:t>erificatio</a:t>
            </a:r>
            <a:r>
              <a:rPr dirty="0" sz="2600">
                <a:solidFill>
                  <a:srgbClr val="FFF1CC"/>
                </a:solidFill>
              </a:rPr>
              <a:t>n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135">
                <a:solidFill>
                  <a:srgbClr val="FFF1CC"/>
                </a:solidFill>
              </a:rPr>
              <a:t>(</a:t>
            </a:r>
            <a:r>
              <a:rPr dirty="0" sz="2600" spc="210">
                <a:solidFill>
                  <a:srgbClr val="FFF1CC"/>
                </a:solidFill>
              </a:rPr>
              <a:t>1</a:t>
            </a:r>
            <a:r>
              <a:rPr dirty="0" sz="2600" spc="-80">
                <a:solidFill>
                  <a:srgbClr val="FFF1CC"/>
                </a:solidFill>
              </a:rPr>
              <a:t> </a:t>
            </a:r>
            <a:r>
              <a:rPr dirty="0" sz="2600" spc="-5">
                <a:solidFill>
                  <a:srgbClr val="FFF1CC"/>
                </a:solidFill>
              </a:rPr>
              <a:t>o</a:t>
            </a:r>
            <a:r>
              <a:rPr dirty="0" sz="2600">
                <a:solidFill>
                  <a:srgbClr val="FFF1CC"/>
                </a:solidFill>
              </a:rPr>
              <a:t>f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170">
                <a:solidFill>
                  <a:srgbClr val="FFF1CC"/>
                </a:solidFill>
              </a:rPr>
              <a:t>2)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3320500" y="1164499"/>
            <a:ext cx="274320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dirty="0" sz="1700" spc="-40" b="1">
                <a:solidFill>
                  <a:srgbClr val="FFFFFF"/>
                </a:solidFill>
                <a:latin typeface="Times New Roman"/>
                <a:cs typeface="Times New Roman"/>
              </a:rPr>
              <a:t>Verification:</a:t>
            </a:r>
            <a:endParaRPr sz="1700">
              <a:latin typeface="Times New Roman"/>
              <a:cs typeface="Times New Roman"/>
            </a:endParaRPr>
          </a:p>
          <a:p>
            <a:pPr marL="85725" marR="103505">
              <a:lnSpc>
                <a:spcPct val="114599"/>
              </a:lnSpc>
              <a:spcBef>
                <a:spcPts val="1445"/>
              </a:spcBef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Wire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seven-segment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display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program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GPIOs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print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something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">
                <a:solidFill>
                  <a:srgbClr val="FFFFFF"/>
                </a:solidFill>
                <a:latin typeface="Times New Roman"/>
                <a:cs typeface="Times New Roman"/>
              </a:rPr>
              <a:t>it.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0775" y="2017775"/>
            <a:ext cx="2762249" cy="14382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5999" y="0"/>
            <a:ext cx="6858000" cy="5181600"/>
            <a:chOff x="2285999" y="0"/>
            <a:chExt cx="6858000" cy="5181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5999" y="0"/>
              <a:ext cx="6857998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25624" y="0"/>
              <a:ext cx="6362065" cy="5143500"/>
            </a:xfrm>
            <a:custGeom>
              <a:avLst/>
              <a:gdLst/>
              <a:ahLst/>
              <a:cxnLst/>
              <a:rect l="l" t="t" r="r" b="b"/>
              <a:pathLst>
                <a:path w="6362065" h="5143500">
                  <a:moveTo>
                    <a:pt x="3182999" y="2725799"/>
                  </a:moveTo>
                  <a:lnTo>
                    <a:pt x="3184519" y="2672934"/>
                  </a:lnTo>
                  <a:lnTo>
                    <a:pt x="3189010" y="2621071"/>
                  </a:lnTo>
                  <a:lnTo>
                    <a:pt x="3196369" y="2570338"/>
                  </a:lnTo>
                  <a:lnTo>
                    <a:pt x="3206495" y="2520857"/>
                  </a:lnTo>
                  <a:lnTo>
                    <a:pt x="3219284" y="2472756"/>
                  </a:lnTo>
                  <a:lnTo>
                    <a:pt x="3234635" y="2426159"/>
                  </a:lnTo>
                  <a:lnTo>
                    <a:pt x="3252445" y="2381192"/>
                  </a:lnTo>
                  <a:lnTo>
                    <a:pt x="3272612" y="2337980"/>
                  </a:lnTo>
                  <a:lnTo>
                    <a:pt x="3295032" y="2296647"/>
                  </a:lnTo>
                  <a:lnTo>
                    <a:pt x="3319604" y="2257320"/>
                  </a:lnTo>
                  <a:lnTo>
                    <a:pt x="3346226" y="2220124"/>
                  </a:lnTo>
                  <a:lnTo>
                    <a:pt x="3374794" y="2185183"/>
                  </a:lnTo>
                  <a:lnTo>
                    <a:pt x="3405207" y="2152624"/>
                  </a:lnTo>
                  <a:lnTo>
                    <a:pt x="3437362" y="2122571"/>
                  </a:lnTo>
                  <a:lnTo>
                    <a:pt x="3471157" y="2095149"/>
                  </a:lnTo>
                  <a:lnTo>
                    <a:pt x="3506489" y="2070485"/>
                  </a:lnTo>
                  <a:lnTo>
                    <a:pt x="3543255" y="2048703"/>
                  </a:lnTo>
                  <a:lnTo>
                    <a:pt x="3581354" y="2029928"/>
                  </a:lnTo>
                  <a:lnTo>
                    <a:pt x="3620683" y="2014286"/>
                  </a:lnTo>
                  <a:lnTo>
                    <a:pt x="3661139" y="2001901"/>
                  </a:lnTo>
                  <a:lnTo>
                    <a:pt x="3702621" y="1992901"/>
                  </a:lnTo>
                  <a:lnTo>
                    <a:pt x="3745025" y="1987408"/>
                  </a:lnTo>
                  <a:lnTo>
                    <a:pt x="3788249" y="1985549"/>
                  </a:lnTo>
                  <a:lnTo>
                    <a:pt x="3836175" y="1987872"/>
                  </a:lnTo>
                  <a:lnTo>
                    <a:pt x="3883503" y="1994771"/>
                  </a:lnTo>
                  <a:lnTo>
                    <a:pt x="3930030" y="2006144"/>
                  </a:lnTo>
                  <a:lnTo>
                    <a:pt x="3975553" y="2021887"/>
                  </a:lnTo>
                  <a:lnTo>
                    <a:pt x="4019869" y="2041898"/>
                  </a:lnTo>
                  <a:lnTo>
                    <a:pt x="4062774" y="2066073"/>
                  </a:lnTo>
                  <a:lnTo>
                    <a:pt x="4104065" y="2094311"/>
                  </a:lnTo>
                  <a:lnTo>
                    <a:pt x="4143540" y="2126507"/>
                  </a:lnTo>
                  <a:lnTo>
                    <a:pt x="4180995" y="2162559"/>
                  </a:lnTo>
                  <a:lnTo>
                    <a:pt x="4216226" y="2202364"/>
                  </a:lnTo>
                  <a:lnTo>
                    <a:pt x="4245938" y="2241420"/>
                  </a:lnTo>
                  <a:lnTo>
                    <a:pt x="4273121" y="2282742"/>
                  </a:lnTo>
                  <a:lnTo>
                    <a:pt x="4297711" y="2326143"/>
                  </a:lnTo>
                  <a:lnTo>
                    <a:pt x="4319645" y="2371437"/>
                  </a:lnTo>
                  <a:lnTo>
                    <a:pt x="4338860" y="2418437"/>
                  </a:lnTo>
                  <a:lnTo>
                    <a:pt x="4355292" y="2466956"/>
                  </a:lnTo>
                  <a:lnTo>
                    <a:pt x="4368878" y="2516807"/>
                  </a:lnTo>
                  <a:lnTo>
                    <a:pt x="4379555" y="2567803"/>
                  </a:lnTo>
                  <a:lnTo>
                    <a:pt x="4387260" y="2619759"/>
                  </a:lnTo>
                  <a:lnTo>
                    <a:pt x="4391929" y="2672486"/>
                  </a:lnTo>
                  <a:lnTo>
                    <a:pt x="4393499" y="2725799"/>
                  </a:lnTo>
                  <a:lnTo>
                    <a:pt x="4391980" y="2778665"/>
                  </a:lnTo>
                  <a:lnTo>
                    <a:pt x="4387489" y="2830528"/>
                  </a:lnTo>
                  <a:lnTo>
                    <a:pt x="4380130" y="2881261"/>
                  </a:lnTo>
                  <a:lnTo>
                    <a:pt x="4370004" y="2930742"/>
                  </a:lnTo>
                  <a:lnTo>
                    <a:pt x="4357215" y="2978843"/>
                  </a:lnTo>
                  <a:lnTo>
                    <a:pt x="4341864" y="3025440"/>
                  </a:lnTo>
                  <a:lnTo>
                    <a:pt x="4324054" y="3070407"/>
                  </a:lnTo>
                  <a:lnTo>
                    <a:pt x="4303887" y="3113619"/>
                  </a:lnTo>
                  <a:lnTo>
                    <a:pt x="4281467" y="3154952"/>
                  </a:lnTo>
                  <a:lnTo>
                    <a:pt x="4256895" y="3194279"/>
                  </a:lnTo>
                  <a:lnTo>
                    <a:pt x="4230273" y="3231475"/>
                  </a:lnTo>
                  <a:lnTo>
                    <a:pt x="4201705" y="3266416"/>
                  </a:lnTo>
                  <a:lnTo>
                    <a:pt x="4171292" y="3298975"/>
                  </a:lnTo>
                  <a:lnTo>
                    <a:pt x="4139137" y="3329028"/>
                  </a:lnTo>
                  <a:lnTo>
                    <a:pt x="4105342" y="3356450"/>
                  </a:lnTo>
                  <a:lnTo>
                    <a:pt x="4070010" y="3381114"/>
                  </a:lnTo>
                  <a:lnTo>
                    <a:pt x="4033244" y="3402896"/>
                  </a:lnTo>
                  <a:lnTo>
                    <a:pt x="3995145" y="3421671"/>
                  </a:lnTo>
                  <a:lnTo>
                    <a:pt x="3955816" y="3437313"/>
                  </a:lnTo>
                  <a:lnTo>
                    <a:pt x="3915360" y="3449698"/>
                  </a:lnTo>
                  <a:lnTo>
                    <a:pt x="3873878" y="3458698"/>
                  </a:lnTo>
                  <a:lnTo>
                    <a:pt x="3831474" y="3464191"/>
                  </a:lnTo>
                  <a:lnTo>
                    <a:pt x="3788249" y="3466049"/>
                  </a:lnTo>
                  <a:lnTo>
                    <a:pt x="3745025" y="3464191"/>
                  </a:lnTo>
                  <a:lnTo>
                    <a:pt x="3702621" y="3458698"/>
                  </a:lnTo>
                  <a:lnTo>
                    <a:pt x="3661139" y="3449698"/>
                  </a:lnTo>
                  <a:lnTo>
                    <a:pt x="3620683" y="3437313"/>
                  </a:lnTo>
                  <a:lnTo>
                    <a:pt x="3581354" y="3421671"/>
                  </a:lnTo>
                  <a:lnTo>
                    <a:pt x="3543255" y="3402896"/>
                  </a:lnTo>
                  <a:lnTo>
                    <a:pt x="3506489" y="3381114"/>
                  </a:lnTo>
                  <a:lnTo>
                    <a:pt x="3471157" y="3356450"/>
                  </a:lnTo>
                  <a:lnTo>
                    <a:pt x="3437362" y="3329028"/>
                  </a:lnTo>
                  <a:lnTo>
                    <a:pt x="3405207" y="3298975"/>
                  </a:lnTo>
                  <a:lnTo>
                    <a:pt x="3374794" y="3266416"/>
                  </a:lnTo>
                  <a:lnTo>
                    <a:pt x="3346226" y="3231475"/>
                  </a:lnTo>
                  <a:lnTo>
                    <a:pt x="3319604" y="3194279"/>
                  </a:lnTo>
                  <a:lnTo>
                    <a:pt x="3295032" y="3154952"/>
                  </a:lnTo>
                  <a:lnTo>
                    <a:pt x="3272612" y="3113619"/>
                  </a:lnTo>
                  <a:lnTo>
                    <a:pt x="3252445" y="3070407"/>
                  </a:lnTo>
                  <a:lnTo>
                    <a:pt x="3234635" y="3025440"/>
                  </a:lnTo>
                  <a:lnTo>
                    <a:pt x="3219284" y="2978843"/>
                  </a:lnTo>
                  <a:lnTo>
                    <a:pt x="3206495" y="2930742"/>
                  </a:lnTo>
                  <a:lnTo>
                    <a:pt x="3196369" y="2881261"/>
                  </a:lnTo>
                  <a:lnTo>
                    <a:pt x="3189010" y="2830528"/>
                  </a:lnTo>
                  <a:lnTo>
                    <a:pt x="3184519" y="2778665"/>
                  </a:lnTo>
                  <a:lnTo>
                    <a:pt x="3182999" y="2725799"/>
                  </a:lnTo>
                  <a:close/>
                </a:path>
                <a:path w="6362065" h="5143500">
                  <a:moveTo>
                    <a:pt x="156774" y="3058899"/>
                  </a:moveTo>
                  <a:lnTo>
                    <a:pt x="158497" y="3012839"/>
                  </a:lnTo>
                  <a:lnTo>
                    <a:pt x="163591" y="2967611"/>
                  </a:lnTo>
                  <a:lnTo>
                    <a:pt x="171945" y="2923317"/>
                  </a:lnTo>
                  <a:lnTo>
                    <a:pt x="183447" y="2880056"/>
                  </a:lnTo>
                  <a:lnTo>
                    <a:pt x="197987" y="2837928"/>
                  </a:lnTo>
                  <a:lnTo>
                    <a:pt x="215454" y="2797035"/>
                  </a:lnTo>
                  <a:lnTo>
                    <a:pt x="235735" y="2757475"/>
                  </a:lnTo>
                  <a:lnTo>
                    <a:pt x="258721" y="2719350"/>
                  </a:lnTo>
                  <a:lnTo>
                    <a:pt x="284299" y="2682759"/>
                  </a:lnTo>
                  <a:lnTo>
                    <a:pt x="312359" y="2647802"/>
                  </a:lnTo>
                  <a:lnTo>
                    <a:pt x="342789" y="2614580"/>
                  </a:lnTo>
                  <a:lnTo>
                    <a:pt x="375478" y="2583193"/>
                  </a:lnTo>
                  <a:lnTo>
                    <a:pt x="410315" y="2553742"/>
                  </a:lnTo>
                  <a:lnTo>
                    <a:pt x="447188" y="2526325"/>
                  </a:lnTo>
                  <a:lnTo>
                    <a:pt x="485987" y="2501045"/>
                  </a:lnTo>
                  <a:lnTo>
                    <a:pt x="526601" y="2478000"/>
                  </a:lnTo>
                  <a:lnTo>
                    <a:pt x="568917" y="2457290"/>
                  </a:lnTo>
                  <a:lnTo>
                    <a:pt x="612825" y="2439018"/>
                  </a:lnTo>
                  <a:lnTo>
                    <a:pt x="658214" y="2423281"/>
                  </a:lnTo>
                  <a:lnTo>
                    <a:pt x="704972" y="2410181"/>
                  </a:lnTo>
                  <a:lnTo>
                    <a:pt x="752988" y="2399817"/>
                  </a:lnTo>
                  <a:lnTo>
                    <a:pt x="802152" y="2392291"/>
                  </a:lnTo>
                  <a:lnTo>
                    <a:pt x="852351" y="2387702"/>
                  </a:lnTo>
                  <a:lnTo>
                    <a:pt x="903474" y="2386149"/>
                  </a:lnTo>
                  <a:lnTo>
                    <a:pt x="954598" y="2387702"/>
                  </a:lnTo>
                  <a:lnTo>
                    <a:pt x="1004797" y="2392291"/>
                  </a:lnTo>
                  <a:lnTo>
                    <a:pt x="1053961" y="2399817"/>
                  </a:lnTo>
                  <a:lnTo>
                    <a:pt x="1101977" y="2410181"/>
                  </a:lnTo>
                  <a:lnTo>
                    <a:pt x="1148735" y="2423281"/>
                  </a:lnTo>
                  <a:lnTo>
                    <a:pt x="1194124" y="2439018"/>
                  </a:lnTo>
                  <a:lnTo>
                    <a:pt x="1238032" y="2457290"/>
                  </a:lnTo>
                  <a:lnTo>
                    <a:pt x="1280348" y="2478000"/>
                  </a:lnTo>
                  <a:lnTo>
                    <a:pt x="1320962" y="2501045"/>
                  </a:lnTo>
                  <a:lnTo>
                    <a:pt x="1359761" y="2526325"/>
                  </a:lnTo>
                  <a:lnTo>
                    <a:pt x="1396634" y="2553742"/>
                  </a:lnTo>
                  <a:lnTo>
                    <a:pt x="1431471" y="2583193"/>
                  </a:lnTo>
                  <a:lnTo>
                    <a:pt x="1464160" y="2614580"/>
                  </a:lnTo>
                  <a:lnTo>
                    <a:pt x="1494590" y="2647802"/>
                  </a:lnTo>
                  <a:lnTo>
                    <a:pt x="1522650" y="2682759"/>
                  </a:lnTo>
                  <a:lnTo>
                    <a:pt x="1548228" y="2719350"/>
                  </a:lnTo>
                  <a:lnTo>
                    <a:pt x="1571214" y="2757475"/>
                  </a:lnTo>
                  <a:lnTo>
                    <a:pt x="1591495" y="2797035"/>
                  </a:lnTo>
                  <a:lnTo>
                    <a:pt x="1608962" y="2837928"/>
                  </a:lnTo>
                  <a:lnTo>
                    <a:pt x="1623502" y="2880056"/>
                  </a:lnTo>
                  <a:lnTo>
                    <a:pt x="1635004" y="2923317"/>
                  </a:lnTo>
                  <a:lnTo>
                    <a:pt x="1643358" y="2967611"/>
                  </a:lnTo>
                  <a:lnTo>
                    <a:pt x="1648452" y="3012839"/>
                  </a:lnTo>
                  <a:lnTo>
                    <a:pt x="1650174" y="3058899"/>
                  </a:lnTo>
                  <a:lnTo>
                    <a:pt x="1648452" y="3104960"/>
                  </a:lnTo>
                  <a:lnTo>
                    <a:pt x="1643358" y="3150188"/>
                  </a:lnTo>
                  <a:lnTo>
                    <a:pt x="1635004" y="3194482"/>
                  </a:lnTo>
                  <a:lnTo>
                    <a:pt x="1623502" y="3237743"/>
                  </a:lnTo>
                  <a:lnTo>
                    <a:pt x="1608962" y="3279870"/>
                  </a:lnTo>
                  <a:lnTo>
                    <a:pt x="1591495" y="3320764"/>
                  </a:lnTo>
                  <a:lnTo>
                    <a:pt x="1571214" y="3360324"/>
                  </a:lnTo>
                  <a:lnTo>
                    <a:pt x="1548228" y="3398449"/>
                  </a:lnTo>
                  <a:lnTo>
                    <a:pt x="1522650" y="3435040"/>
                  </a:lnTo>
                  <a:lnTo>
                    <a:pt x="1494590" y="3469997"/>
                  </a:lnTo>
                  <a:lnTo>
                    <a:pt x="1464160" y="3503219"/>
                  </a:lnTo>
                  <a:lnTo>
                    <a:pt x="1431471" y="3534606"/>
                  </a:lnTo>
                  <a:lnTo>
                    <a:pt x="1396634" y="3564057"/>
                  </a:lnTo>
                  <a:lnTo>
                    <a:pt x="1359761" y="3591474"/>
                  </a:lnTo>
                  <a:lnTo>
                    <a:pt x="1320962" y="3616754"/>
                  </a:lnTo>
                  <a:lnTo>
                    <a:pt x="1280348" y="3639799"/>
                  </a:lnTo>
                  <a:lnTo>
                    <a:pt x="1238032" y="3660508"/>
                  </a:lnTo>
                  <a:lnTo>
                    <a:pt x="1194124" y="3678781"/>
                  </a:lnTo>
                  <a:lnTo>
                    <a:pt x="1148735" y="3694518"/>
                  </a:lnTo>
                  <a:lnTo>
                    <a:pt x="1101977" y="3707618"/>
                  </a:lnTo>
                  <a:lnTo>
                    <a:pt x="1053961" y="3717982"/>
                  </a:lnTo>
                  <a:lnTo>
                    <a:pt x="1004797" y="3725508"/>
                  </a:lnTo>
                  <a:lnTo>
                    <a:pt x="954598" y="3730097"/>
                  </a:lnTo>
                  <a:lnTo>
                    <a:pt x="903474" y="3731649"/>
                  </a:lnTo>
                  <a:lnTo>
                    <a:pt x="852351" y="3730097"/>
                  </a:lnTo>
                  <a:lnTo>
                    <a:pt x="802152" y="3725508"/>
                  </a:lnTo>
                  <a:lnTo>
                    <a:pt x="752988" y="3717982"/>
                  </a:lnTo>
                  <a:lnTo>
                    <a:pt x="704972" y="3707618"/>
                  </a:lnTo>
                  <a:lnTo>
                    <a:pt x="658214" y="3694518"/>
                  </a:lnTo>
                  <a:lnTo>
                    <a:pt x="612825" y="3678781"/>
                  </a:lnTo>
                  <a:lnTo>
                    <a:pt x="568917" y="3660508"/>
                  </a:lnTo>
                  <a:lnTo>
                    <a:pt x="526601" y="3639799"/>
                  </a:lnTo>
                  <a:lnTo>
                    <a:pt x="485987" y="3616754"/>
                  </a:lnTo>
                  <a:lnTo>
                    <a:pt x="447188" y="3591474"/>
                  </a:lnTo>
                  <a:lnTo>
                    <a:pt x="410315" y="3564057"/>
                  </a:lnTo>
                  <a:lnTo>
                    <a:pt x="375478" y="3534606"/>
                  </a:lnTo>
                  <a:lnTo>
                    <a:pt x="342789" y="3503219"/>
                  </a:lnTo>
                  <a:lnTo>
                    <a:pt x="312359" y="3469997"/>
                  </a:lnTo>
                  <a:lnTo>
                    <a:pt x="284299" y="3435040"/>
                  </a:lnTo>
                  <a:lnTo>
                    <a:pt x="258721" y="3398449"/>
                  </a:lnTo>
                  <a:lnTo>
                    <a:pt x="235735" y="3360324"/>
                  </a:lnTo>
                  <a:lnTo>
                    <a:pt x="215454" y="3320764"/>
                  </a:lnTo>
                  <a:lnTo>
                    <a:pt x="197987" y="3279870"/>
                  </a:lnTo>
                  <a:lnTo>
                    <a:pt x="183447" y="3237743"/>
                  </a:lnTo>
                  <a:lnTo>
                    <a:pt x="171945" y="3194482"/>
                  </a:lnTo>
                  <a:lnTo>
                    <a:pt x="163591" y="3150188"/>
                  </a:lnTo>
                  <a:lnTo>
                    <a:pt x="158497" y="3104960"/>
                  </a:lnTo>
                  <a:lnTo>
                    <a:pt x="156774" y="3058899"/>
                  </a:lnTo>
                  <a:close/>
                </a:path>
                <a:path w="6362065" h="5143500">
                  <a:moveTo>
                    <a:pt x="1706899" y="2318699"/>
                  </a:moveTo>
                  <a:lnTo>
                    <a:pt x="1709856" y="2284637"/>
                  </a:lnTo>
                  <a:lnTo>
                    <a:pt x="1718532" y="2251558"/>
                  </a:lnTo>
                  <a:lnTo>
                    <a:pt x="1751893" y="2189022"/>
                  </a:lnTo>
                  <a:lnTo>
                    <a:pt x="1804682" y="2132432"/>
                  </a:lnTo>
                  <a:lnTo>
                    <a:pt x="1837642" y="2106785"/>
                  </a:lnTo>
                  <a:lnTo>
                    <a:pt x="1874596" y="2083127"/>
                  </a:lnTo>
                  <a:lnTo>
                    <a:pt x="1915255" y="2061625"/>
                  </a:lnTo>
                  <a:lnTo>
                    <a:pt x="1959331" y="2042446"/>
                  </a:lnTo>
                  <a:lnTo>
                    <a:pt x="2006538" y="2025759"/>
                  </a:lnTo>
                  <a:lnTo>
                    <a:pt x="2056587" y="2011730"/>
                  </a:lnTo>
                  <a:lnTo>
                    <a:pt x="2109191" y="2000527"/>
                  </a:lnTo>
                  <a:lnTo>
                    <a:pt x="2164061" y="1992318"/>
                  </a:lnTo>
                  <a:lnTo>
                    <a:pt x="2220910" y="1987270"/>
                  </a:lnTo>
                  <a:lnTo>
                    <a:pt x="2279449" y="1985549"/>
                  </a:lnTo>
                  <a:lnTo>
                    <a:pt x="2337989" y="1987270"/>
                  </a:lnTo>
                  <a:lnTo>
                    <a:pt x="2394838" y="1992318"/>
                  </a:lnTo>
                  <a:lnTo>
                    <a:pt x="2449708" y="2000527"/>
                  </a:lnTo>
                  <a:lnTo>
                    <a:pt x="2502312" y="2011730"/>
                  </a:lnTo>
                  <a:lnTo>
                    <a:pt x="2552361" y="2025759"/>
                  </a:lnTo>
                  <a:lnTo>
                    <a:pt x="2599568" y="2042446"/>
                  </a:lnTo>
                  <a:lnTo>
                    <a:pt x="2643644" y="2061625"/>
                  </a:lnTo>
                  <a:lnTo>
                    <a:pt x="2684303" y="2083127"/>
                  </a:lnTo>
                  <a:lnTo>
                    <a:pt x="2721257" y="2106785"/>
                  </a:lnTo>
                  <a:lnTo>
                    <a:pt x="2754217" y="2132432"/>
                  </a:lnTo>
                  <a:lnTo>
                    <a:pt x="2782896" y="2159900"/>
                  </a:lnTo>
                  <a:lnTo>
                    <a:pt x="2826259" y="2219631"/>
                  </a:lnTo>
                  <a:lnTo>
                    <a:pt x="2849043" y="2284637"/>
                  </a:lnTo>
                  <a:lnTo>
                    <a:pt x="2851999" y="2318699"/>
                  </a:lnTo>
                  <a:lnTo>
                    <a:pt x="2840367" y="2385841"/>
                  </a:lnTo>
                  <a:lnTo>
                    <a:pt x="2807006" y="2448377"/>
                  </a:lnTo>
                  <a:lnTo>
                    <a:pt x="2754217" y="2504967"/>
                  </a:lnTo>
                  <a:lnTo>
                    <a:pt x="2721257" y="2530614"/>
                  </a:lnTo>
                  <a:lnTo>
                    <a:pt x="2684303" y="2554272"/>
                  </a:lnTo>
                  <a:lnTo>
                    <a:pt x="2643644" y="2575774"/>
                  </a:lnTo>
                  <a:lnTo>
                    <a:pt x="2599568" y="2594953"/>
                  </a:lnTo>
                  <a:lnTo>
                    <a:pt x="2552361" y="2611640"/>
                  </a:lnTo>
                  <a:lnTo>
                    <a:pt x="2502312" y="2625669"/>
                  </a:lnTo>
                  <a:lnTo>
                    <a:pt x="2449708" y="2636872"/>
                  </a:lnTo>
                  <a:lnTo>
                    <a:pt x="2394838" y="2645081"/>
                  </a:lnTo>
                  <a:lnTo>
                    <a:pt x="2337989" y="2650129"/>
                  </a:lnTo>
                  <a:lnTo>
                    <a:pt x="2279449" y="2651849"/>
                  </a:lnTo>
                  <a:lnTo>
                    <a:pt x="2220910" y="2650129"/>
                  </a:lnTo>
                  <a:lnTo>
                    <a:pt x="2164061" y="2645081"/>
                  </a:lnTo>
                  <a:lnTo>
                    <a:pt x="2109191" y="2636872"/>
                  </a:lnTo>
                  <a:lnTo>
                    <a:pt x="2056587" y="2625669"/>
                  </a:lnTo>
                  <a:lnTo>
                    <a:pt x="2006538" y="2611640"/>
                  </a:lnTo>
                  <a:lnTo>
                    <a:pt x="1959331" y="2594953"/>
                  </a:lnTo>
                  <a:lnTo>
                    <a:pt x="1915255" y="2575774"/>
                  </a:lnTo>
                  <a:lnTo>
                    <a:pt x="1874596" y="2554272"/>
                  </a:lnTo>
                  <a:lnTo>
                    <a:pt x="1837642" y="2530614"/>
                  </a:lnTo>
                  <a:lnTo>
                    <a:pt x="1804682" y="2504967"/>
                  </a:lnTo>
                  <a:lnTo>
                    <a:pt x="1776003" y="2477499"/>
                  </a:lnTo>
                  <a:lnTo>
                    <a:pt x="1732640" y="2417768"/>
                  </a:lnTo>
                  <a:lnTo>
                    <a:pt x="1709856" y="2352762"/>
                  </a:lnTo>
                  <a:lnTo>
                    <a:pt x="1706899" y="2318699"/>
                  </a:lnTo>
                  <a:close/>
                </a:path>
                <a:path w="6362065" h="5143500">
                  <a:moveTo>
                    <a:pt x="113224" y="502874"/>
                  </a:moveTo>
                  <a:lnTo>
                    <a:pt x="115877" y="458582"/>
                  </a:lnTo>
                  <a:lnTo>
                    <a:pt x="123662" y="415570"/>
                  </a:lnTo>
                  <a:lnTo>
                    <a:pt x="136322" y="374054"/>
                  </a:lnTo>
                  <a:lnTo>
                    <a:pt x="153598" y="334254"/>
                  </a:lnTo>
                  <a:lnTo>
                    <a:pt x="175231" y="296386"/>
                  </a:lnTo>
                  <a:lnTo>
                    <a:pt x="200965" y="260668"/>
                  </a:lnTo>
                  <a:lnTo>
                    <a:pt x="230540" y="227319"/>
                  </a:lnTo>
                  <a:lnTo>
                    <a:pt x="263698" y="196556"/>
                  </a:lnTo>
                  <a:lnTo>
                    <a:pt x="300182" y="168596"/>
                  </a:lnTo>
                  <a:lnTo>
                    <a:pt x="339732" y="143658"/>
                  </a:lnTo>
                  <a:lnTo>
                    <a:pt x="382091" y="121959"/>
                  </a:lnTo>
                  <a:lnTo>
                    <a:pt x="427000" y="103718"/>
                  </a:lnTo>
                  <a:lnTo>
                    <a:pt x="474201" y="89150"/>
                  </a:lnTo>
                  <a:lnTo>
                    <a:pt x="523436" y="78476"/>
                  </a:lnTo>
                  <a:lnTo>
                    <a:pt x="574447" y="71911"/>
                  </a:lnTo>
                  <a:lnTo>
                    <a:pt x="626974" y="69674"/>
                  </a:lnTo>
                  <a:lnTo>
                    <a:pt x="679502" y="71911"/>
                  </a:lnTo>
                  <a:lnTo>
                    <a:pt x="730513" y="78476"/>
                  </a:lnTo>
                  <a:lnTo>
                    <a:pt x="779748" y="89150"/>
                  </a:lnTo>
                  <a:lnTo>
                    <a:pt x="826949" y="103718"/>
                  </a:lnTo>
                  <a:lnTo>
                    <a:pt x="871858" y="121959"/>
                  </a:lnTo>
                  <a:lnTo>
                    <a:pt x="914217" y="143658"/>
                  </a:lnTo>
                  <a:lnTo>
                    <a:pt x="953767" y="168596"/>
                  </a:lnTo>
                  <a:lnTo>
                    <a:pt x="990251" y="196556"/>
                  </a:lnTo>
                  <a:lnTo>
                    <a:pt x="1023409" y="227319"/>
                  </a:lnTo>
                  <a:lnTo>
                    <a:pt x="1052984" y="260668"/>
                  </a:lnTo>
                  <a:lnTo>
                    <a:pt x="1078718" y="296386"/>
                  </a:lnTo>
                  <a:lnTo>
                    <a:pt x="1100351" y="334254"/>
                  </a:lnTo>
                  <a:lnTo>
                    <a:pt x="1117627" y="374054"/>
                  </a:lnTo>
                  <a:lnTo>
                    <a:pt x="1130287" y="415570"/>
                  </a:lnTo>
                  <a:lnTo>
                    <a:pt x="1138072" y="458582"/>
                  </a:lnTo>
                  <a:lnTo>
                    <a:pt x="1140724" y="502874"/>
                  </a:lnTo>
                  <a:lnTo>
                    <a:pt x="1138072" y="547167"/>
                  </a:lnTo>
                  <a:lnTo>
                    <a:pt x="1130287" y="590179"/>
                  </a:lnTo>
                  <a:lnTo>
                    <a:pt x="1117627" y="631695"/>
                  </a:lnTo>
                  <a:lnTo>
                    <a:pt x="1100351" y="671495"/>
                  </a:lnTo>
                  <a:lnTo>
                    <a:pt x="1078718" y="709363"/>
                  </a:lnTo>
                  <a:lnTo>
                    <a:pt x="1052984" y="745081"/>
                  </a:lnTo>
                  <a:lnTo>
                    <a:pt x="1023409" y="778430"/>
                  </a:lnTo>
                  <a:lnTo>
                    <a:pt x="990251" y="809193"/>
                  </a:lnTo>
                  <a:lnTo>
                    <a:pt x="953767" y="837153"/>
                  </a:lnTo>
                  <a:lnTo>
                    <a:pt x="914217" y="862091"/>
                  </a:lnTo>
                  <a:lnTo>
                    <a:pt x="871858" y="883790"/>
                  </a:lnTo>
                  <a:lnTo>
                    <a:pt x="826949" y="902031"/>
                  </a:lnTo>
                  <a:lnTo>
                    <a:pt x="779748" y="916599"/>
                  </a:lnTo>
                  <a:lnTo>
                    <a:pt x="730513" y="927273"/>
                  </a:lnTo>
                  <a:lnTo>
                    <a:pt x="679502" y="933838"/>
                  </a:lnTo>
                  <a:lnTo>
                    <a:pt x="626974" y="936074"/>
                  </a:lnTo>
                  <a:lnTo>
                    <a:pt x="574447" y="933838"/>
                  </a:lnTo>
                  <a:lnTo>
                    <a:pt x="523436" y="927273"/>
                  </a:lnTo>
                  <a:lnTo>
                    <a:pt x="474201" y="916599"/>
                  </a:lnTo>
                  <a:lnTo>
                    <a:pt x="427000" y="902031"/>
                  </a:lnTo>
                  <a:lnTo>
                    <a:pt x="382091" y="883790"/>
                  </a:lnTo>
                  <a:lnTo>
                    <a:pt x="339732" y="862091"/>
                  </a:lnTo>
                  <a:lnTo>
                    <a:pt x="300182" y="837153"/>
                  </a:lnTo>
                  <a:lnTo>
                    <a:pt x="263698" y="809193"/>
                  </a:lnTo>
                  <a:lnTo>
                    <a:pt x="230540" y="778430"/>
                  </a:lnTo>
                  <a:lnTo>
                    <a:pt x="200965" y="745081"/>
                  </a:lnTo>
                  <a:lnTo>
                    <a:pt x="175231" y="709363"/>
                  </a:lnTo>
                  <a:lnTo>
                    <a:pt x="153598" y="671495"/>
                  </a:lnTo>
                  <a:lnTo>
                    <a:pt x="136322" y="631695"/>
                  </a:lnTo>
                  <a:lnTo>
                    <a:pt x="123662" y="590179"/>
                  </a:lnTo>
                  <a:lnTo>
                    <a:pt x="115877" y="547167"/>
                  </a:lnTo>
                  <a:lnTo>
                    <a:pt x="113224" y="502874"/>
                  </a:lnTo>
                  <a:close/>
                </a:path>
                <a:path w="6362065" h="5143500">
                  <a:moveTo>
                    <a:pt x="4950824" y="433199"/>
                  </a:moveTo>
                  <a:lnTo>
                    <a:pt x="4953477" y="388907"/>
                  </a:lnTo>
                  <a:lnTo>
                    <a:pt x="4961262" y="345895"/>
                  </a:lnTo>
                  <a:lnTo>
                    <a:pt x="4973922" y="304379"/>
                  </a:lnTo>
                  <a:lnTo>
                    <a:pt x="4991198" y="264579"/>
                  </a:lnTo>
                  <a:lnTo>
                    <a:pt x="5012831" y="226711"/>
                  </a:lnTo>
                  <a:lnTo>
                    <a:pt x="5038565" y="190993"/>
                  </a:lnTo>
                  <a:lnTo>
                    <a:pt x="5068140" y="157644"/>
                  </a:lnTo>
                  <a:lnTo>
                    <a:pt x="5101298" y="126881"/>
                  </a:lnTo>
                  <a:lnTo>
                    <a:pt x="5137782" y="98921"/>
                  </a:lnTo>
                  <a:lnTo>
                    <a:pt x="5177332" y="73983"/>
                  </a:lnTo>
                  <a:lnTo>
                    <a:pt x="5219691" y="52284"/>
                  </a:lnTo>
                  <a:lnTo>
                    <a:pt x="5264600" y="34043"/>
                  </a:lnTo>
                  <a:lnTo>
                    <a:pt x="5311801" y="19475"/>
                  </a:lnTo>
                  <a:lnTo>
                    <a:pt x="5361036" y="8801"/>
                  </a:lnTo>
                  <a:lnTo>
                    <a:pt x="5412047" y="2236"/>
                  </a:lnTo>
                  <a:lnTo>
                    <a:pt x="5464574" y="0"/>
                  </a:lnTo>
                  <a:lnTo>
                    <a:pt x="5517102" y="2236"/>
                  </a:lnTo>
                  <a:lnTo>
                    <a:pt x="5568113" y="8801"/>
                  </a:lnTo>
                  <a:lnTo>
                    <a:pt x="5617348" y="19475"/>
                  </a:lnTo>
                  <a:lnTo>
                    <a:pt x="5664549" y="34043"/>
                  </a:lnTo>
                  <a:lnTo>
                    <a:pt x="5709458" y="52284"/>
                  </a:lnTo>
                  <a:lnTo>
                    <a:pt x="5751817" y="73983"/>
                  </a:lnTo>
                  <a:lnTo>
                    <a:pt x="5791367" y="98921"/>
                  </a:lnTo>
                  <a:lnTo>
                    <a:pt x="5827850" y="126881"/>
                  </a:lnTo>
                  <a:lnTo>
                    <a:pt x="5861009" y="157644"/>
                  </a:lnTo>
                  <a:lnTo>
                    <a:pt x="5890584" y="190993"/>
                  </a:lnTo>
                  <a:lnTo>
                    <a:pt x="5916318" y="226711"/>
                  </a:lnTo>
                  <a:lnTo>
                    <a:pt x="5937951" y="264579"/>
                  </a:lnTo>
                  <a:lnTo>
                    <a:pt x="5955227" y="304379"/>
                  </a:lnTo>
                  <a:lnTo>
                    <a:pt x="5967887" y="345895"/>
                  </a:lnTo>
                  <a:lnTo>
                    <a:pt x="5975672" y="388907"/>
                  </a:lnTo>
                  <a:lnTo>
                    <a:pt x="5978324" y="433199"/>
                  </a:lnTo>
                  <a:lnTo>
                    <a:pt x="5975672" y="477492"/>
                  </a:lnTo>
                  <a:lnTo>
                    <a:pt x="5967887" y="520504"/>
                  </a:lnTo>
                  <a:lnTo>
                    <a:pt x="5955227" y="562020"/>
                  </a:lnTo>
                  <a:lnTo>
                    <a:pt x="5937951" y="601820"/>
                  </a:lnTo>
                  <a:lnTo>
                    <a:pt x="5916318" y="639688"/>
                  </a:lnTo>
                  <a:lnTo>
                    <a:pt x="5890584" y="675406"/>
                  </a:lnTo>
                  <a:lnTo>
                    <a:pt x="5861009" y="708755"/>
                  </a:lnTo>
                  <a:lnTo>
                    <a:pt x="5827850" y="739518"/>
                  </a:lnTo>
                  <a:lnTo>
                    <a:pt x="5791367" y="767478"/>
                  </a:lnTo>
                  <a:lnTo>
                    <a:pt x="5751817" y="792416"/>
                  </a:lnTo>
                  <a:lnTo>
                    <a:pt x="5709458" y="814115"/>
                  </a:lnTo>
                  <a:lnTo>
                    <a:pt x="5664549" y="832356"/>
                  </a:lnTo>
                  <a:lnTo>
                    <a:pt x="5617348" y="846924"/>
                  </a:lnTo>
                  <a:lnTo>
                    <a:pt x="5568113" y="857598"/>
                  </a:lnTo>
                  <a:lnTo>
                    <a:pt x="5517102" y="864163"/>
                  </a:lnTo>
                  <a:lnTo>
                    <a:pt x="5464574" y="866399"/>
                  </a:lnTo>
                  <a:lnTo>
                    <a:pt x="5412047" y="864163"/>
                  </a:lnTo>
                  <a:lnTo>
                    <a:pt x="5361036" y="857598"/>
                  </a:lnTo>
                  <a:lnTo>
                    <a:pt x="5311801" y="846924"/>
                  </a:lnTo>
                  <a:lnTo>
                    <a:pt x="5264600" y="832356"/>
                  </a:lnTo>
                  <a:lnTo>
                    <a:pt x="5219691" y="814115"/>
                  </a:lnTo>
                  <a:lnTo>
                    <a:pt x="5177332" y="792416"/>
                  </a:lnTo>
                  <a:lnTo>
                    <a:pt x="5137782" y="767478"/>
                  </a:lnTo>
                  <a:lnTo>
                    <a:pt x="5101298" y="739518"/>
                  </a:lnTo>
                  <a:lnTo>
                    <a:pt x="5068140" y="708755"/>
                  </a:lnTo>
                  <a:lnTo>
                    <a:pt x="5038565" y="675406"/>
                  </a:lnTo>
                  <a:lnTo>
                    <a:pt x="5012831" y="639688"/>
                  </a:lnTo>
                  <a:lnTo>
                    <a:pt x="4991198" y="601820"/>
                  </a:lnTo>
                  <a:lnTo>
                    <a:pt x="4973922" y="562020"/>
                  </a:lnTo>
                  <a:lnTo>
                    <a:pt x="4961262" y="520504"/>
                  </a:lnTo>
                  <a:lnTo>
                    <a:pt x="4953477" y="477492"/>
                  </a:lnTo>
                  <a:lnTo>
                    <a:pt x="4950824" y="433199"/>
                  </a:lnTo>
                  <a:close/>
                </a:path>
                <a:path w="6362065" h="5143500">
                  <a:moveTo>
                    <a:pt x="0" y="4710299"/>
                  </a:moveTo>
                  <a:lnTo>
                    <a:pt x="2652" y="4666007"/>
                  </a:lnTo>
                  <a:lnTo>
                    <a:pt x="10437" y="4622995"/>
                  </a:lnTo>
                  <a:lnTo>
                    <a:pt x="23097" y="4581479"/>
                  </a:lnTo>
                  <a:lnTo>
                    <a:pt x="40373" y="4541679"/>
                  </a:lnTo>
                  <a:lnTo>
                    <a:pt x="62006" y="4503811"/>
                  </a:lnTo>
                  <a:lnTo>
                    <a:pt x="87740" y="4468093"/>
                  </a:lnTo>
                  <a:lnTo>
                    <a:pt x="117315" y="4434744"/>
                  </a:lnTo>
                  <a:lnTo>
                    <a:pt x="150473" y="4403981"/>
                  </a:lnTo>
                  <a:lnTo>
                    <a:pt x="186957" y="4376021"/>
                  </a:lnTo>
                  <a:lnTo>
                    <a:pt x="226507" y="4351083"/>
                  </a:lnTo>
                  <a:lnTo>
                    <a:pt x="268866" y="4329384"/>
                  </a:lnTo>
                  <a:lnTo>
                    <a:pt x="313775" y="4311143"/>
                  </a:lnTo>
                  <a:lnTo>
                    <a:pt x="360976" y="4296575"/>
                  </a:lnTo>
                  <a:lnTo>
                    <a:pt x="410211" y="4285901"/>
                  </a:lnTo>
                  <a:lnTo>
                    <a:pt x="461222" y="4279336"/>
                  </a:lnTo>
                  <a:lnTo>
                    <a:pt x="513749" y="4277099"/>
                  </a:lnTo>
                  <a:lnTo>
                    <a:pt x="566277" y="4279336"/>
                  </a:lnTo>
                  <a:lnTo>
                    <a:pt x="617288" y="4285901"/>
                  </a:lnTo>
                  <a:lnTo>
                    <a:pt x="666523" y="4296575"/>
                  </a:lnTo>
                  <a:lnTo>
                    <a:pt x="713724" y="4311143"/>
                  </a:lnTo>
                  <a:lnTo>
                    <a:pt x="758633" y="4329384"/>
                  </a:lnTo>
                  <a:lnTo>
                    <a:pt x="800992" y="4351083"/>
                  </a:lnTo>
                  <a:lnTo>
                    <a:pt x="840542" y="4376021"/>
                  </a:lnTo>
                  <a:lnTo>
                    <a:pt x="877026" y="4403981"/>
                  </a:lnTo>
                  <a:lnTo>
                    <a:pt x="910184" y="4434744"/>
                  </a:lnTo>
                  <a:lnTo>
                    <a:pt x="939759" y="4468093"/>
                  </a:lnTo>
                  <a:lnTo>
                    <a:pt x="965493" y="4503811"/>
                  </a:lnTo>
                  <a:lnTo>
                    <a:pt x="987126" y="4541679"/>
                  </a:lnTo>
                  <a:lnTo>
                    <a:pt x="1004402" y="4581479"/>
                  </a:lnTo>
                  <a:lnTo>
                    <a:pt x="1017062" y="4622995"/>
                  </a:lnTo>
                  <a:lnTo>
                    <a:pt x="1024847" y="4666007"/>
                  </a:lnTo>
                  <a:lnTo>
                    <a:pt x="1027499" y="4710299"/>
                  </a:lnTo>
                  <a:lnTo>
                    <a:pt x="1024847" y="4754592"/>
                  </a:lnTo>
                  <a:lnTo>
                    <a:pt x="1017062" y="4797604"/>
                  </a:lnTo>
                  <a:lnTo>
                    <a:pt x="1004402" y="4839120"/>
                  </a:lnTo>
                  <a:lnTo>
                    <a:pt x="987126" y="4878920"/>
                  </a:lnTo>
                  <a:lnTo>
                    <a:pt x="965493" y="4916788"/>
                  </a:lnTo>
                  <a:lnTo>
                    <a:pt x="939759" y="4952506"/>
                  </a:lnTo>
                  <a:lnTo>
                    <a:pt x="910184" y="4985855"/>
                  </a:lnTo>
                  <a:lnTo>
                    <a:pt x="877026" y="5016618"/>
                  </a:lnTo>
                  <a:lnTo>
                    <a:pt x="840542" y="5044578"/>
                  </a:lnTo>
                  <a:lnTo>
                    <a:pt x="800992" y="5069516"/>
                  </a:lnTo>
                  <a:lnTo>
                    <a:pt x="758633" y="5091215"/>
                  </a:lnTo>
                  <a:lnTo>
                    <a:pt x="713724" y="5109456"/>
                  </a:lnTo>
                  <a:lnTo>
                    <a:pt x="666523" y="5124024"/>
                  </a:lnTo>
                  <a:lnTo>
                    <a:pt x="617288" y="5134698"/>
                  </a:lnTo>
                  <a:lnTo>
                    <a:pt x="566277" y="5141263"/>
                  </a:lnTo>
                  <a:lnTo>
                    <a:pt x="513749" y="5143499"/>
                  </a:lnTo>
                  <a:lnTo>
                    <a:pt x="461222" y="5141263"/>
                  </a:lnTo>
                  <a:lnTo>
                    <a:pt x="410211" y="5134698"/>
                  </a:lnTo>
                  <a:lnTo>
                    <a:pt x="360976" y="5124024"/>
                  </a:lnTo>
                  <a:lnTo>
                    <a:pt x="313775" y="5109456"/>
                  </a:lnTo>
                  <a:lnTo>
                    <a:pt x="268866" y="5091215"/>
                  </a:lnTo>
                  <a:lnTo>
                    <a:pt x="226507" y="5069516"/>
                  </a:lnTo>
                  <a:lnTo>
                    <a:pt x="186957" y="5044578"/>
                  </a:lnTo>
                  <a:lnTo>
                    <a:pt x="150473" y="5016618"/>
                  </a:lnTo>
                  <a:lnTo>
                    <a:pt x="117315" y="4985855"/>
                  </a:lnTo>
                  <a:lnTo>
                    <a:pt x="87740" y="4952506"/>
                  </a:lnTo>
                  <a:lnTo>
                    <a:pt x="62006" y="4916788"/>
                  </a:lnTo>
                  <a:lnTo>
                    <a:pt x="40373" y="4878920"/>
                  </a:lnTo>
                  <a:lnTo>
                    <a:pt x="23097" y="4839120"/>
                  </a:lnTo>
                  <a:lnTo>
                    <a:pt x="10437" y="4797604"/>
                  </a:lnTo>
                  <a:lnTo>
                    <a:pt x="2652" y="4754592"/>
                  </a:lnTo>
                  <a:lnTo>
                    <a:pt x="0" y="4710299"/>
                  </a:lnTo>
                  <a:close/>
                </a:path>
                <a:path w="6362065" h="5143500">
                  <a:moveTo>
                    <a:pt x="5333999" y="4548024"/>
                  </a:moveTo>
                  <a:lnTo>
                    <a:pt x="5336652" y="4503732"/>
                  </a:lnTo>
                  <a:lnTo>
                    <a:pt x="5344437" y="4460720"/>
                  </a:lnTo>
                  <a:lnTo>
                    <a:pt x="5357097" y="4419204"/>
                  </a:lnTo>
                  <a:lnTo>
                    <a:pt x="5374373" y="4379404"/>
                  </a:lnTo>
                  <a:lnTo>
                    <a:pt x="5396006" y="4341536"/>
                  </a:lnTo>
                  <a:lnTo>
                    <a:pt x="5421740" y="4305818"/>
                  </a:lnTo>
                  <a:lnTo>
                    <a:pt x="5451315" y="4272469"/>
                  </a:lnTo>
                  <a:lnTo>
                    <a:pt x="5484473" y="4241706"/>
                  </a:lnTo>
                  <a:lnTo>
                    <a:pt x="5520957" y="4213746"/>
                  </a:lnTo>
                  <a:lnTo>
                    <a:pt x="5560507" y="4188808"/>
                  </a:lnTo>
                  <a:lnTo>
                    <a:pt x="5602866" y="4167109"/>
                  </a:lnTo>
                  <a:lnTo>
                    <a:pt x="5647775" y="4148868"/>
                  </a:lnTo>
                  <a:lnTo>
                    <a:pt x="5694976" y="4134300"/>
                  </a:lnTo>
                  <a:lnTo>
                    <a:pt x="5744211" y="4123626"/>
                  </a:lnTo>
                  <a:lnTo>
                    <a:pt x="5795222" y="4117061"/>
                  </a:lnTo>
                  <a:lnTo>
                    <a:pt x="5847749" y="4114824"/>
                  </a:lnTo>
                  <a:lnTo>
                    <a:pt x="5900277" y="4117061"/>
                  </a:lnTo>
                  <a:lnTo>
                    <a:pt x="5951288" y="4123626"/>
                  </a:lnTo>
                  <a:lnTo>
                    <a:pt x="6000523" y="4134300"/>
                  </a:lnTo>
                  <a:lnTo>
                    <a:pt x="6047724" y="4148868"/>
                  </a:lnTo>
                  <a:lnTo>
                    <a:pt x="6092633" y="4167109"/>
                  </a:lnTo>
                  <a:lnTo>
                    <a:pt x="6134992" y="4188808"/>
                  </a:lnTo>
                  <a:lnTo>
                    <a:pt x="6174542" y="4213746"/>
                  </a:lnTo>
                  <a:lnTo>
                    <a:pt x="6211025" y="4241706"/>
                  </a:lnTo>
                  <a:lnTo>
                    <a:pt x="6244184" y="4272469"/>
                  </a:lnTo>
                  <a:lnTo>
                    <a:pt x="6273759" y="4305818"/>
                  </a:lnTo>
                  <a:lnTo>
                    <a:pt x="6299493" y="4341536"/>
                  </a:lnTo>
                  <a:lnTo>
                    <a:pt x="6321126" y="4379404"/>
                  </a:lnTo>
                  <a:lnTo>
                    <a:pt x="6338402" y="4419204"/>
                  </a:lnTo>
                  <a:lnTo>
                    <a:pt x="6351062" y="4460720"/>
                  </a:lnTo>
                  <a:lnTo>
                    <a:pt x="6358847" y="4503732"/>
                  </a:lnTo>
                  <a:lnTo>
                    <a:pt x="6361499" y="4548024"/>
                  </a:lnTo>
                  <a:lnTo>
                    <a:pt x="6358847" y="4592317"/>
                  </a:lnTo>
                  <a:lnTo>
                    <a:pt x="6351062" y="4635329"/>
                  </a:lnTo>
                  <a:lnTo>
                    <a:pt x="6338402" y="4676845"/>
                  </a:lnTo>
                  <a:lnTo>
                    <a:pt x="6321126" y="4716645"/>
                  </a:lnTo>
                  <a:lnTo>
                    <a:pt x="6299493" y="4754513"/>
                  </a:lnTo>
                  <a:lnTo>
                    <a:pt x="6273759" y="4790231"/>
                  </a:lnTo>
                  <a:lnTo>
                    <a:pt x="6244184" y="4823580"/>
                  </a:lnTo>
                  <a:lnTo>
                    <a:pt x="6211025" y="4854343"/>
                  </a:lnTo>
                  <a:lnTo>
                    <a:pt x="6174542" y="4882303"/>
                  </a:lnTo>
                  <a:lnTo>
                    <a:pt x="6134992" y="4907241"/>
                  </a:lnTo>
                  <a:lnTo>
                    <a:pt x="6092633" y="4928940"/>
                  </a:lnTo>
                  <a:lnTo>
                    <a:pt x="6047724" y="4947181"/>
                  </a:lnTo>
                  <a:lnTo>
                    <a:pt x="6000523" y="4961749"/>
                  </a:lnTo>
                  <a:lnTo>
                    <a:pt x="5951288" y="4972423"/>
                  </a:lnTo>
                  <a:lnTo>
                    <a:pt x="5900277" y="4978988"/>
                  </a:lnTo>
                  <a:lnTo>
                    <a:pt x="5847749" y="4981224"/>
                  </a:lnTo>
                  <a:lnTo>
                    <a:pt x="5795222" y="4978988"/>
                  </a:lnTo>
                  <a:lnTo>
                    <a:pt x="5744211" y="4972423"/>
                  </a:lnTo>
                  <a:lnTo>
                    <a:pt x="5694976" y="4961749"/>
                  </a:lnTo>
                  <a:lnTo>
                    <a:pt x="5647775" y="4947181"/>
                  </a:lnTo>
                  <a:lnTo>
                    <a:pt x="5602866" y="4928940"/>
                  </a:lnTo>
                  <a:lnTo>
                    <a:pt x="5560507" y="4907241"/>
                  </a:lnTo>
                  <a:lnTo>
                    <a:pt x="5520957" y="4882303"/>
                  </a:lnTo>
                  <a:lnTo>
                    <a:pt x="5484473" y="4854343"/>
                  </a:lnTo>
                  <a:lnTo>
                    <a:pt x="5451315" y="4823580"/>
                  </a:lnTo>
                  <a:lnTo>
                    <a:pt x="5421740" y="4790231"/>
                  </a:lnTo>
                  <a:lnTo>
                    <a:pt x="5396006" y="4754513"/>
                  </a:lnTo>
                  <a:lnTo>
                    <a:pt x="5374373" y="4716645"/>
                  </a:lnTo>
                  <a:lnTo>
                    <a:pt x="5357097" y="4676845"/>
                  </a:lnTo>
                  <a:lnTo>
                    <a:pt x="5344437" y="4635329"/>
                  </a:lnTo>
                  <a:lnTo>
                    <a:pt x="5336652" y="4592317"/>
                  </a:lnTo>
                  <a:lnTo>
                    <a:pt x="5333999" y="4548024"/>
                  </a:lnTo>
                  <a:close/>
                </a:path>
                <a:path w="6362065" h="5143500">
                  <a:moveTo>
                    <a:pt x="3714249" y="4482624"/>
                  </a:moveTo>
                  <a:lnTo>
                    <a:pt x="3716283" y="4447016"/>
                  </a:lnTo>
                  <a:lnTo>
                    <a:pt x="3722292" y="4412084"/>
                  </a:lnTo>
                  <a:lnTo>
                    <a:pt x="3745687" y="4344584"/>
                  </a:lnTo>
                  <a:lnTo>
                    <a:pt x="3783340" y="4280800"/>
                  </a:lnTo>
                  <a:lnTo>
                    <a:pt x="3807171" y="4250512"/>
                  </a:lnTo>
                  <a:lnTo>
                    <a:pt x="3834154" y="4221406"/>
                  </a:lnTo>
                  <a:lnTo>
                    <a:pt x="3864154" y="4193566"/>
                  </a:lnTo>
                  <a:lnTo>
                    <a:pt x="3897032" y="4167077"/>
                  </a:lnTo>
                  <a:lnTo>
                    <a:pt x="3932653" y="4142023"/>
                  </a:lnTo>
                  <a:lnTo>
                    <a:pt x="3970879" y="4118489"/>
                  </a:lnTo>
                  <a:lnTo>
                    <a:pt x="4011573" y="4096558"/>
                  </a:lnTo>
                  <a:lnTo>
                    <a:pt x="4054597" y="4076316"/>
                  </a:lnTo>
                  <a:lnTo>
                    <a:pt x="4099816" y="4057846"/>
                  </a:lnTo>
                  <a:lnTo>
                    <a:pt x="4147091" y="4041233"/>
                  </a:lnTo>
                  <a:lnTo>
                    <a:pt x="4196287" y="4026562"/>
                  </a:lnTo>
                  <a:lnTo>
                    <a:pt x="4247265" y="4013916"/>
                  </a:lnTo>
                  <a:lnTo>
                    <a:pt x="4299888" y="4003380"/>
                  </a:lnTo>
                  <a:lnTo>
                    <a:pt x="4354021" y="3995038"/>
                  </a:lnTo>
                  <a:lnTo>
                    <a:pt x="4409525" y="3988976"/>
                  </a:lnTo>
                  <a:lnTo>
                    <a:pt x="4466263" y="3985276"/>
                  </a:lnTo>
                  <a:lnTo>
                    <a:pt x="4524099" y="3984024"/>
                  </a:lnTo>
                  <a:lnTo>
                    <a:pt x="4581936" y="3985276"/>
                  </a:lnTo>
                  <a:lnTo>
                    <a:pt x="4638674" y="3988976"/>
                  </a:lnTo>
                  <a:lnTo>
                    <a:pt x="4694178" y="3995038"/>
                  </a:lnTo>
                  <a:lnTo>
                    <a:pt x="4748311" y="4003380"/>
                  </a:lnTo>
                  <a:lnTo>
                    <a:pt x="4800934" y="4013916"/>
                  </a:lnTo>
                  <a:lnTo>
                    <a:pt x="4851912" y="4026562"/>
                  </a:lnTo>
                  <a:lnTo>
                    <a:pt x="4901108" y="4041233"/>
                  </a:lnTo>
                  <a:lnTo>
                    <a:pt x="4948383" y="4057846"/>
                  </a:lnTo>
                  <a:lnTo>
                    <a:pt x="4993602" y="4076316"/>
                  </a:lnTo>
                  <a:lnTo>
                    <a:pt x="5036626" y="4096558"/>
                  </a:lnTo>
                  <a:lnTo>
                    <a:pt x="5077320" y="4118489"/>
                  </a:lnTo>
                  <a:lnTo>
                    <a:pt x="5115546" y="4142023"/>
                  </a:lnTo>
                  <a:lnTo>
                    <a:pt x="5151167" y="4167077"/>
                  </a:lnTo>
                  <a:lnTo>
                    <a:pt x="5184045" y="4193566"/>
                  </a:lnTo>
                  <a:lnTo>
                    <a:pt x="5214045" y="4221406"/>
                  </a:lnTo>
                  <a:lnTo>
                    <a:pt x="5241028" y="4250512"/>
                  </a:lnTo>
                  <a:lnTo>
                    <a:pt x="5264859" y="4280800"/>
                  </a:lnTo>
                  <a:lnTo>
                    <a:pt x="5302512" y="4344584"/>
                  </a:lnTo>
                  <a:lnTo>
                    <a:pt x="5325907" y="4412084"/>
                  </a:lnTo>
                  <a:lnTo>
                    <a:pt x="5333949" y="4482624"/>
                  </a:lnTo>
                  <a:lnTo>
                    <a:pt x="5325907" y="4553165"/>
                  </a:lnTo>
                  <a:lnTo>
                    <a:pt x="5302512" y="4620665"/>
                  </a:lnTo>
                  <a:lnTo>
                    <a:pt x="5264859" y="4684449"/>
                  </a:lnTo>
                  <a:lnTo>
                    <a:pt x="5241028" y="4714737"/>
                  </a:lnTo>
                  <a:lnTo>
                    <a:pt x="5214045" y="4743843"/>
                  </a:lnTo>
                  <a:lnTo>
                    <a:pt x="5184045" y="4771683"/>
                  </a:lnTo>
                  <a:lnTo>
                    <a:pt x="5151167" y="4798172"/>
                  </a:lnTo>
                  <a:lnTo>
                    <a:pt x="5115546" y="4823226"/>
                  </a:lnTo>
                  <a:lnTo>
                    <a:pt x="5077320" y="4846760"/>
                  </a:lnTo>
                  <a:lnTo>
                    <a:pt x="5036626" y="4868691"/>
                  </a:lnTo>
                  <a:lnTo>
                    <a:pt x="4993602" y="4888933"/>
                  </a:lnTo>
                  <a:lnTo>
                    <a:pt x="4948383" y="4907403"/>
                  </a:lnTo>
                  <a:lnTo>
                    <a:pt x="4901108" y="4924016"/>
                  </a:lnTo>
                  <a:lnTo>
                    <a:pt x="4851912" y="4938687"/>
                  </a:lnTo>
                  <a:lnTo>
                    <a:pt x="4800934" y="4951333"/>
                  </a:lnTo>
                  <a:lnTo>
                    <a:pt x="4748311" y="4961869"/>
                  </a:lnTo>
                  <a:lnTo>
                    <a:pt x="4694178" y="4970211"/>
                  </a:lnTo>
                  <a:lnTo>
                    <a:pt x="4638674" y="4976273"/>
                  </a:lnTo>
                  <a:lnTo>
                    <a:pt x="4581936" y="4979973"/>
                  </a:lnTo>
                  <a:lnTo>
                    <a:pt x="4524099" y="4981224"/>
                  </a:lnTo>
                  <a:lnTo>
                    <a:pt x="4466263" y="4979973"/>
                  </a:lnTo>
                  <a:lnTo>
                    <a:pt x="4409525" y="4976273"/>
                  </a:lnTo>
                  <a:lnTo>
                    <a:pt x="4354021" y="4970211"/>
                  </a:lnTo>
                  <a:lnTo>
                    <a:pt x="4299888" y="4961869"/>
                  </a:lnTo>
                  <a:lnTo>
                    <a:pt x="4247265" y="4951333"/>
                  </a:lnTo>
                  <a:lnTo>
                    <a:pt x="4196287" y="4938687"/>
                  </a:lnTo>
                  <a:lnTo>
                    <a:pt x="4147091" y="4924016"/>
                  </a:lnTo>
                  <a:lnTo>
                    <a:pt x="4099816" y="4907403"/>
                  </a:lnTo>
                  <a:lnTo>
                    <a:pt x="4054597" y="4888933"/>
                  </a:lnTo>
                  <a:lnTo>
                    <a:pt x="4011573" y="4868691"/>
                  </a:lnTo>
                  <a:lnTo>
                    <a:pt x="3970879" y="4846760"/>
                  </a:lnTo>
                  <a:lnTo>
                    <a:pt x="3932653" y="4823226"/>
                  </a:lnTo>
                  <a:lnTo>
                    <a:pt x="3897032" y="4798172"/>
                  </a:lnTo>
                  <a:lnTo>
                    <a:pt x="3864154" y="4771683"/>
                  </a:lnTo>
                  <a:lnTo>
                    <a:pt x="3834154" y="4743843"/>
                  </a:lnTo>
                  <a:lnTo>
                    <a:pt x="3807171" y="4714737"/>
                  </a:lnTo>
                  <a:lnTo>
                    <a:pt x="3783340" y="4684449"/>
                  </a:lnTo>
                  <a:lnTo>
                    <a:pt x="3745687" y="4620665"/>
                  </a:lnTo>
                  <a:lnTo>
                    <a:pt x="3722292" y="4553165"/>
                  </a:lnTo>
                  <a:lnTo>
                    <a:pt x="3716283" y="4518232"/>
                  </a:lnTo>
                  <a:lnTo>
                    <a:pt x="3714249" y="4482624"/>
                  </a:lnTo>
                  <a:close/>
                </a:path>
                <a:path w="6362065" h="5143500">
                  <a:moveTo>
                    <a:pt x="2277299" y="1772299"/>
                  </a:moveTo>
                  <a:lnTo>
                    <a:pt x="2282086" y="1740499"/>
                  </a:lnTo>
                  <a:lnTo>
                    <a:pt x="2295943" y="1710333"/>
                  </a:lnTo>
                  <a:lnTo>
                    <a:pt x="2347858" y="1656515"/>
                  </a:lnTo>
                  <a:lnTo>
                    <a:pt x="2384410" y="1633671"/>
                  </a:lnTo>
                  <a:lnTo>
                    <a:pt x="2427022" y="1614076"/>
                  </a:lnTo>
                  <a:lnTo>
                    <a:pt x="2474939" y="1598132"/>
                  </a:lnTo>
                  <a:lnTo>
                    <a:pt x="2527410" y="1586244"/>
                  </a:lnTo>
                  <a:lnTo>
                    <a:pt x="2583681" y="1578815"/>
                  </a:lnTo>
                  <a:lnTo>
                    <a:pt x="2642999" y="1576249"/>
                  </a:lnTo>
                  <a:lnTo>
                    <a:pt x="2702318" y="1578815"/>
                  </a:lnTo>
                  <a:lnTo>
                    <a:pt x="2758589" y="1586244"/>
                  </a:lnTo>
                  <a:lnTo>
                    <a:pt x="2811060" y="1598132"/>
                  </a:lnTo>
                  <a:lnTo>
                    <a:pt x="2858977" y="1614076"/>
                  </a:lnTo>
                  <a:lnTo>
                    <a:pt x="2901589" y="1633671"/>
                  </a:lnTo>
                  <a:lnTo>
                    <a:pt x="2938141" y="1656515"/>
                  </a:lnTo>
                  <a:lnTo>
                    <a:pt x="2967881" y="1682203"/>
                  </a:lnTo>
                  <a:lnTo>
                    <a:pt x="3003913" y="1740499"/>
                  </a:lnTo>
                  <a:lnTo>
                    <a:pt x="3008699" y="1772299"/>
                  </a:lnTo>
                  <a:lnTo>
                    <a:pt x="2990056" y="1834266"/>
                  </a:lnTo>
                  <a:lnTo>
                    <a:pt x="2938141" y="1888084"/>
                  </a:lnTo>
                  <a:lnTo>
                    <a:pt x="2901589" y="1910928"/>
                  </a:lnTo>
                  <a:lnTo>
                    <a:pt x="2858977" y="1930523"/>
                  </a:lnTo>
                  <a:lnTo>
                    <a:pt x="2811060" y="1946467"/>
                  </a:lnTo>
                  <a:lnTo>
                    <a:pt x="2758589" y="1958355"/>
                  </a:lnTo>
                  <a:lnTo>
                    <a:pt x="2702318" y="1965784"/>
                  </a:lnTo>
                  <a:lnTo>
                    <a:pt x="2642999" y="1968349"/>
                  </a:lnTo>
                  <a:lnTo>
                    <a:pt x="2583681" y="1965784"/>
                  </a:lnTo>
                  <a:lnTo>
                    <a:pt x="2527410" y="1958355"/>
                  </a:lnTo>
                  <a:lnTo>
                    <a:pt x="2474939" y="1946467"/>
                  </a:lnTo>
                  <a:lnTo>
                    <a:pt x="2427022" y="1930523"/>
                  </a:lnTo>
                  <a:lnTo>
                    <a:pt x="2384410" y="1910928"/>
                  </a:lnTo>
                  <a:lnTo>
                    <a:pt x="2347858" y="1888084"/>
                  </a:lnTo>
                  <a:lnTo>
                    <a:pt x="2318118" y="1862396"/>
                  </a:lnTo>
                  <a:lnTo>
                    <a:pt x="2282086" y="1804100"/>
                  </a:lnTo>
                  <a:lnTo>
                    <a:pt x="2277299" y="1772299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21545" y="851906"/>
            <a:ext cx="1637030" cy="3395979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561340" marR="5080" indent="-549275">
              <a:lnSpc>
                <a:spcPct val="100699"/>
              </a:lnSpc>
              <a:spcBef>
                <a:spcPts val="85"/>
              </a:spcBef>
            </a:pPr>
            <a:r>
              <a:rPr dirty="0" sz="1800" spc="-1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1800" spc="12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65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Cont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ol  </a:t>
            </a: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Units</a:t>
            </a:r>
            <a:endParaRPr sz="1800">
              <a:latin typeface="Times New Roman"/>
              <a:cs typeface="Times New Roman"/>
            </a:endParaRPr>
          </a:p>
          <a:p>
            <a:pPr algn="ctr" marR="86995">
              <a:lnSpc>
                <a:spcPct val="100000"/>
              </a:lnSpc>
              <a:spcBef>
                <a:spcPts val="1525"/>
              </a:spcBef>
            </a:pPr>
            <a:r>
              <a:rPr dirty="0" sz="1800" spc="15">
                <a:solidFill>
                  <a:srgbClr val="FFFFFF"/>
                </a:solidFill>
                <a:latin typeface="Times New Roman"/>
                <a:cs typeface="Times New Roman"/>
              </a:rPr>
              <a:t>Weight</a:t>
            </a:r>
            <a:r>
              <a:rPr dirty="0" sz="18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Sensors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algn="ctr" marL="140335" marR="227965">
              <a:lnSpc>
                <a:spcPct val="100699"/>
              </a:lnSpc>
            </a:pP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Raspberry</a:t>
            </a:r>
            <a:r>
              <a:rPr dirty="0" sz="18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Pi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Zero</a:t>
            </a:r>
            <a:endParaRPr sz="1800">
              <a:latin typeface="Times New Roman"/>
              <a:cs typeface="Times New Roman"/>
            </a:endParaRPr>
          </a:p>
          <a:p>
            <a:pPr algn="ctr" marL="196215" marR="283845">
              <a:lnSpc>
                <a:spcPts val="5790"/>
              </a:lnSpc>
              <a:spcBef>
                <a:spcPts val="105"/>
              </a:spcBef>
            </a:pP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1800" spc="-19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2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eader  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Bil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15">
                <a:solidFill>
                  <a:srgbClr val="FFFFFF"/>
                </a:solidFill>
                <a:latin typeface="Times New Roman"/>
                <a:cs typeface="Times New Roman"/>
              </a:rPr>
              <a:t>Displ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4842"/>
            <a:ext cx="822769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170">
                <a:solidFill>
                  <a:srgbClr val="FFF1CC"/>
                </a:solidFill>
              </a:rPr>
              <a:t>P</a:t>
            </a:r>
            <a:r>
              <a:rPr dirty="0" sz="2600" spc="-90">
                <a:solidFill>
                  <a:srgbClr val="FFF1CC"/>
                </a:solidFill>
              </a:rPr>
              <a:t>a</a:t>
            </a:r>
            <a:r>
              <a:rPr dirty="0" sz="2600" spc="35">
                <a:solidFill>
                  <a:srgbClr val="FFF1CC"/>
                </a:solidFill>
              </a:rPr>
              <a:t>yment</a:t>
            </a:r>
            <a:r>
              <a:rPr dirty="0" sz="2600" spc="30">
                <a:solidFill>
                  <a:srgbClr val="FFF1CC"/>
                </a:solidFill>
              </a:rPr>
              <a:t>s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135">
                <a:solidFill>
                  <a:srgbClr val="FFF1CC"/>
                </a:solidFill>
              </a:rPr>
              <a:t>Ha</a:t>
            </a:r>
            <a:r>
              <a:rPr dirty="0" sz="2600" spc="-130">
                <a:solidFill>
                  <a:srgbClr val="FFF1CC"/>
                </a:solidFill>
              </a:rPr>
              <a:t>r</a:t>
            </a:r>
            <a:r>
              <a:rPr dirty="0" sz="2600" spc="-55">
                <a:solidFill>
                  <a:srgbClr val="FFF1CC"/>
                </a:solidFill>
              </a:rPr>
              <a:t>d</a:t>
            </a:r>
            <a:r>
              <a:rPr dirty="0" sz="2600" spc="85">
                <a:solidFill>
                  <a:srgbClr val="FFF1CC"/>
                </a:solidFill>
              </a:rPr>
              <a:t>w</a:t>
            </a:r>
            <a:r>
              <a:rPr dirty="0" sz="2600" spc="-65">
                <a:solidFill>
                  <a:srgbClr val="FFF1CC"/>
                </a:solidFill>
              </a:rPr>
              <a:t>a</a:t>
            </a:r>
            <a:r>
              <a:rPr dirty="0" sz="2600" spc="-95">
                <a:solidFill>
                  <a:srgbClr val="FFF1CC"/>
                </a:solidFill>
              </a:rPr>
              <a:t>r</a:t>
            </a:r>
            <a:r>
              <a:rPr dirty="0" sz="2600" spc="110">
                <a:solidFill>
                  <a:srgbClr val="FFF1CC"/>
                </a:solidFill>
              </a:rPr>
              <a:t>e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5">
                <a:solidFill>
                  <a:srgbClr val="FFF1CC"/>
                </a:solidFill>
              </a:rPr>
              <a:t>-</a:t>
            </a:r>
            <a:r>
              <a:rPr dirty="0" sz="2600" spc="-80">
                <a:solidFill>
                  <a:srgbClr val="FFF1CC"/>
                </a:solidFill>
              </a:rPr>
              <a:t> </a:t>
            </a:r>
            <a:r>
              <a:rPr dirty="0" sz="2600" spc="-315">
                <a:solidFill>
                  <a:srgbClr val="FFF1CC"/>
                </a:solidFill>
              </a:rPr>
              <a:t>R</a:t>
            </a:r>
            <a:r>
              <a:rPr dirty="0" sz="2600" spc="-5">
                <a:solidFill>
                  <a:srgbClr val="FFF1CC"/>
                </a:solidFill>
              </a:rPr>
              <a:t>equi</a:t>
            </a:r>
            <a:r>
              <a:rPr dirty="0" sz="2600" spc="-40">
                <a:solidFill>
                  <a:srgbClr val="FFF1CC"/>
                </a:solidFill>
              </a:rPr>
              <a:t>r</a:t>
            </a:r>
            <a:r>
              <a:rPr dirty="0" sz="2600" spc="55">
                <a:solidFill>
                  <a:srgbClr val="FFF1CC"/>
                </a:solidFill>
              </a:rPr>
              <a:t>ement</a:t>
            </a:r>
            <a:r>
              <a:rPr dirty="0" sz="2600" spc="45">
                <a:solidFill>
                  <a:srgbClr val="FFF1CC"/>
                </a:solidFill>
              </a:rPr>
              <a:t>s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380">
                <a:solidFill>
                  <a:srgbClr val="FFF1CC"/>
                </a:solidFill>
              </a:rPr>
              <a:t>&amp;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-490">
                <a:solidFill>
                  <a:srgbClr val="FFF1CC"/>
                </a:solidFill>
              </a:rPr>
              <a:t>V</a:t>
            </a:r>
            <a:r>
              <a:rPr dirty="0" sz="2600" spc="-5">
                <a:solidFill>
                  <a:srgbClr val="FFF1CC"/>
                </a:solidFill>
              </a:rPr>
              <a:t>erificatio</a:t>
            </a:r>
            <a:r>
              <a:rPr dirty="0" sz="2600">
                <a:solidFill>
                  <a:srgbClr val="FFF1CC"/>
                </a:solidFill>
              </a:rPr>
              <a:t>n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135">
                <a:solidFill>
                  <a:srgbClr val="FFF1CC"/>
                </a:solidFill>
              </a:rPr>
              <a:t>(</a:t>
            </a:r>
            <a:r>
              <a:rPr dirty="0" sz="2600" spc="210">
                <a:solidFill>
                  <a:srgbClr val="FFF1CC"/>
                </a:solidFill>
              </a:rPr>
              <a:t>2</a:t>
            </a:r>
            <a:r>
              <a:rPr dirty="0" sz="2600" spc="-80">
                <a:solidFill>
                  <a:srgbClr val="FFF1CC"/>
                </a:solidFill>
              </a:rPr>
              <a:t> </a:t>
            </a:r>
            <a:r>
              <a:rPr dirty="0" sz="2600" spc="-5">
                <a:solidFill>
                  <a:srgbClr val="FFF1CC"/>
                </a:solidFill>
              </a:rPr>
              <a:t>o</a:t>
            </a:r>
            <a:r>
              <a:rPr dirty="0" sz="2600">
                <a:solidFill>
                  <a:srgbClr val="FFF1CC"/>
                </a:solidFill>
              </a:rPr>
              <a:t>f</a:t>
            </a:r>
            <a:r>
              <a:rPr dirty="0" sz="2600" spc="-85">
                <a:solidFill>
                  <a:srgbClr val="FFF1CC"/>
                </a:solidFill>
              </a:rPr>
              <a:t> </a:t>
            </a:r>
            <a:r>
              <a:rPr dirty="0" sz="2600" spc="170">
                <a:solidFill>
                  <a:srgbClr val="FFF1CC"/>
                </a:solidFill>
              </a:rPr>
              <a:t>2)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11699" y="1152475"/>
            <a:ext cx="274320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dirty="0" sz="1700" spc="-15" b="1">
                <a:solidFill>
                  <a:srgbClr val="FFFFFF"/>
                </a:solidFill>
                <a:latin typeface="Times New Roman"/>
                <a:cs typeface="Times New Roman"/>
              </a:rPr>
              <a:t>Requirements: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85725" marR="408940">
              <a:lnSpc>
                <a:spcPts val="1430"/>
              </a:lnSpc>
            </a:pP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1200" spc="-13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eade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15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sz="1200" spc="2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abl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ai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6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1200" spc="7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1200" spc="-75">
                <a:solidFill>
                  <a:srgbClr val="FFFFFF"/>
                </a:solidFill>
                <a:latin typeface="Times New Roman"/>
                <a:cs typeface="Times New Roman"/>
              </a:rPr>
              <a:t>C 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cards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read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card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26800" y="1152475"/>
            <a:ext cx="2743200" cy="3736340"/>
          </a:xfrm>
          <a:prstGeom prst="rect">
            <a:avLst/>
          </a:prstGeom>
          <a:solidFill>
            <a:srgbClr val="666666"/>
          </a:solidFill>
          <a:ln w="9524">
            <a:solidFill>
              <a:srgbClr val="FFFFFF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85725">
              <a:lnSpc>
                <a:spcPct val="100000"/>
              </a:lnSpc>
              <a:spcBef>
                <a:spcPts val="605"/>
              </a:spcBef>
            </a:pPr>
            <a:r>
              <a:rPr dirty="0" sz="1700" spc="-40" b="1">
                <a:solidFill>
                  <a:srgbClr val="FFFFFF"/>
                </a:solidFill>
                <a:latin typeface="Times New Roman"/>
                <a:cs typeface="Times New Roman"/>
              </a:rPr>
              <a:t>Verification: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marL="85725" marR="81915">
              <a:lnSpc>
                <a:spcPts val="1430"/>
              </a:lnSpc>
            </a:pP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Connec</a:t>
            </a:r>
            <a:r>
              <a:rPr dirty="0" sz="1200" spc="1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th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1200" spc="-13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8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eade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200" spc="3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-7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aspberry  </a:t>
            </a:r>
            <a:r>
              <a:rPr dirty="0" sz="1200">
                <a:solidFill>
                  <a:srgbClr val="FFFFFF"/>
                </a:solidFill>
                <a:latin typeface="Times New Roman"/>
                <a:cs typeface="Times New Roman"/>
              </a:rPr>
              <a:t>Pi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70">
                <a:solidFill>
                  <a:srgbClr val="FFFFFF"/>
                </a:solidFill>
                <a:latin typeface="Times New Roman"/>
                <a:cs typeface="Times New Roman"/>
              </a:rPr>
              <a:t>run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Times New Roman"/>
                <a:cs typeface="Times New Roman"/>
              </a:rPr>
              <a:t>reading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program</a:t>
            </a:r>
            <a:r>
              <a:rPr dirty="0" sz="12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print </a:t>
            </a:r>
            <a:r>
              <a:rPr dirty="0" sz="1200" spc="-2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 data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200" spc="45">
                <a:solidFill>
                  <a:srgbClr val="FFFFFF"/>
                </a:solidFill>
                <a:latin typeface="Times New Roman"/>
                <a:cs typeface="Times New Roman"/>
              </a:rPr>
              <a:t>card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when </a:t>
            </a:r>
            <a:r>
              <a:rPr dirty="0" sz="1200" spc="30">
                <a:solidFill>
                  <a:srgbClr val="FFFFFF"/>
                </a:solidFill>
                <a:latin typeface="Times New Roman"/>
                <a:cs typeface="Times New Roman"/>
              </a:rPr>
              <a:t>it </a:t>
            </a:r>
            <a:r>
              <a:rPr dirty="0" sz="1200" spc="2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near </a:t>
            </a:r>
            <a:r>
              <a:rPr dirty="0" sz="1200" spc="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55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2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200" spc="60">
                <a:solidFill>
                  <a:srgbClr val="FFFFFF"/>
                </a:solidFill>
                <a:latin typeface="Times New Roman"/>
                <a:cs typeface="Times New Roman"/>
              </a:rPr>
              <a:t>reader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1900" y="2141525"/>
            <a:ext cx="2490398" cy="1400851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221424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85">
                <a:solidFill>
                  <a:srgbClr val="FFFFFF"/>
                </a:solidFill>
              </a:rPr>
              <a:t>P</a:t>
            </a:r>
            <a:r>
              <a:rPr dirty="0" spc="-90">
                <a:solidFill>
                  <a:srgbClr val="FFFFFF"/>
                </a:solidFill>
              </a:rPr>
              <a:t>a</a:t>
            </a:r>
            <a:r>
              <a:rPr dirty="0" spc="20">
                <a:solidFill>
                  <a:srgbClr val="FFFFFF"/>
                </a:solidFill>
              </a:rPr>
              <a:t>ymen</a:t>
            </a:r>
            <a:r>
              <a:rPr dirty="0" spc="15">
                <a:solidFill>
                  <a:srgbClr val="FFFFFF"/>
                </a:solidFill>
              </a:rPr>
              <a:t>t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105">
                <a:solidFill>
                  <a:srgbClr val="FFFFFF"/>
                </a:solidFill>
              </a:rPr>
              <a:t>Con</a:t>
            </a:r>
            <a:r>
              <a:rPr dirty="0" spc="-20">
                <a:solidFill>
                  <a:srgbClr val="FFFFFF"/>
                </a:solidFill>
              </a:rPr>
              <a:t>t</a:t>
            </a:r>
            <a:r>
              <a:rPr dirty="0" spc="-130">
                <a:solidFill>
                  <a:srgbClr val="FFFFFF"/>
                </a:solidFill>
              </a:rPr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1700" y="1152475"/>
            <a:ext cx="8521065" cy="3556635"/>
            <a:chOff x="311700" y="1152475"/>
            <a:chExt cx="8521065" cy="3556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700" y="1152477"/>
              <a:ext cx="6614452" cy="35565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6149" y="1152475"/>
              <a:ext cx="1906151" cy="35565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3136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>
                <a:solidFill>
                  <a:srgbClr val="FFFFFF"/>
                </a:solidFill>
              </a:rPr>
              <a:t>Payment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25">
                <a:solidFill>
                  <a:srgbClr val="FFFFFF"/>
                </a:solidFill>
              </a:rPr>
              <a:t>Flowchart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15">
                <a:solidFill>
                  <a:srgbClr val="FFFFFF"/>
                </a:solidFill>
              </a:rPr>
              <a:t>and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60">
                <a:solidFill>
                  <a:srgbClr val="FFFFFF"/>
                </a:solidFill>
              </a:rPr>
              <a:t>Paypal</a:t>
            </a:r>
            <a:r>
              <a:rPr dirty="0" spc="-100">
                <a:solidFill>
                  <a:srgbClr val="FFFFFF"/>
                </a:solidFill>
              </a:rPr>
              <a:t> </a:t>
            </a:r>
            <a:r>
              <a:rPr dirty="0" spc="-200">
                <a:solidFill>
                  <a:srgbClr val="FFFFFF"/>
                </a:solidFill>
              </a:rPr>
              <a:t>API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700" y="1122925"/>
            <a:ext cx="2503343" cy="34754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3750" y="1122925"/>
            <a:ext cx="4519614" cy="3475499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30899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FFF1CC"/>
                </a:solidFill>
              </a:rPr>
              <a:t>Payments</a:t>
            </a:r>
            <a:r>
              <a:rPr dirty="0" spc="-145">
                <a:solidFill>
                  <a:srgbClr val="FFF1CC"/>
                </a:solidFill>
              </a:rPr>
              <a:t> </a:t>
            </a:r>
            <a:r>
              <a:rPr dirty="0" spc="-55">
                <a:solidFill>
                  <a:srgbClr val="FFF1CC"/>
                </a:solidFill>
              </a:rPr>
              <a:t>Hardware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4150" y="1288875"/>
            <a:ext cx="4304665" cy="3066415"/>
            <a:chOff x="174150" y="1288875"/>
            <a:chExt cx="4304665" cy="3066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150" y="1288875"/>
              <a:ext cx="4304643" cy="30663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12600" y="3781600"/>
              <a:ext cx="1149985" cy="308610"/>
            </a:xfrm>
            <a:custGeom>
              <a:avLst/>
              <a:gdLst/>
              <a:ahLst/>
              <a:cxnLst/>
              <a:rect l="l" t="t" r="r" b="b"/>
              <a:pathLst>
                <a:path w="1149985" h="308610">
                  <a:moveTo>
                    <a:pt x="0" y="154199"/>
                  </a:moveTo>
                  <a:lnTo>
                    <a:pt x="4478" y="134857"/>
                  </a:lnTo>
                  <a:lnTo>
                    <a:pt x="17554" y="116231"/>
                  </a:lnTo>
                  <a:lnTo>
                    <a:pt x="67346" y="81709"/>
                  </a:lnTo>
                  <a:lnTo>
                    <a:pt x="102985" y="66102"/>
                  </a:lnTo>
                  <a:lnTo>
                    <a:pt x="145066" y="51789"/>
                  </a:lnTo>
                  <a:lnTo>
                    <a:pt x="193052" y="38916"/>
                  </a:lnTo>
                  <a:lnTo>
                    <a:pt x="246404" y="27627"/>
                  </a:lnTo>
                  <a:lnTo>
                    <a:pt x="304583" y="18066"/>
                  </a:lnTo>
                  <a:lnTo>
                    <a:pt x="367051" y="10379"/>
                  </a:lnTo>
                  <a:lnTo>
                    <a:pt x="433269" y="4709"/>
                  </a:lnTo>
                  <a:lnTo>
                    <a:pt x="502698" y="1201"/>
                  </a:lnTo>
                  <a:lnTo>
                    <a:pt x="574799" y="0"/>
                  </a:lnTo>
                  <a:lnTo>
                    <a:pt x="646901" y="1201"/>
                  </a:lnTo>
                  <a:lnTo>
                    <a:pt x="716330" y="4709"/>
                  </a:lnTo>
                  <a:lnTo>
                    <a:pt x="782548" y="10379"/>
                  </a:lnTo>
                  <a:lnTo>
                    <a:pt x="845016" y="18066"/>
                  </a:lnTo>
                  <a:lnTo>
                    <a:pt x="903195" y="27627"/>
                  </a:lnTo>
                  <a:lnTo>
                    <a:pt x="956547" y="38916"/>
                  </a:lnTo>
                  <a:lnTo>
                    <a:pt x="1004533" y="51789"/>
                  </a:lnTo>
                  <a:lnTo>
                    <a:pt x="1046614" y="66102"/>
                  </a:lnTo>
                  <a:lnTo>
                    <a:pt x="1082253" y="81709"/>
                  </a:lnTo>
                  <a:lnTo>
                    <a:pt x="1132045" y="116231"/>
                  </a:lnTo>
                  <a:lnTo>
                    <a:pt x="1149599" y="154199"/>
                  </a:lnTo>
                  <a:lnTo>
                    <a:pt x="1132045" y="192168"/>
                  </a:lnTo>
                  <a:lnTo>
                    <a:pt x="1082253" y="226690"/>
                  </a:lnTo>
                  <a:lnTo>
                    <a:pt x="1046614" y="242297"/>
                  </a:lnTo>
                  <a:lnTo>
                    <a:pt x="1004533" y="256610"/>
                  </a:lnTo>
                  <a:lnTo>
                    <a:pt x="956547" y="269483"/>
                  </a:lnTo>
                  <a:lnTo>
                    <a:pt x="903195" y="280772"/>
                  </a:lnTo>
                  <a:lnTo>
                    <a:pt x="845016" y="290333"/>
                  </a:lnTo>
                  <a:lnTo>
                    <a:pt x="782548" y="298020"/>
                  </a:lnTo>
                  <a:lnTo>
                    <a:pt x="716330" y="303690"/>
                  </a:lnTo>
                  <a:lnTo>
                    <a:pt x="646901" y="307198"/>
                  </a:lnTo>
                  <a:lnTo>
                    <a:pt x="574799" y="308399"/>
                  </a:lnTo>
                  <a:lnTo>
                    <a:pt x="502698" y="307198"/>
                  </a:lnTo>
                  <a:lnTo>
                    <a:pt x="433269" y="303690"/>
                  </a:lnTo>
                  <a:lnTo>
                    <a:pt x="367051" y="298020"/>
                  </a:lnTo>
                  <a:lnTo>
                    <a:pt x="304583" y="290333"/>
                  </a:lnTo>
                  <a:lnTo>
                    <a:pt x="246404" y="280772"/>
                  </a:lnTo>
                  <a:lnTo>
                    <a:pt x="193052" y="269483"/>
                  </a:lnTo>
                  <a:lnTo>
                    <a:pt x="145066" y="256610"/>
                  </a:lnTo>
                  <a:lnTo>
                    <a:pt x="102985" y="242297"/>
                  </a:lnTo>
                  <a:lnTo>
                    <a:pt x="67346" y="226690"/>
                  </a:lnTo>
                  <a:lnTo>
                    <a:pt x="17554" y="192168"/>
                  </a:lnTo>
                  <a:lnTo>
                    <a:pt x="4478" y="173542"/>
                  </a:lnTo>
                  <a:lnTo>
                    <a:pt x="0" y="154199"/>
                  </a:lnTo>
                  <a:close/>
                </a:path>
              </a:pathLst>
            </a:custGeom>
            <a:ln w="28574">
              <a:solidFill>
                <a:srgbClr val="99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41699" y="2213499"/>
              <a:ext cx="635635" cy="308610"/>
            </a:xfrm>
            <a:custGeom>
              <a:avLst/>
              <a:gdLst/>
              <a:ahLst/>
              <a:cxnLst/>
              <a:rect l="l" t="t" r="r" b="b"/>
              <a:pathLst>
                <a:path w="635635" h="308610">
                  <a:moveTo>
                    <a:pt x="0" y="154199"/>
                  </a:moveTo>
                  <a:lnTo>
                    <a:pt x="6454" y="123123"/>
                  </a:lnTo>
                  <a:lnTo>
                    <a:pt x="24966" y="94178"/>
                  </a:lnTo>
                  <a:lnTo>
                    <a:pt x="54258" y="67985"/>
                  </a:lnTo>
                  <a:lnTo>
                    <a:pt x="93052" y="45164"/>
                  </a:lnTo>
                  <a:lnTo>
                    <a:pt x="140070" y="26334"/>
                  </a:lnTo>
                  <a:lnTo>
                    <a:pt x="194036" y="12117"/>
                  </a:lnTo>
                  <a:lnTo>
                    <a:pt x="253672" y="3132"/>
                  </a:lnTo>
                  <a:lnTo>
                    <a:pt x="317699" y="0"/>
                  </a:lnTo>
                  <a:lnTo>
                    <a:pt x="381727" y="3132"/>
                  </a:lnTo>
                  <a:lnTo>
                    <a:pt x="441363" y="12117"/>
                  </a:lnTo>
                  <a:lnTo>
                    <a:pt x="495329" y="26334"/>
                  </a:lnTo>
                  <a:lnTo>
                    <a:pt x="542347" y="45164"/>
                  </a:lnTo>
                  <a:lnTo>
                    <a:pt x="581141" y="67985"/>
                  </a:lnTo>
                  <a:lnTo>
                    <a:pt x="610433" y="94178"/>
                  </a:lnTo>
                  <a:lnTo>
                    <a:pt x="635399" y="154199"/>
                  </a:lnTo>
                  <a:lnTo>
                    <a:pt x="610433" y="214221"/>
                  </a:lnTo>
                  <a:lnTo>
                    <a:pt x="581141" y="240414"/>
                  </a:lnTo>
                  <a:lnTo>
                    <a:pt x="542347" y="263235"/>
                  </a:lnTo>
                  <a:lnTo>
                    <a:pt x="495329" y="282065"/>
                  </a:lnTo>
                  <a:lnTo>
                    <a:pt x="441363" y="296282"/>
                  </a:lnTo>
                  <a:lnTo>
                    <a:pt x="381727" y="305267"/>
                  </a:lnTo>
                  <a:lnTo>
                    <a:pt x="317699" y="308399"/>
                  </a:lnTo>
                  <a:lnTo>
                    <a:pt x="253672" y="305267"/>
                  </a:lnTo>
                  <a:lnTo>
                    <a:pt x="194036" y="296282"/>
                  </a:lnTo>
                  <a:lnTo>
                    <a:pt x="140070" y="282065"/>
                  </a:lnTo>
                  <a:lnTo>
                    <a:pt x="93052" y="263235"/>
                  </a:lnTo>
                  <a:lnTo>
                    <a:pt x="54258" y="240414"/>
                  </a:lnTo>
                  <a:lnTo>
                    <a:pt x="24966" y="214221"/>
                  </a:lnTo>
                  <a:lnTo>
                    <a:pt x="6454" y="185276"/>
                  </a:lnTo>
                  <a:lnTo>
                    <a:pt x="0" y="154199"/>
                  </a:lnTo>
                  <a:close/>
                </a:path>
              </a:pathLst>
            </a:custGeom>
            <a:ln w="28574">
              <a:solidFill>
                <a:srgbClr val="EEFF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407999" y="4264149"/>
            <a:ext cx="1558925" cy="30861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78740" rIns="0" bIns="0" rtlCol="0" vert="horz">
            <a:spAutoFit/>
          </a:bodyPr>
          <a:lstStyle/>
          <a:p>
            <a:pPr marL="134620">
              <a:lnSpc>
                <a:spcPct val="100000"/>
              </a:lnSpc>
              <a:spcBef>
                <a:spcPts val="620"/>
              </a:spcBef>
            </a:pPr>
            <a:r>
              <a:rPr dirty="0" sz="1400" spc="-55">
                <a:solidFill>
                  <a:srgbClr val="9900FF"/>
                </a:solidFill>
                <a:latin typeface="Times New Roman"/>
                <a:cs typeface="Times New Roman"/>
              </a:rPr>
              <a:t>N</a:t>
            </a:r>
            <a:r>
              <a:rPr dirty="0" sz="1400" spc="-55">
                <a:solidFill>
                  <a:srgbClr val="9900FF"/>
                </a:solidFill>
                <a:latin typeface="Times New Roman"/>
                <a:cs typeface="Times New Roman"/>
              </a:rPr>
              <a:t>F</a:t>
            </a:r>
            <a:r>
              <a:rPr dirty="0" sz="1400" spc="-150">
                <a:solidFill>
                  <a:srgbClr val="9900FF"/>
                </a:solidFill>
                <a:latin typeface="Times New Roman"/>
                <a:cs typeface="Times New Roman"/>
              </a:rPr>
              <a:t>C</a:t>
            </a:r>
            <a:r>
              <a:rPr dirty="0" sz="1400" spc="-45">
                <a:solidFill>
                  <a:srgbClr val="9900F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9900FF"/>
                </a:solidFill>
                <a:latin typeface="Times New Roman"/>
                <a:cs typeface="Times New Roman"/>
              </a:rPr>
              <a:t>Ca</a:t>
            </a:r>
            <a:r>
              <a:rPr dirty="0" sz="1400" spc="-20">
                <a:solidFill>
                  <a:srgbClr val="9900FF"/>
                </a:solidFill>
                <a:latin typeface="Times New Roman"/>
                <a:cs typeface="Times New Roman"/>
              </a:rPr>
              <a:t>r</a:t>
            </a:r>
            <a:r>
              <a:rPr dirty="0" sz="1400" spc="75">
                <a:solidFill>
                  <a:srgbClr val="9900FF"/>
                </a:solidFill>
                <a:latin typeface="Times New Roman"/>
                <a:cs typeface="Times New Roman"/>
              </a:rPr>
              <a:t>d</a:t>
            </a:r>
            <a:r>
              <a:rPr dirty="0" sz="1400" spc="-45">
                <a:solidFill>
                  <a:srgbClr val="9900FF"/>
                </a:solidFill>
                <a:latin typeface="Times New Roman"/>
                <a:cs typeface="Times New Roman"/>
              </a:rPr>
              <a:t> </a:t>
            </a:r>
            <a:r>
              <a:rPr dirty="0" sz="1400" spc="-95">
                <a:solidFill>
                  <a:srgbClr val="9900FF"/>
                </a:solidFill>
                <a:latin typeface="Times New Roman"/>
                <a:cs typeface="Times New Roman"/>
              </a:rPr>
              <a:t>R</a:t>
            </a:r>
            <a:r>
              <a:rPr dirty="0" sz="1400" spc="65">
                <a:solidFill>
                  <a:srgbClr val="9900FF"/>
                </a:solidFill>
                <a:latin typeface="Times New Roman"/>
                <a:cs typeface="Times New Roman"/>
              </a:rPr>
              <a:t>eader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5599" y="1720200"/>
            <a:ext cx="1558925" cy="308610"/>
          </a:xfrm>
          <a:prstGeom prst="rect">
            <a:avLst/>
          </a:prstGeom>
          <a:solidFill>
            <a:srgbClr val="000000"/>
          </a:solidFill>
        </p:spPr>
        <p:txBody>
          <a:bodyPr wrap="square" lIns="0" tIns="78740" rIns="0" bIns="0" rtlCol="0" vert="horz">
            <a:spAutoFit/>
          </a:bodyPr>
          <a:lstStyle/>
          <a:p>
            <a:pPr marL="331470">
              <a:lnSpc>
                <a:spcPct val="100000"/>
              </a:lnSpc>
              <a:spcBef>
                <a:spcPts val="620"/>
              </a:spcBef>
            </a:pPr>
            <a:r>
              <a:rPr dirty="0" sz="1400" spc="-15">
                <a:solidFill>
                  <a:srgbClr val="EEFF41"/>
                </a:solidFill>
                <a:latin typeface="Times New Roman"/>
                <a:cs typeface="Times New Roman"/>
              </a:rPr>
              <a:t>Hex</a:t>
            </a:r>
            <a:r>
              <a:rPr dirty="0" sz="1400" spc="-60">
                <a:solidFill>
                  <a:srgbClr val="EEFF41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EEFF41"/>
                </a:solidFill>
                <a:latin typeface="Times New Roman"/>
                <a:cs typeface="Times New Roman"/>
              </a:rPr>
              <a:t>Display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227330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5">
                <a:solidFill>
                  <a:srgbClr val="FFFFFF"/>
                </a:solidFill>
              </a:rPr>
              <a:t>Goin</a:t>
            </a:r>
            <a:r>
              <a:rPr dirty="0" spc="-80">
                <a:solidFill>
                  <a:srgbClr val="FFFFFF"/>
                </a:solidFill>
              </a:rPr>
              <a:t>g</a:t>
            </a:r>
            <a:r>
              <a:rPr dirty="0" spc="-90">
                <a:solidFill>
                  <a:srgbClr val="FFFFFF"/>
                </a:solidFill>
              </a:rPr>
              <a:t> </a:t>
            </a:r>
            <a:r>
              <a:rPr dirty="0" spc="-325">
                <a:solidFill>
                  <a:srgbClr val="FFFFFF"/>
                </a:solidFill>
              </a:rPr>
              <a:t>F</a:t>
            </a:r>
            <a:r>
              <a:rPr dirty="0" spc="35">
                <a:solidFill>
                  <a:srgbClr val="FFFFFF"/>
                </a:solidFill>
              </a:rPr>
              <a:t>or</a:t>
            </a:r>
            <a:r>
              <a:rPr dirty="0" spc="5">
                <a:solidFill>
                  <a:srgbClr val="FFFFFF"/>
                </a:solidFill>
              </a:rPr>
              <a:t>w</a:t>
            </a:r>
            <a:r>
              <a:rPr dirty="0" spc="-70">
                <a:solidFill>
                  <a:srgbClr val="FFFFFF"/>
                </a:solidFill>
              </a:rPr>
              <a:t>a</a:t>
            </a:r>
            <a:r>
              <a:rPr dirty="0" spc="-100">
                <a:solidFill>
                  <a:srgbClr val="FFFFFF"/>
                </a:solidFill>
              </a:rPr>
              <a:t>r</a:t>
            </a:r>
            <a:r>
              <a:rPr dirty="0" spc="-5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5249" y="1216355"/>
            <a:ext cx="72523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Explore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different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sensors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tables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operation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desired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249" y="2454605"/>
            <a:ext cx="5490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Better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integrate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modules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dining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room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furniture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249" y="3692855"/>
            <a:ext cx="62160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Upgrade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our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payment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better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Times New Roman"/>
                <a:cs typeface="Times New Roman"/>
              </a:rPr>
              <a:t>NFC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encryption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260286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>
                <a:solidFill>
                  <a:srgbClr val="FFFFFF"/>
                </a:solidFill>
              </a:rPr>
              <a:t>Ethics</a:t>
            </a:r>
            <a:r>
              <a:rPr dirty="0" spc="-120">
                <a:solidFill>
                  <a:srgbClr val="FFFFFF"/>
                </a:solidFill>
              </a:rPr>
              <a:t> </a:t>
            </a:r>
            <a:r>
              <a:rPr dirty="0" spc="-15">
                <a:solidFill>
                  <a:srgbClr val="FFFFFF"/>
                </a:solidFill>
              </a:rPr>
              <a:t>and</a:t>
            </a:r>
            <a:r>
              <a:rPr dirty="0" spc="-114">
                <a:solidFill>
                  <a:srgbClr val="FFFFFF"/>
                </a:solidFill>
              </a:rPr>
              <a:t> </a:t>
            </a:r>
            <a:r>
              <a:rPr dirty="0" spc="-35">
                <a:solidFill>
                  <a:srgbClr val="FFFFFF"/>
                </a:solidFill>
              </a:rPr>
              <a:t>Safety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7372"/>
            <a:ext cx="7438390" cy="3383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5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35">
                <a:solidFill>
                  <a:srgbClr val="FFFFFF"/>
                </a:solidFill>
                <a:latin typeface="Times New Roman"/>
                <a:cs typeface="Times New Roman"/>
              </a:rPr>
              <a:t>could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imes New Roman"/>
                <a:cs typeface="Times New Roman"/>
              </a:rPr>
              <a:t>malfunction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Times New Roman"/>
                <a:cs typeface="Times New Roman"/>
              </a:rPr>
              <a:t>injure</a:t>
            </a:r>
            <a:r>
              <a:rPr dirty="0" sz="1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imes New Roman"/>
                <a:cs typeface="Times New Roman"/>
              </a:rPr>
              <a:t>customer’s</a:t>
            </a:r>
            <a:r>
              <a:rPr dirty="0" sz="1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20">
                <a:solidFill>
                  <a:srgbClr val="FFFFFF"/>
                </a:solidFill>
                <a:latin typeface="Times New Roman"/>
                <a:cs typeface="Times New Roman"/>
              </a:rPr>
              <a:t>legs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469900" indent="-35179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IEE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Times New Roman"/>
                <a:cs typeface="Times New Roman"/>
              </a:rPr>
              <a:t>Cod</a:t>
            </a:r>
            <a:r>
              <a:rPr dirty="0" sz="16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7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600" spc="40">
                <a:solidFill>
                  <a:srgbClr val="FFFFFF"/>
                </a:solidFill>
                <a:latin typeface="Times New Roman"/>
                <a:cs typeface="Times New Roman"/>
              </a:rPr>
              <a:t>thic</a:t>
            </a:r>
            <a:r>
              <a:rPr dirty="0" sz="1600" spc="4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30">
                <a:solidFill>
                  <a:srgbClr val="FFFFFF"/>
                </a:solidFill>
                <a:latin typeface="Times New Roman"/>
                <a:cs typeface="Times New Roman"/>
              </a:rPr>
              <a:t>#9</a:t>
            </a:r>
            <a:endParaRPr sz="1600">
              <a:latin typeface="Times New Roman"/>
              <a:cs typeface="Times New Roman"/>
            </a:endParaRPr>
          </a:p>
          <a:p>
            <a:pPr marL="469900" indent="-351790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25">
                <a:solidFill>
                  <a:srgbClr val="FFFFFF"/>
                </a:solidFill>
                <a:latin typeface="Times New Roman"/>
                <a:cs typeface="Times New Roman"/>
              </a:rPr>
              <a:t>Manual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45">
                <a:solidFill>
                  <a:srgbClr val="FFFFFF"/>
                </a:solidFill>
                <a:latin typeface="Times New Roman"/>
                <a:cs typeface="Times New Roman"/>
              </a:rPr>
              <a:t>height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imes New Roman"/>
                <a:cs typeface="Times New Roman"/>
              </a:rPr>
              <a:t>adjustment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1600">
              <a:latin typeface="Times New Roman"/>
              <a:cs typeface="Times New Roman"/>
            </a:endParaRPr>
          </a:p>
          <a:p>
            <a:pPr marL="469900" indent="-351790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45">
                <a:solidFill>
                  <a:srgbClr val="FFFFFF"/>
                </a:solidFill>
                <a:latin typeface="Times New Roman"/>
                <a:cs typeface="Times New Roman"/>
              </a:rPr>
              <a:t>Sensors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Times New Roman"/>
                <a:cs typeface="Times New Roman"/>
              </a:rPr>
              <a:t>median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45">
                <a:solidFill>
                  <a:srgbClr val="FFFFFF"/>
                </a:solidFill>
                <a:latin typeface="Times New Roman"/>
                <a:cs typeface="Times New Roman"/>
              </a:rPr>
              <a:t>eliminate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imes New Roman"/>
                <a:cs typeface="Times New Roman"/>
              </a:rPr>
              <a:t>erroneous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imes New Roman"/>
                <a:cs typeface="Times New Roman"/>
              </a:rPr>
              <a:t>readings</a:t>
            </a:r>
            <a:endParaRPr sz="1600">
              <a:latin typeface="Times New Roman"/>
              <a:cs typeface="Times New Roman"/>
            </a:endParaRPr>
          </a:p>
          <a:p>
            <a:pPr marL="469900" indent="-351790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30">
                <a:solidFill>
                  <a:srgbClr val="FFFFFF"/>
                </a:solidFill>
                <a:latin typeface="Times New Roman"/>
                <a:cs typeface="Times New Roman"/>
              </a:rPr>
              <a:t>Movement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imes New Roman"/>
                <a:cs typeface="Times New Roman"/>
              </a:rPr>
              <a:t>slow</a:t>
            </a:r>
            <a:r>
              <a:rPr dirty="0" sz="1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imes New Roman"/>
                <a:cs typeface="Times New Roman"/>
              </a:rPr>
              <a:t>enough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45">
                <a:solidFill>
                  <a:srgbClr val="FFFFFF"/>
                </a:solidFill>
                <a:latin typeface="Times New Roman"/>
                <a:cs typeface="Times New Roman"/>
              </a:rPr>
              <a:t>notice</a:t>
            </a:r>
            <a:r>
              <a:rPr dirty="0" sz="1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imes New Roman"/>
                <a:cs typeface="Times New Roman"/>
              </a:rPr>
              <a:t>slow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imes New Roman"/>
                <a:cs typeface="Times New Roman"/>
              </a:rPr>
              <a:t>enough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imes New Roman"/>
                <a:cs typeface="Times New Roman"/>
              </a:rPr>
              <a:t>not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Times New Roman"/>
                <a:cs typeface="Times New Roman"/>
              </a:rPr>
              <a:t>disrupt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FFFFFF"/>
                </a:solidFill>
                <a:latin typeface="Times New Roman"/>
                <a:cs typeface="Times New Roman"/>
              </a:rPr>
              <a:t>food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Arial"/>
              <a:buChar char="●"/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spc="20">
                <a:solidFill>
                  <a:srgbClr val="FFFFFF"/>
                </a:solidFill>
                <a:latin typeface="Times New Roman"/>
                <a:cs typeface="Times New Roman"/>
              </a:rPr>
              <a:t>Sensitive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imes New Roman"/>
                <a:cs typeface="Times New Roman"/>
              </a:rPr>
              <a:t>transfers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imes New Roman"/>
                <a:cs typeface="Times New Roman"/>
              </a:rPr>
              <a:t>tables</a:t>
            </a:r>
            <a:r>
              <a:rPr dirty="0" sz="1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Times New Roman"/>
                <a:cs typeface="Times New Roman"/>
              </a:rPr>
              <a:t>dashboard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469900" indent="-351790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IEE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">
                <a:solidFill>
                  <a:srgbClr val="FFFFFF"/>
                </a:solidFill>
                <a:latin typeface="Times New Roman"/>
                <a:cs typeface="Times New Roman"/>
              </a:rPr>
              <a:t>Cod</a:t>
            </a:r>
            <a:r>
              <a:rPr dirty="0" sz="1600" spc="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60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7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600" spc="40">
                <a:solidFill>
                  <a:srgbClr val="FFFFFF"/>
                </a:solidFill>
                <a:latin typeface="Times New Roman"/>
                <a:cs typeface="Times New Roman"/>
              </a:rPr>
              <a:t>thic</a:t>
            </a:r>
            <a:r>
              <a:rPr dirty="0" sz="1600" spc="45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130">
                <a:solidFill>
                  <a:srgbClr val="FFFFFF"/>
                </a:solidFill>
                <a:latin typeface="Times New Roman"/>
                <a:cs typeface="Times New Roman"/>
              </a:rPr>
              <a:t>#1</a:t>
            </a:r>
            <a:endParaRPr sz="1600">
              <a:latin typeface="Times New Roman"/>
              <a:cs typeface="Times New Roman"/>
            </a:endParaRPr>
          </a:p>
          <a:p>
            <a:pPr marL="469900" indent="-351790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15">
                <a:solidFill>
                  <a:srgbClr val="FFFFFF"/>
                </a:solidFill>
                <a:latin typeface="Times New Roman"/>
                <a:cs typeface="Times New Roman"/>
              </a:rPr>
              <a:t>Kept</a:t>
            </a:r>
            <a:r>
              <a:rPr dirty="0" sz="1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1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Times New Roman"/>
                <a:cs typeface="Times New Roman"/>
              </a:rPr>
              <a:t>private</a:t>
            </a:r>
            <a:r>
              <a:rPr dirty="0" sz="1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Times New Roman"/>
                <a:cs typeface="Times New Roman"/>
              </a:rPr>
              <a:t>network</a:t>
            </a:r>
            <a:endParaRPr sz="1600">
              <a:latin typeface="Times New Roman"/>
              <a:cs typeface="Times New Roman"/>
            </a:endParaRPr>
          </a:p>
          <a:p>
            <a:pPr marL="469900" indent="-351790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3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imes New Roman"/>
                <a:cs typeface="Times New Roman"/>
              </a:rPr>
              <a:t>future,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45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35">
                <a:solidFill>
                  <a:srgbClr val="FFFFFF"/>
                </a:solidFill>
                <a:latin typeface="Times New Roman"/>
                <a:cs typeface="Times New Roman"/>
              </a:rPr>
              <a:t>apply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imes New Roman"/>
                <a:cs typeface="Times New Roman"/>
              </a:rPr>
              <a:t>encryption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65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0">
                <a:solidFill>
                  <a:srgbClr val="FFFFFF"/>
                </a:solidFill>
                <a:latin typeface="Times New Roman"/>
                <a:cs typeface="Times New Roman"/>
              </a:rPr>
              <a:t>AES,</a:t>
            </a:r>
            <a:r>
              <a:rPr dirty="0" sz="1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10">
                <a:solidFill>
                  <a:srgbClr val="FFFFFF"/>
                </a:solidFill>
                <a:latin typeface="Times New Roman"/>
                <a:cs typeface="Times New Roman"/>
              </a:rPr>
              <a:t>OTP,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85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3DES</a:t>
            </a:r>
            <a:endParaRPr sz="1600">
              <a:latin typeface="Times New Roman"/>
              <a:cs typeface="Times New Roman"/>
            </a:endParaRPr>
          </a:p>
          <a:p>
            <a:pPr marL="469900" indent="-351790">
              <a:lnSpc>
                <a:spcPct val="100000"/>
              </a:lnSpc>
              <a:spcBef>
                <a:spcPts val="254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600" spc="35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40">
                <a:solidFill>
                  <a:srgbClr val="FFFFFF"/>
                </a:solidFill>
                <a:latin typeface="Times New Roman"/>
                <a:cs typeface="Times New Roman"/>
              </a:rPr>
              <a:t>future,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7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80">
                <a:solidFill>
                  <a:srgbClr val="FFFFFF"/>
                </a:solidFill>
                <a:latin typeface="Times New Roman"/>
                <a:cs typeface="Times New Roman"/>
              </a:rPr>
              <a:t>better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95">
                <a:solidFill>
                  <a:srgbClr val="FFFFFF"/>
                </a:solidFill>
                <a:latin typeface="Times New Roman"/>
                <a:cs typeface="Times New Roman"/>
              </a:rPr>
              <a:t>NFC</a:t>
            </a:r>
            <a:r>
              <a:rPr dirty="0" sz="16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45">
                <a:solidFill>
                  <a:srgbClr val="FFFFFF"/>
                </a:solidFill>
                <a:latin typeface="Times New Roman"/>
                <a:cs typeface="Times New Roman"/>
              </a:rPr>
              <a:t>solution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25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75">
                <a:solidFill>
                  <a:srgbClr val="FFFFFF"/>
                </a:solidFill>
                <a:latin typeface="Times New Roman"/>
                <a:cs typeface="Times New Roman"/>
              </a:rPr>
              <a:t>needed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3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imes New Roman"/>
                <a:cs typeface="Times New Roman"/>
              </a:rPr>
              <a:t>reading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55">
                <a:solidFill>
                  <a:srgbClr val="FFFFFF"/>
                </a:solidFill>
                <a:latin typeface="Times New Roman"/>
                <a:cs typeface="Times New Roman"/>
              </a:rPr>
              <a:t>credit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60">
                <a:solidFill>
                  <a:srgbClr val="FFFFFF"/>
                </a:solidFill>
                <a:latin typeface="Times New Roman"/>
                <a:cs typeface="Times New Roman"/>
              </a:rPr>
              <a:t>card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45">
                <a:solidFill>
                  <a:srgbClr val="FFFFFF"/>
                </a:solidFill>
                <a:latin typeface="Times New Roman"/>
                <a:cs typeface="Times New Roman"/>
              </a:rPr>
              <a:t>information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300037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"/>
              <a:t>Acknowledgements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216355"/>
            <a:ext cx="6468110" cy="2357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Special</a:t>
            </a:r>
            <a:r>
              <a:rPr dirty="0" sz="18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Times New Roman"/>
                <a:cs typeface="Times New Roman"/>
              </a:rPr>
              <a:t>thanks</a:t>
            </a:r>
            <a:r>
              <a:rPr dirty="0" sz="1800" spc="-7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30" b="1">
                <a:solidFill>
                  <a:srgbClr val="FFFFFF"/>
                </a:solidFill>
                <a:latin typeface="Times New Roman"/>
                <a:cs typeface="Times New Roman"/>
              </a:rPr>
              <a:t>to:</a:t>
            </a:r>
            <a:endParaRPr sz="1800">
              <a:latin typeface="Times New Roman"/>
              <a:cs typeface="Times New Roman"/>
            </a:endParaRPr>
          </a:p>
          <a:p>
            <a:pPr marL="12700" marR="4558665">
              <a:lnSpc>
                <a:spcPct val="187500"/>
              </a:lnSpc>
            </a:pP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esso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Jin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Jiang  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Ou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8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-155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Sophi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Liu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87500"/>
              </a:lnSpc>
            </a:pP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Our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sponsor: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Neil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Misak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his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Restaurant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Technology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Associates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Jordan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Spezia,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Gregg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Bennett,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10">
                <a:solidFill>
                  <a:srgbClr val="FFFFFF"/>
                </a:solidFill>
                <a:latin typeface="Times New Roman"/>
                <a:cs typeface="Times New Roman"/>
              </a:rPr>
              <a:t>ECE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Machine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Shop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Team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2613" y="1805249"/>
            <a:ext cx="4993005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40" b="0">
                <a:solidFill>
                  <a:srgbClr val="EAD1DC"/>
                </a:solidFill>
                <a:latin typeface="Times New Roman"/>
                <a:cs typeface="Times New Roman"/>
              </a:rPr>
              <a:t>Table</a:t>
            </a:r>
            <a:r>
              <a:rPr dirty="0" sz="7200" spc="-290" b="0">
                <a:solidFill>
                  <a:srgbClr val="EAD1DC"/>
                </a:solidFill>
                <a:latin typeface="Times New Roman"/>
                <a:cs typeface="Times New Roman"/>
              </a:rPr>
              <a:t> </a:t>
            </a:r>
            <a:r>
              <a:rPr dirty="0" sz="7200" spc="85" b="0">
                <a:solidFill>
                  <a:srgbClr val="EAD1DC"/>
                </a:solidFill>
                <a:latin typeface="Times New Roman"/>
                <a:cs typeface="Times New Roman"/>
              </a:rPr>
              <a:t>Design</a:t>
            </a:r>
            <a:endParaRPr sz="7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347408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EAD1DC"/>
                </a:solidFill>
              </a:rPr>
              <a:t>T</a:t>
            </a:r>
            <a:r>
              <a:rPr dirty="0" spc="5">
                <a:solidFill>
                  <a:srgbClr val="EAD1DC"/>
                </a:solidFill>
              </a:rPr>
              <a:t>abl</a:t>
            </a:r>
            <a:r>
              <a:rPr dirty="0" spc="10">
                <a:solidFill>
                  <a:srgbClr val="EAD1DC"/>
                </a:solidFill>
              </a:rPr>
              <a:t>e</a:t>
            </a:r>
            <a:r>
              <a:rPr dirty="0" spc="-90">
                <a:solidFill>
                  <a:srgbClr val="EAD1DC"/>
                </a:solidFill>
              </a:rPr>
              <a:t> </a:t>
            </a:r>
            <a:r>
              <a:rPr dirty="0" spc="-5">
                <a:solidFill>
                  <a:srgbClr val="EAD1DC"/>
                </a:solidFill>
              </a:rPr>
              <a:t>-</a:t>
            </a:r>
            <a:r>
              <a:rPr dirty="0" spc="-85">
                <a:solidFill>
                  <a:srgbClr val="EAD1DC"/>
                </a:solidFill>
              </a:rPr>
              <a:t> </a:t>
            </a:r>
            <a:r>
              <a:rPr dirty="0" spc="-75">
                <a:solidFill>
                  <a:srgbClr val="EAD1DC"/>
                </a:solidFill>
              </a:rPr>
              <a:t>P</a:t>
            </a:r>
            <a:r>
              <a:rPr dirty="0" spc="-125">
                <a:solidFill>
                  <a:srgbClr val="EAD1DC"/>
                </a:solidFill>
              </a:rPr>
              <a:t>h</a:t>
            </a:r>
            <a:r>
              <a:rPr dirty="0" spc="-25">
                <a:solidFill>
                  <a:srgbClr val="EAD1DC"/>
                </a:solidFill>
              </a:rPr>
              <a:t>y</a:t>
            </a:r>
            <a:r>
              <a:rPr dirty="0" spc="5">
                <a:solidFill>
                  <a:srgbClr val="EAD1DC"/>
                </a:solidFill>
              </a:rPr>
              <a:t>sica</a:t>
            </a:r>
            <a:r>
              <a:rPr dirty="0" spc="5">
                <a:solidFill>
                  <a:srgbClr val="EAD1DC"/>
                </a:solidFill>
              </a:rPr>
              <a:t>l</a:t>
            </a:r>
            <a:r>
              <a:rPr dirty="0" spc="-90">
                <a:solidFill>
                  <a:srgbClr val="EAD1DC"/>
                </a:solidFill>
              </a:rPr>
              <a:t> </a:t>
            </a:r>
            <a:r>
              <a:rPr dirty="0">
                <a:solidFill>
                  <a:srgbClr val="EAD1DC"/>
                </a:solidFill>
              </a:rPr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6350"/>
            <a:ext cx="387413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Wireless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communication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payment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modules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contained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table.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5" y="2519375"/>
            <a:ext cx="3772535" cy="968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Height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adjustment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driven 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dirty="0" sz="1800" spc="85">
                <a:solidFill>
                  <a:srgbClr val="FFFFFF"/>
                </a:solidFill>
                <a:latin typeface="Times New Roman"/>
                <a:cs typeface="Times New Roman"/>
              </a:rPr>
              <a:t>motor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attached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lead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screw,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rotates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load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table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itself.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6599" y="1159248"/>
            <a:ext cx="3689903" cy="24945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64800" y="4815163"/>
            <a:ext cx="30410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40">
                <a:solidFill>
                  <a:srgbClr val="434343"/>
                </a:solidFill>
                <a:latin typeface="Times New Roman"/>
                <a:cs typeface="Times New Roman"/>
              </a:rPr>
              <a:t>Pictu</a:t>
            </a:r>
            <a:r>
              <a:rPr dirty="0" sz="1400" spc="10">
                <a:solidFill>
                  <a:srgbClr val="434343"/>
                </a:solidFill>
                <a:latin typeface="Times New Roman"/>
                <a:cs typeface="Times New Roman"/>
              </a:rPr>
              <a:t>r</a:t>
            </a:r>
            <a:r>
              <a:rPr dirty="0" sz="1400" spc="60">
                <a:solidFill>
                  <a:srgbClr val="434343"/>
                </a:solidFill>
                <a:latin typeface="Times New Roman"/>
                <a:cs typeface="Times New Roman"/>
              </a:rPr>
              <a:t>e</a:t>
            </a:r>
            <a:r>
              <a:rPr dirty="0" sz="1400" spc="-45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434343"/>
                </a:solidFill>
                <a:latin typeface="Times New Roman"/>
                <a:cs typeface="Times New Roman"/>
              </a:rPr>
              <a:t>Sou</a:t>
            </a:r>
            <a:r>
              <a:rPr dirty="0" sz="1400" spc="5">
                <a:solidFill>
                  <a:srgbClr val="434343"/>
                </a:solidFill>
                <a:latin typeface="Times New Roman"/>
                <a:cs typeface="Times New Roman"/>
              </a:rPr>
              <a:t>r</a:t>
            </a:r>
            <a:r>
              <a:rPr dirty="0" sz="1400" spc="5">
                <a:solidFill>
                  <a:srgbClr val="434343"/>
                </a:solidFill>
                <a:latin typeface="Times New Roman"/>
                <a:cs typeface="Times New Roman"/>
              </a:rPr>
              <a:t>ce</a:t>
            </a:r>
            <a:r>
              <a:rPr dirty="0" sz="1400" spc="5">
                <a:solidFill>
                  <a:srgbClr val="434343"/>
                </a:solidFill>
                <a:latin typeface="Times New Roman"/>
                <a:cs typeface="Times New Roman"/>
              </a:rPr>
              <a:t>:</a:t>
            </a:r>
            <a:r>
              <a:rPr dirty="0" sz="1400" spc="-45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z="1400" spc="-95">
                <a:solidFill>
                  <a:srgbClr val="434343"/>
                </a:solidFill>
                <a:latin typeface="Times New Roman"/>
                <a:cs typeface="Times New Roman"/>
              </a:rPr>
              <a:t>UIU</a:t>
            </a:r>
            <a:r>
              <a:rPr dirty="0" sz="1400" spc="-100">
                <a:solidFill>
                  <a:srgbClr val="434343"/>
                </a:solidFill>
                <a:latin typeface="Times New Roman"/>
                <a:cs typeface="Times New Roman"/>
              </a:rPr>
              <a:t>C</a:t>
            </a:r>
            <a:r>
              <a:rPr dirty="0" sz="1400" spc="-45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z="1400" spc="-90">
                <a:solidFill>
                  <a:srgbClr val="434343"/>
                </a:solidFill>
                <a:latin typeface="Times New Roman"/>
                <a:cs typeface="Times New Roman"/>
              </a:rPr>
              <a:t>EC</a:t>
            </a:r>
            <a:r>
              <a:rPr dirty="0" sz="1400" spc="-80">
                <a:solidFill>
                  <a:srgbClr val="434343"/>
                </a:solidFill>
                <a:latin typeface="Times New Roman"/>
                <a:cs typeface="Times New Roman"/>
              </a:rPr>
              <a:t>E</a:t>
            </a:r>
            <a:r>
              <a:rPr dirty="0" sz="1400" spc="-45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z="1400" spc="15">
                <a:solidFill>
                  <a:srgbClr val="434343"/>
                </a:solidFill>
                <a:latin typeface="Times New Roman"/>
                <a:cs typeface="Times New Roman"/>
              </a:rPr>
              <a:t>Machin</a:t>
            </a:r>
            <a:r>
              <a:rPr dirty="0" sz="1400" spc="20">
                <a:solidFill>
                  <a:srgbClr val="434343"/>
                </a:solidFill>
                <a:latin typeface="Times New Roman"/>
                <a:cs typeface="Times New Roman"/>
              </a:rPr>
              <a:t>e</a:t>
            </a:r>
            <a:r>
              <a:rPr dirty="0" sz="1400" spc="-45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dirty="0" sz="1400" spc="20">
                <a:solidFill>
                  <a:srgbClr val="434343"/>
                </a:solidFill>
                <a:latin typeface="Times New Roman"/>
                <a:cs typeface="Times New Roman"/>
              </a:rPr>
              <a:t>Shop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4123054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EAD1DC"/>
                </a:solidFill>
              </a:rPr>
              <a:t>T</a:t>
            </a:r>
            <a:r>
              <a:rPr dirty="0" spc="5">
                <a:solidFill>
                  <a:srgbClr val="EAD1DC"/>
                </a:solidFill>
              </a:rPr>
              <a:t>abl</a:t>
            </a:r>
            <a:r>
              <a:rPr dirty="0" spc="10">
                <a:solidFill>
                  <a:srgbClr val="EAD1DC"/>
                </a:solidFill>
              </a:rPr>
              <a:t>e</a:t>
            </a:r>
            <a:r>
              <a:rPr dirty="0" spc="-90">
                <a:solidFill>
                  <a:srgbClr val="EAD1DC"/>
                </a:solidFill>
              </a:rPr>
              <a:t> </a:t>
            </a:r>
            <a:r>
              <a:rPr dirty="0" spc="-5">
                <a:solidFill>
                  <a:srgbClr val="EAD1DC"/>
                </a:solidFill>
              </a:rPr>
              <a:t>-</a:t>
            </a:r>
            <a:r>
              <a:rPr dirty="0" spc="-85">
                <a:solidFill>
                  <a:srgbClr val="EAD1DC"/>
                </a:solidFill>
              </a:rPr>
              <a:t> </a:t>
            </a:r>
            <a:r>
              <a:rPr dirty="0" spc="-20">
                <a:solidFill>
                  <a:srgbClr val="EAD1DC"/>
                </a:solidFill>
              </a:rPr>
              <a:t>Componen</a:t>
            </a:r>
            <a:r>
              <a:rPr dirty="0" spc="-10">
                <a:solidFill>
                  <a:srgbClr val="EAD1DC"/>
                </a:solidFill>
              </a:rPr>
              <a:t>t</a:t>
            </a:r>
            <a:r>
              <a:rPr dirty="0" spc="-90">
                <a:solidFill>
                  <a:srgbClr val="EAD1DC"/>
                </a:solidFill>
              </a:rPr>
              <a:t> </a:t>
            </a:r>
            <a:r>
              <a:rPr dirty="0" spc="-30">
                <a:solidFill>
                  <a:srgbClr val="EAD1DC"/>
                </a:solidFill>
              </a:rPr>
              <a:t>Choices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6350"/>
            <a:ext cx="410146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 spc="-55" b="1">
                <a:solidFill>
                  <a:srgbClr val="FFFFFF"/>
                </a:solidFill>
                <a:latin typeface="Times New Roman"/>
                <a:cs typeface="Times New Roman"/>
              </a:rPr>
              <a:t>L7805C</a:t>
            </a:r>
            <a:r>
              <a:rPr dirty="0" sz="1800" spc="-65" b="1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dirty="0" sz="1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45" b="1">
                <a:solidFill>
                  <a:srgbClr val="FFFFFF"/>
                </a:solidFill>
                <a:latin typeface="Times New Roman"/>
                <a:cs typeface="Times New Roman"/>
              </a:rPr>
              <a:t>Linea</a:t>
            </a:r>
            <a:r>
              <a:rPr dirty="0" sz="1800" spc="-3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2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egula</a:t>
            </a:r>
            <a:r>
              <a:rPr dirty="0" sz="1800" spc="-20" b="1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20" b="1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800" spc="2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stable 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than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batteries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5" y="2005026"/>
            <a:ext cx="3850004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 spc="-90" b="1">
                <a:solidFill>
                  <a:srgbClr val="FFFFFF"/>
                </a:solidFill>
                <a:latin typeface="Times New Roman"/>
                <a:cs typeface="Times New Roman"/>
              </a:rPr>
              <a:t>HC-SR04 </a:t>
            </a:r>
            <a:r>
              <a:rPr dirty="0" sz="1800" spc="-20" b="1">
                <a:solidFill>
                  <a:srgbClr val="FFFFFF"/>
                </a:solidFill>
                <a:latin typeface="Times New Roman"/>
                <a:cs typeface="Times New Roman"/>
              </a:rPr>
              <a:t>Ultrasonic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Distance </a:t>
            </a:r>
            <a:r>
              <a:rPr dirty="0" sz="1800" spc="10" b="1">
                <a:solidFill>
                  <a:srgbClr val="FFFFFF"/>
                </a:solidFill>
                <a:latin typeface="Times New Roman"/>
                <a:cs typeface="Times New Roman"/>
              </a:rPr>
              <a:t>Sensors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--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Familiar,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fast,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long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range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5" y="2833701"/>
            <a:ext cx="4432935" cy="968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 spc="-285" b="1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-215" b="1">
                <a:solidFill>
                  <a:srgbClr val="FFFFFF"/>
                </a:solidFill>
                <a:latin typeface="Times New Roman"/>
                <a:cs typeface="Times New Roman"/>
              </a:rPr>
              <a:t>TME</a:t>
            </a:r>
            <a:r>
              <a:rPr dirty="0" sz="1800" spc="-229" b="1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A328</a:t>
            </a:r>
            <a:r>
              <a:rPr dirty="0" sz="1800" spc="-70" b="1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1800" spc="-70" b="1">
                <a:solidFill>
                  <a:srgbClr val="FFFFFF"/>
                </a:solidFill>
                <a:latin typeface="Times New Roman"/>
                <a:cs typeface="Times New Roman"/>
              </a:rPr>
              <a:t>-P</a:t>
            </a:r>
            <a:r>
              <a:rPr dirty="0" sz="1800" spc="-95" b="1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dirty="0" sz="1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85" b="1">
                <a:solidFill>
                  <a:srgbClr val="FFFFFF"/>
                </a:solidFill>
                <a:latin typeface="Times New Roman"/>
                <a:cs typeface="Times New Roman"/>
              </a:rPr>
              <a:t>Mic</a:t>
            </a:r>
            <a:r>
              <a:rPr dirty="0" sz="1800" spc="-95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5" b="1">
                <a:solidFill>
                  <a:srgbClr val="FFFFFF"/>
                </a:solidFill>
                <a:latin typeface="Times New Roman"/>
                <a:cs typeface="Times New Roman"/>
              </a:rPr>
              <a:t>ocont</a:t>
            </a:r>
            <a:r>
              <a:rPr dirty="0" sz="1800" spc="-20" b="1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15" b="1">
                <a:solidFill>
                  <a:srgbClr val="FFFFFF"/>
                </a:solidFill>
                <a:latin typeface="Times New Roman"/>
                <a:cs typeface="Times New Roman"/>
              </a:rPr>
              <a:t>oller</a:t>
            </a:r>
            <a:r>
              <a:rPr dirty="0" sz="1800" spc="20" b="1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sz="18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--  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og</a:t>
            </a:r>
            <a:r>
              <a:rPr dirty="0" sz="1800" spc="1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ammabl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5">
                <a:solidFill>
                  <a:srgbClr val="FFFFFF"/>
                </a:solidFill>
                <a:latin typeface="Times New Roman"/>
                <a:cs typeface="Times New Roman"/>
              </a:rPr>
              <a:t>wit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dirty="0" sz="1800" spc="-45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duin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85">
                <a:solidFill>
                  <a:srgbClr val="FFFFFF"/>
                </a:solidFill>
                <a:latin typeface="Times New Roman"/>
                <a:cs typeface="Times New Roman"/>
              </a:rPr>
              <a:t>IDE</a:t>
            </a: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bot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digital  </a:t>
            </a:r>
            <a:r>
              <a:rPr dirty="0" sz="1800" spc="85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analo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inputs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5">
                <a:solidFill>
                  <a:srgbClr val="FFFFFF"/>
                </a:solidFill>
                <a:latin typeface="Times New Roman"/>
                <a:cs typeface="Times New Roman"/>
              </a:rPr>
              <a:t>PW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outpu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dirty="0" sz="1800" spc="2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dirty="0" sz="1800" spc="114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dirty="0" sz="1800" spc="8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100">
                <a:solidFill>
                  <a:srgbClr val="FFFFFF"/>
                </a:solidFill>
                <a:latin typeface="Times New Roman"/>
                <a:cs typeface="Times New Roman"/>
              </a:rPr>
              <a:t>mo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dirty="0" sz="1800" spc="110">
                <a:solidFill>
                  <a:srgbClr val="FFFFFF"/>
                </a:solidFill>
                <a:latin typeface="Times New Roman"/>
                <a:cs typeface="Times New Roman"/>
              </a:rPr>
              <a:t>or)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29425" y="662050"/>
            <a:ext cx="810895" cy="1305560"/>
            <a:chOff x="5729425" y="662050"/>
            <a:chExt cx="810895" cy="130556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48475" y="681100"/>
              <a:ext cx="772300" cy="12672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738950" y="671575"/>
              <a:ext cx="791845" cy="1286510"/>
            </a:xfrm>
            <a:custGeom>
              <a:avLst/>
              <a:gdLst/>
              <a:ahLst/>
              <a:cxnLst/>
              <a:rect l="l" t="t" r="r" b="b"/>
              <a:pathLst>
                <a:path w="791845" h="1286510">
                  <a:moveTo>
                    <a:pt x="0" y="0"/>
                  </a:moveTo>
                  <a:lnTo>
                    <a:pt x="791350" y="0"/>
                  </a:lnTo>
                  <a:lnTo>
                    <a:pt x="791350" y="1286299"/>
                  </a:lnTo>
                  <a:lnTo>
                    <a:pt x="0" y="12862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7293050" y="740062"/>
            <a:ext cx="1346200" cy="1227455"/>
            <a:chOff x="7293050" y="740062"/>
            <a:chExt cx="1346200" cy="122745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2100" y="759112"/>
              <a:ext cx="1307650" cy="11892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02575" y="749587"/>
              <a:ext cx="1327150" cy="1208405"/>
            </a:xfrm>
            <a:custGeom>
              <a:avLst/>
              <a:gdLst/>
              <a:ahLst/>
              <a:cxnLst/>
              <a:rect l="l" t="t" r="r" b="b"/>
              <a:pathLst>
                <a:path w="1327150" h="1208405">
                  <a:moveTo>
                    <a:pt x="0" y="0"/>
                  </a:moveTo>
                  <a:lnTo>
                    <a:pt x="1326700" y="0"/>
                  </a:lnTo>
                  <a:lnTo>
                    <a:pt x="1326700" y="1208275"/>
                  </a:lnTo>
                  <a:lnTo>
                    <a:pt x="0" y="1208275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6147749" y="3150962"/>
            <a:ext cx="2128520" cy="762000"/>
            <a:chOff x="6147749" y="3150962"/>
            <a:chExt cx="2128520" cy="7620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6800" y="3170012"/>
              <a:ext cx="2090224" cy="72367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57274" y="3160487"/>
              <a:ext cx="2109470" cy="742950"/>
            </a:xfrm>
            <a:custGeom>
              <a:avLst/>
              <a:gdLst/>
              <a:ahLst/>
              <a:cxnLst/>
              <a:rect l="l" t="t" r="r" b="b"/>
              <a:pathLst>
                <a:path w="2109470" h="742950">
                  <a:moveTo>
                    <a:pt x="0" y="0"/>
                  </a:moveTo>
                  <a:lnTo>
                    <a:pt x="2109274" y="0"/>
                  </a:lnTo>
                  <a:lnTo>
                    <a:pt x="2109274" y="742724"/>
                  </a:lnTo>
                  <a:lnTo>
                    <a:pt x="0" y="74272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431138" y="4120288"/>
            <a:ext cx="15024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solidFill>
                  <a:srgbClr val="FFFFFF"/>
                </a:solidFill>
                <a:latin typeface="Arial"/>
                <a:cs typeface="Arial"/>
              </a:rPr>
              <a:t>ATMEGA328P-PU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36195" y="2085713"/>
            <a:ext cx="775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L7805CV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94896" y="2085713"/>
            <a:ext cx="7861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Arial"/>
                <a:cs typeface="Arial"/>
              </a:rPr>
              <a:t>HC-SR04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527177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34">
                <a:solidFill>
                  <a:srgbClr val="EAD1DC"/>
                </a:solidFill>
              </a:rPr>
              <a:t>T</a:t>
            </a:r>
            <a:r>
              <a:rPr dirty="0" spc="5">
                <a:solidFill>
                  <a:srgbClr val="EAD1DC"/>
                </a:solidFill>
              </a:rPr>
              <a:t>abl</a:t>
            </a:r>
            <a:r>
              <a:rPr dirty="0" spc="10">
                <a:solidFill>
                  <a:srgbClr val="EAD1DC"/>
                </a:solidFill>
              </a:rPr>
              <a:t>e</a:t>
            </a:r>
            <a:r>
              <a:rPr dirty="0" spc="-90">
                <a:solidFill>
                  <a:srgbClr val="EAD1DC"/>
                </a:solidFill>
              </a:rPr>
              <a:t> </a:t>
            </a:r>
            <a:r>
              <a:rPr dirty="0" spc="-5">
                <a:solidFill>
                  <a:srgbClr val="EAD1DC"/>
                </a:solidFill>
              </a:rPr>
              <a:t>-</a:t>
            </a:r>
            <a:r>
              <a:rPr dirty="0" spc="-85">
                <a:solidFill>
                  <a:srgbClr val="EAD1DC"/>
                </a:solidFill>
              </a:rPr>
              <a:t> </a:t>
            </a:r>
            <a:r>
              <a:rPr dirty="0" spc="-45">
                <a:solidFill>
                  <a:srgbClr val="EAD1DC"/>
                </a:solidFill>
              </a:rPr>
              <a:t>Hei</a:t>
            </a:r>
            <a:r>
              <a:rPr dirty="0" spc="-60">
                <a:solidFill>
                  <a:srgbClr val="EAD1DC"/>
                </a:solidFill>
              </a:rPr>
              <a:t>g</a:t>
            </a:r>
            <a:r>
              <a:rPr dirty="0" spc="-5">
                <a:solidFill>
                  <a:srgbClr val="EAD1DC"/>
                </a:solidFill>
              </a:rPr>
              <a:t>h</a:t>
            </a:r>
            <a:r>
              <a:rPr dirty="0">
                <a:solidFill>
                  <a:srgbClr val="EAD1DC"/>
                </a:solidFill>
              </a:rPr>
              <a:t>t</a:t>
            </a:r>
            <a:r>
              <a:rPr dirty="0" spc="-90">
                <a:solidFill>
                  <a:srgbClr val="EAD1DC"/>
                </a:solidFill>
              </a:rPr>
              <a:t> </a:t>
            </a:r>
            <a:r>
              <a:rPr dirty="0" spc="-300">
                <a:solidFill>
                  <a:srgbClr val="EAD1DC"/>
                </a:solidFill>
              </a:rPr>
              <a:t>A</a:t>
            </a:r>
            <a:r>
              <a:rPr dirty="0" spc="-20">
                <a:solidFill>
                  <a:srgbClr val="EAD1DC"/>
                </a:solidFill>
              </a:rPr>
              <a:t>djustin</a:t>
            </a:r>
            <a:r>
              <a:rPr dirty="0" spc="-15">
                <a:solidFill>
                  <a:srgbClr val="EAD1DC"/>
                </a:solidFill>
              </a:rPr>
              <a:t>g</a:t>
            </a:r>
            <a:r>
              <a:rPr dirty="0" spc="-90">
                <a:solidFill>
                  <a:srgbClr val="EAD1DC"/>
                </a:solidFill>
              </a:rPr>
              <a:t> </a:t>
            </a:r>
            <a:r>
              <a:rPr dirty="0" spc="-40">
                <a:solidFill>
                  <a:srgbClr val="EAD1DC"/>
                </a:solidFill>
              </a:rPr>
              <a:t>Algorithm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4725" y="1176350"/>
            <a:ext cx="4458970" cy="2940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 spc="25">
                <a:solidFill>
                  <a:srgbClr val="FFFFFF"/>
                </a:solidFill>
                <a:latin typeface="Times New Roman"/>
                <a:cs typeface="Times New Roman"/>
              </a:rPr>
              <a:t>Used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Times New Roman"/>
                <a:cs typeface="Times New Roman"/>
              </a:rPr>
              <a:t>HC-SR04</a:t>
            </a:r>
            <a:r>
              <a:rPr dirty="0" sz="18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ultrasonic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sensors,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table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height,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the other </a:t>
            </a:r>
            <a:r>
              <a:rPr dirty="0" sz="1800" spc="35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customer 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height </a:t>
            </a:r>
            <a:r>
              <a:rPr dirty="0" sz="18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60">
                <a:solidFill>
                  <a:srgbClr val="FFFFFF"/>
                </a:solidFill>
                <a:latin typeface="Times New Roman"/>
                <a:cs typeface="Times New Roman"/>
              </a:rPr>
              <a:t>detection</a:t>
            </a:r>
            <a:endParaRPr sz="1800">
              <a:latin typeface="Times New Roman"/>
              <a:cs typeface="Times New Roman"/>
            </a:endParaRPr>
          </a:p>
          <a:p>
            <a:pPr marL="12700" marR="725805">
              <a:lnSpc>
                <a:spcPct val="114599"/>
              </a:lnSpc>
              <a:spcBef>
                <a:spcPts val="1575"/>
              </a:spcBef>
            </a:pP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5">
                <a:solidFill>
                  <a:srgbClr val="FFFFFF"/>
                </a:solidFill>
                <a:latin typeface="Times New Roman"/>
                <a:cs typeface="Times New Roman"/>
              </a:rPr>
              <a:t>prototype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50">
                <a:solidFill>
                  <a:srgbClr val="FFFFFF"/>
                </a:solidFill>
                <a:latin typeface="Times New Roman"/>
                <a:cs typeface="Times New Roman"/>
              </a:rPr>
              <a:t>moved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according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85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dirty="0" sz="1800" spc="-43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Times New Roman"/>
                <a:cs typeface="Times New Roman"/>
              </a:rPr>
              <a:t>customer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0">
                <a:solidFill>
                  <a:srgbClr val="FFFFFF"/>
                </a:solidFill>
                <a:latin typeface="Times New Roman"/>
                <a:cs typeface="Times New Roman"/>
              </a:rPr>
              <a:t>height: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5"/>
              </a:spcBef>
              <a:tabLst>
                <a:tab pos="469265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-	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&lt;7"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&gt;19":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endParaRPr sz="18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315"/>
              </a:spcBef>
              <a:tabLst>
                <a:tab pos="469265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-	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&gt;7"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&lt;9":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Standby</a:t>
            </a:r>
            <a:endParaRPr sz="18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spcBef>
                <a:spcPts val="315"/>
              </a:spcBef>
              <a:tabLst>
                <a:tab pos="469265" algn="l"/>
              </a:tabLst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-	</a:t>
            </a:r>
            <a:r>
              <a:rPr dirty="0" sz="1800" spc="130">
                <a:solidFill>
                  <a:srgbClr val="FFFFFF"/>
                </a:solidFill>
                <a:latin typeface="Times New Roman"/>
                <a:cs typeface="Times New Roman"/>
              </a:rPr>
              <a:t>&gt;9"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18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90">
                <a:solidFill>
                  <a:srgbClr val="FFFFFF"/>
                </a:solidFill>
                <a:latin typeface="Times New Roman"/>
                <a:cs typeface="Times New Roman"/>
              </a:rPr>
              <a:t>&lt;19":</a:t>
            </a:r>
            <a:r>
              <a:rPr dirty="0" sz="18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25300" y="2813074"/>
            <a:ext cx="3754120" cy="2105660"/>
            <a:chOff x="4125300" y="2813074"/>
            <a:chExt cx="3754120" cy="21056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4350" y="2832125"/>
              <a:ext cx="3715499" cy="20670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34825" y="2822599"/>
              <a:ext cx="3735070" cy="2086610"/>
            </a:xfrm>
            <a:custGeom>
              <a:avLst/>
              <a:gdLst/>
              <a:ahLst/>
              <a:cxnLst/>
              <a:rect l="l" t="t" r="r" b="b"/>
              <a:pathLst>
                <a:path w="3735070" h="2086610">
                  <a:moveTo>
                    <a:pt x="0" y="0"/>
                  </a:moveTo>
                  <a:lnTo>
                    <a:pt x="3734549" y="0"/>
                  </a:lnTo>
                  <a:lnTo>
                    <a:pt x="3734549" y="2086146"/>
                  </a:lnTo>
                  <a:lnTo>
                    <a:pt x="0" y="2086146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5946049" y="316049"/>
            <a:ext cx="2572385" cy="2275205"/>
            <a:chOff x="5946049" y="316049"/>
            <a:chExt cx="2572385" cy="22752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65100" y="335099"/>
              <a:ext cx="2534172" cy="22366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55574" y="325574"/>
              <a:ext cx="2553335" cy="2256155"/>
            </a:xfrm>
            <a:custGeom>
              <a:avLst/>
              <a:gdLst/>
              <a:ahLst/>
              <a:cxnLst/>
              <a:rect l="l" t="t" r="r" b="b"/>
              <a:pathLst>
                <a:path w="2553334" h="2256155">
                  <a:moveTo>
                    <a:pt x="0" y="0"/>
                  </a:moveTo>
                  <a:lnTo>
                    <a:pt x="2553222" y="0"/>
                  </a:lnTo>
                  <a:lnTo>
                    <a:pt x="2553222" y="2255698"/>
                  </a:lnTo>
                  <a:lnTo>
                    <a:pt x="0" y="2255698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2021-04-22T22:30:01Z</dcterms:created>
  <dcterms:modified xsi:type="dcterms:W3CDTF">2021-04-22T22:30:01Z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