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Economica"/>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A30364-ACE3-4F62-B9B3-5C587E9D7B0C}">
  <a:tblStyle styleId="{5DA30364-ACE3-4F62-B9B3-5C587E9D7B0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Economic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conomica-italic.fntdata"/><Relationship Id="rId12" Type="http://schemas.openxmlformats.org/officeDocument/2006/relationships/slide" Target="slides/slide6.xml"/><Relationship Id="rId34" Type="http://schemas.openxmlformats.org/officeDocument/2006/relationships/font" Target="fonts/Economica-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Economica-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we’re team 13 and our project is the event attendance tracker.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3573fe81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3573fe81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Eric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next subsystem in the booth hardware is the I/O subsystem, this allows the booth presenters to interface with the device and control it’s operation. They also can see useful information in realtime through the display, showing the name of the booth (to ensure it matches up with what they want the name to be), the battery percentage remaining, an attendee count, as well as a low battery screen if the device reaches 0% charge left. The switch allows the user to change the device between “active” and charging modes, and they can communicate with the device for extracting attendee data and statistics through the USB port.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tested the OLED display and I2C bus by toggling each pixel of the display on and off individually, and verified all pixels were changed as expected.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power switch circuit must isolate the battery current to ensure the devices uses USB power when available, and does not allow significant leakage current into or out of the battery block. This was tested with a DMM to measure the leakage currents while the device is “active” and when it is “charging”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Finally, we tested the USB port could provide sufficient power, we did this by plugging the port into a high power USB bank, and allowed the device to pull maximum current (400mA), and measured if any component exceeded an acceptable temperature.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ec9e712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ec9e712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Eric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our PCB design and assembled version of the booth node hardware. I’m the upper right you can see the ESP32 microcontroller, which manages the hardware and handles the BLE communication with user devices. On the bottom of the board is the battery charger and voltage regulator. Nor this area is separated from the BLE antenna to reduce any switching noise interference.</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3573fe8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3573fe8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talk about the software for our project. As mentioned in our block diagram, the Event Attendee could have one of two things. An attendee device, or a smartphone app.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attendee device is built on the same hardware as a booth node, thereby allowing it to be powered via a battery or through USB. The decision making for whether a booth is attended or not is entirely self contained within the device.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smartphone app is currently only available for android devices. This would provide an alternative to the hardware solution at no cost to the attendees. Furthermore, the app itself is extremely lightweight with low battery and memory consumption.</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3573fe81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a3573fe81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Moving on to the requirements for this block. Well, first of all, we need to be able to detect nearby booths and display them with their respective signal strengths, denoted by the RSSI values.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must be able to distinguish between nearby booths and determine which booth is the closest to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we should flag the closest booth as attended after certain user configurable parameters are met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3573fe811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3573fe811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move on to the verification aspect, here’s an extremely high level view of the algorithm we used. Any time someone used the app or attendee device and checked in, we would start scanning for nearby booths and assigning them their respective RSSI value. Subsequently, we would find the closest booth and check if the booth met a cutoff threshold within a certain time period.</a:t>
            </a:r>
            <a:endParaRPr/>
          </a:p>
          <a:p>
            <a:pPr indent="0" lvl="0" marL="0" rtl="0" algn="l">
              <a:spcBef>
                <a:spcPts val="0"/>
              </a:spcBef>
              <a:spcAft>
                <a:spcPts val="0"/>
              </a:spcAft>
              <a:buNone/>
            </a:pPr>
            <a:r>
              <a:rPr lang="en"/>
              <a:t> If it did, we would move on to the next part. If not, we would start scanning again.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dec6928af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dec6928af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Now, onto the next part, we would check if the booth was an already attended booth. If so, we would go back to scanning for nearby booths. On the other hand, if the closest booth was not present in the list, we would mark it as attended, and add it to the list. Following which we would go back to scanning.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f1d1372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f1d1372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 high level overview of the algorithm for determining the closest booth is shown here. This would consist of 3 user configurable parameters - the timer, the scan interval, and the cutoff threshold percentage.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first off, we would start the timer, and continuously scan at every interval unless the timer is complete. Upon its completion we would check if any of the booths met the cutoff threshold, and if so we would mark it as attended.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3573fe811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3573fe811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rPr lang="en"/>
              <a:t>This graph shows the operation </a:t>
            </a:r>
            <a:r>
              <a:rPr lang="en"/>
              <a:t>of our algorithm, and was ran on 5 devices’ random RSSI data. These RSSI values are shown on the y axis, with the x axis showing the algorithm update iteration. The black dots show what the algorithm currently thinks is the closest device. The algorithm determines closest based on the history and current RSSI value for all the devices it can see; this is apparent for the first few iterations as it simply chooses the highest one as the closest. As the algorithm has more time to converge, this initial spike is overtaken by the higher and more consistent device 4, and note the algorithm selects this device fairly quickly, and continues to select the device even if another device momentarily has a stronger RSSI value. This was included in the algorithm to allow it to cope with environmental factors like BLE interference or having clear line of sight to another booth while the actual closest one is occluded by something momentarily.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3573fe81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3573fe81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hardware designed for the booth was also able to be used for the attendee device; this was programmed similarly to the booth hardware in c++. </a:t>
            </a:r>
            <a:endParaRPr/>
          </a:p>
          <a:p>
            <a:pPr indent="0" lvl="0" marL="0" rtl="0" algn="l">
              <a:spcBef>
                <a:spcPts val="0"/>
              </a:spcBef>
              <a:spcAft>
                <a:spcPts val="0"/>
              </a:spcAft>
              <a:buNone/>
            </a:pPr>
            <a:r>
              <a:rPr lang="en"/>
              <a:t>This device runs the algorithm, and records what booths are nearby and have been attended; these values can be seen on the serial port.</a:t>
            </a:r>
            <a:endParaRPr/>
          </a:p>
          <a:p>
            <a:pPr indent="0" lvl="0" marL="0" rtl="0" algn="l">
              <a:spcBef>
                <a:spcPts val="0"/>
              </a:spcBef>
              <a:spcAft>
                <a:spcPts val="0"/>
              </a:spcAft>
              <a:buNone/>
            </a:pPr>
            <a:r>
              <a:rPr lang="en"/>
              <a:t>Finally, the firmware was developed to use modular programming, which made variables such as the time between BLE scans, how long you need to be at a booth to trigger attendance, and a threshold for how certain the algorithm needs to be to count attendance.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3573fe811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3573fe811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move to the smartphone app.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Unlike the attendee device, the app was built using java. The app itself would require bluetooth, background, and location permissions. There requirements would change depending on the API level of the device consequent to the varying restrictions google enforces.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to make the app highly accessible, we built it such that it was compatible with android 6.0 and above. According to android studio, the official IDE for android development, this would allow it to run on approximately 84.9% of devices currently in use globally,.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3573fe81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3573fe81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Mason</a:t>
            </a:r>
            <a:endParaRPr/>
          </a:p>
          <a:p>
            <a:pPr indent="0" lvl="0" marL="0" rtl="0" algn="l">
              <a:spcBef>
                <a:spcPts val="0"/>
              </a:spcBef>
              <a:spcAft>
                <a:spcPts val="0"/>
              </a:spcAft>
              <a:buNone/>
            </a:pPr>
            <a:r>
              <a:rPr lang="en"/>
              <a:t>We have developed a system to allow attendees to easily recall important information about booths they have visited at events such as career fairs or CES. Our device can automatically detect if an attendee is visiting a booth and relay </a:t>
            </a:r>
            <a:r>
              <a:rPr lang="en"/>
              <a:t>information</a:t>
            </a:r>
            <a:r>
              <a:rPr lang="en"/>
              <a:t> about the company or product on offer via Bluetooth Low Energy. This can also provide valuable data to the presenters, such as the number of people who have attended their booth or other metrics that could be added in future, such as the average time attendees spend at the booth.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dec6928a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dec6928a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app is extremely lightweight as shown in the graph. It has extremely low CPU, energy, and memory utilization. The highest utilization is upon opening the app, as evident through the utilization spikes in the graph.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dec6928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dec6928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Anand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the smartphone app was built using material design, making it compatible with different screen sizes across android devices such as smartphones and tablets.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Furthermore, it consists of separate tabs which would display all nearby booths and a list of attended booths respectively.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quality of life and resource utilization improvement, we also added buttons for check in - which would start the algorithm and continuously scan, check out - which would stop scanning , and clearing the list of booths.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we built a vectorized custom icon - which allows the icon to scale to different sizes and types without loss of 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Looking at the screenshot, we can see the the high level requirements for this block are met as it flags the closest booth as attended while displaying its RSSI value and contact information.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3573fe81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3573fe81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 [Success] </a:t>
            </a:r>
            <a:endParaRPr/>
          </a:p>
          <a:p>
            <a:pPr indent="0" lvl="0" marL="0" rtl="0" algn="l">
              <a:spcBef>
                <a:spcPts val="0"/>
              </a:spcBef>
              <a:spcAft>
                <a:spcPts val="0"/>
              </a:spcAft>
              <a:buNone/>
            </a:pPr>
            <a:r>
              <a:rPr lang="en"/>
              <a:t>We had </a:t>
            </a:r>
            <a:r>
              <a:rPr lang="en"/>
              <a:t>quite a few successes with our project by the end, the major one that enabled us to reach our software goals was the booth hardware working nearly perfectly, with only a wrong value pull up resistor on our I2C bus.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 our block </a:t>
            </a:r>
            <a:r>
              <a:rPr lang="en"/>
              <a:t>level design included everything we needed to have our BLE communication work reliably and with the bandwidth we needed. Our battery also had all the components it needed to be charged and used to provide power to the device without charging encountering any issues with interference or safety concerns with using a Lithium Polymer cell,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the decision making </a:t>
            </a:r>
            <a:r>
              <a:rPr lang="en"/>
              <a:t>algorithm for determining the closest booth ended up working, and exceeded our requirements for accurate detection even for a short attendance time (as the accuracy of is higher when the algorithm is given more time to determine the closest device)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Anand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the decision making algorithm was a success, it was also one of the challenges we faced. Originally, we decided to use the formula present below to determine the closest booth by converting the RSSI values into tangible distance representations. However, this formula required the use of ‘n’ an attenuation factor, which was highly dependent on the environment. As such, there was no reliable method for us to find a representative value for n which would hold true for multiple use cases.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this issue was compounded by the fact that we used RSSI values to denote the signal strength and conduct the decision making, as RSSI values themselves are not an accurate indicator due to the fact that they wildy vary depending on the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a major challenge we face was the smartphone app itself. There were a multitude of challenges throughout the app development process - with the main ones being the variance in functions available across API levels, the differences in permissions required across API levels to get the data we need, and the general buggy nature of android studio which led to the app randomly crashing after working perfectly the previous day. This fact that android studio does not provide any helpful error messages, and none of us having experience with app development or java, further added on to the difficulty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f1d13721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f1d13721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could reduce the size of the attendee device by designing a PCB and circuit for it specifically, rather than repurposing a booth node board</a:t>
            </a:r>
            <a:endParaRPr/>
          </a:p>
          <a:p>
            <a:pPr indent="0" lvl="0" marL="0" rtl="0" algn="l">
              <a:spcBef>
                <a:spcPts val="0"/>
              </a:spcBef>
              <a:spcAft>
                <a:spcPts val="0"/>
              </a:spcAft>
              <a:buNone/>
            </a:pPr>
            <a:r>
              <a:rPr lang="en"/>
              <a:t>-add functionality to offload data, such as SD card, USB interface, web database</a:t>
            </a:r>
            <a:endParaRPr/>
          </a:p>
          <a:p>
            <a:pPr indent="0" lvl="0" marL="0" rtl="0" algn="l">
              <a:spcBef>
                <a:spcPts val="0"/>
              </a:spcBef>
              <a:spcAft>
                <a:spcPts val="0"/>
              </a:spcAft>
              <a:buNone/>
            </a:pPr>
            <a:r>
              <a:rPr lang="en"/>
              <a:t>-components are </a:t>
            </a:r>
            <a:r>
              <a:rPr lang="en"/>
              <a:t>overpowered</a:t>
            </a:r>
            <a:endParaRPr/>
          </a:p>
          <a:p>
            <a:pPr indent="0" lvl="0" marL="0" rtl="0" algn="l">
              <a:spcBef>
                <a:spcPts val="0"/>
              </a:spcBef>
              <a:spcAft>
                <a:spcPts val="0"/>
              </a:spcAft>
              <a:buNone/>
            </a:pPr>
            <a:r>
              <a:rPr lang="en"/>
              <a:t>	-battery is much too large</a:t>
            </a:r>
            <a:endParaRPr/>
          </a:p>
          <a:p>
            <a:pPr indent="0" lvl="0" marL="0" rtl="0" algn="l">
              <a:spcBef>
                <a:spcPts val="0"/>
              </a:spcBef>
              <a:spcAft>
                <a:spcPts val="0"/>
              </a:spcAft>
              <a:buNone/>
            </a:pPr>
            <a:r>
              <a:rPr lang="en"/>
              <a:t>	-regulator can handle way more current than necessary</a:t>
            </a:r>
            <a:endParaRPr/>
          </a:p>
          <a:p>
            <a:pPr indent="0" lvl="0" marL="0" rtl="0" algn="l">
              <a:spcBef>
                <a:spcPts val="0"/>
              </a:spcBef>
              <a:spcAft>
                <a:spcPts val="0"/>
              </a:spcAft>
              <a:buNone/>
            </a:pPr>
            <a:r>
              <a:rPr lang="en"/>
              <a:t>-if the boards were automatically assembled via a pick and place machine, the size of the components could be reduced significantly. Most of the components we used were physically larger than necessary as we had to solder them by hand</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3573fe81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3573fe81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future software developments on this project, we believe that improving the usability and resource consumption of the app would be key. As we saw previously, upon opening the app, we would have spikes in resource utilization due to various checks that are not needed till we reach certain parts of the algorithm.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could port the app to iOS and wearable devices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we could create a database which would contain relevant booth information for each event. This database could then be used in </a:t>
            </a:r>
            <a:r>
              <a:rPr lang="en"/>
              <a:t>conjunction</a:t>
            </a:r>
            <a:r>
              <a:rPr lang="en"/>
              <a:t> with a login based web interface that would allow presenters and attendees to access relevant data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3573fe811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3573fe81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the SWOT analysis of our whole event attendance system </a:t>
            </a:r>
            <a:r>
              <a:rPr lang="en"/>
              <a:t>here, with the major strengths being the low cost and simplicity for any event attendee, with our without a compatible smartphone, to take advantage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were a few weaknesses, one being the algorithm is based on RSSI values which are highly susceptible to environmental effects, we did succeed in coping with this shortcoming in the design of our algorithm. Next our algorithm is configured to prefer false positive detections over a possible false negative, this choice was made to ensure we do not miss recording a booth an attendee was at, though it could list a booth as attended incorrectly.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opportunities, beyond for event attendance, include using the system with slight modifications for contact tracing.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users may have concerns about privacy when downloading an app, and this is something we need to keep in mind when adding additional features like providing booth presenters with attendee contact info (if an attendee decides to share that information)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3573fe81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3573fe81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were quite a few other tests we performed in validating our system, but were left out due to time constraints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3573fe81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3573fe81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Mason</a:t>
            </a:r>
            <a:endParaRPr>
              <a:solidFill>
                <a:schemeClr val="dk1"/>
              </a:solidFill>
            </a:endParaRPr>
          </a:p>
          <a:p>
            <a:pPr indent="0" lvl="0" marL="0" rtl="0" algn="l">
              <a:spcBef>
                <a:spcPts val="0"/>
              </a:spcBef>
              <a:spcAft>
                <a:spcPts val="0"/>
              </a:spcAft>
              <a:buNone/>
            </a:pPr>
            <a:r>
              <a:rPr lang="en">
                <a:solidFill>
                  <a:schemeClr val="dk1"/>
                </a:solidFill>
              </a:rPr>
              <a:t>The problem our project solves is that attendees see a variety of booths at these events and can easily forget information like URLs or emails for booths they have seen.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Current alternatives to provide this information are expensive, and still require the attendees to do something at each booth (like scan a QR code)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Our system will manage all of this in the background so attendees can focus on what is happening at the booths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Our system meets all of our initial high level requirements,which include:</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
              <a:t>Instead of the minimum of 4 hours it needed to run on battery power for, it is able to run for at least 12 hours</a:t>
            </a:r>
            <a:endParaRPr/>
          </a:p>
          <a:p>
            <a:pPr indent="-298450" lvl="0" marL="457200" rtl="0" algn="l">
              <a:spcBef>
                <a:spcPts val="0"/>
              </a:spcBef>
              <a:spcAft>
                <a:spcPts val="0"/>
              </a:spcAft>
              <a:buSzPts val="1100"/>
              <a:buChar char="●"/>
            </a:pPr>
            <a:r>
              <a:rPr lang="en"/>
              <a:t>It is able to log attendance at correct booth when multiple are available</a:t>
            </a:r>
            <a:endParaRPr/>
          </a:p>
          <a:p>
            <a:pPr indent="-298450" lvl="0" marL="457200" rtl="0" algn="l">
              <a:spcBef>
                <a:spcPts val="0"/>
              </a:spcBef>
              <a:spcAft>
                <a:spcPts val="0"/>
              </a:spcAft>
              <a:buSzPts val="1100"/>
              <a:buChar char="●"/>
            </a:pPr>
            <a:r>
              <a:rPr lang="en"/>
              <a:t>Furthermore, instead of the initial requirement of sending 1kB of data from the booth to a users device in under 250ms, our system transfers 4kB of randomly generated data in 110ms +- 15ms. About 8x required speed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3573fe81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3573fe81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a:p>
            <a:pPr indent="0" lvl="0" marL="0" rtl="0" algn="l">
              <a:spcBef>
                <a:spcPts val="0"/>
              </a:spcBef>
              <a:spcAft>
                <a:spcPts val="0"/>
              </a:spcAft>
              <a:buNone/>
            </a:pPr>
            <a:r>
              <a:rPr lang="en"/>
              <a:t>First we’ll go over the major design choices we made throughout the 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largest one was choosing Bluetooth Low Energy over WiFi, cellular, or any other wireless communication. The decision for BLE was two-fold; first, the architecture of BLE works </a:t>
            </a:r>
            <a:r>
              <a:rPr lang="en"/>
              <a:t>perfectly</a:t>
            </a:r>
            <a:r>
              <a:rPr lang="en"/>
              <a:t> for this project, allowing us to easily </a:t>
            </a:r>
            <a:r>
              <a:rPr lang="en"/>
              <a:t>distinguish</a:t>
            </a:r>
            <a:r>
              <a:rPr lang="en"/>
              <a:t> and communicate with only booth nodes (ignoring all other Bluetooth/BLE devices like smartphones). Additionally, the low </a:t>
            </a:r>
            <a:r>
              <a:rPr lang="en"/>
              <a:t>transmission</a:t>
            </a:r>
            <a:r>
              <a:rPr lang="en"/>
              <a:t> power means the range that BLE devices are detected in can be quite short, simplifying the problem of selecting the closest device; this low power also helps reduce current consumption to make our battery last longer.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next choice was to use an OLED display mounted at an angle, as opposed to an LCD. This was decided based on the energy savings of OLED displays when any pixels are turned off (they draw no current), and for the much wider viewing angles of OLED displays compared to LCD. To aid in viewing angles further, we tilted the screen to make the display easily readable when standing or sitting at a booth.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we chose to use a Lithium polymer battery, and we chose this over other options such as Nickel Metal Hydride or Lithium ion for a few reasons. Lithium polymer batteries are available in many more sizes, shapes, and capacities; this allowed us to pick one that fit well within our device in the capacity range we needed. If we had chose an alternative, the shapes are almost always </a:t>
            </a:r>
            <a:r>
              <a:rPr lang="en"/>
              <a:t>cylindrical</a:t>
            </a:r>
            <a:r>
              <a:rPr lang="en"/>
              <a:t> and with predefined dimensions which would not have fit well into a small form factor device.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3573fe81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3573fe81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-Booth node</a:t>
            </a:r>
            <a:endParaRPr/>
          </a:p>
          <a:p>
            <a:pPr indent="0" lvl="0" marL="0" rtl="0" algn="l">
              <a:spcBef>
                <a:spcPts val="0"/>
              </a:spcBef>
              <a:spcAft>
                <a:spcPts val="0"/>
              </a:spcAft>
              <a:buNone/>
            </a:pPr>
            <a:r>
              <a:rPr lang="en"/>
              <a:t>	-PSU</a:t>
            </a:r>
            <a:endParaRPr/>
          </a:p>
          <a:p>
            <a:pPr indent="0" lvl="0" marL="0" rtl="0" algn="l">
              <a:spcBef>
                <a:spcPts val="0"/>
              </a:spcBef>
              <a:spcAft>
                <a:spcPts val="0"/>
              </a:spcAft>
              <a:buNone/>
            </a:pPr>
            <a:r>
              <a:rPr lang="en"/>
              <a:t>		-Contains the main voltage regulator, battery cell, and the battery management circuitry to keep the battery safe and working correctly.</a:t>
            </a:r>
            <a:endParaRPr/>
          </a:p>
          <a:p>
            <a:pPr indent="0" lvl="0" marL="0" rtl="0" algn="l">
              <a:spcBef>
                <a:spcPts val="0"/>
              </a:spcBef>
              <a:spcAft>
                <a:spcPts val="0"/>
              </a:spcAft>
              <a:buNone/>
            </a:pPr>
            <a:r>
              <a:rPr lang="en"/>
              <a:t>	-IO</a:t>
            </a:r>
            <a:endParaRPr/>
          </a:p>
          <a:p>
            <a:pPr indent="0" lvl="0" marL="0" rtl="0" algn="l">
              <a:spcBef>
                <a:spcPts val="0"/>
              </a:spcBef>
              <a:spcAft>
                <a:spcPts val="0"/>
              </a:spcAft>
              <a:buNone/>
            </a:pPr>
            <a:r>
              <a:rPr lang="en"/>
              <a:t>		-Contains the tilted OLED display, the power switch, and the USB port for charging and flashing</a:t>
            </a:r>
            <a:endParaRPr/>
          </a:p>
          <a:p>
            <a:pPr indent="0" lvl="0" marL="0" rtl="0" algn="l">
              <a:spcBef>
                <a:spcPts val="0"/>
              </a:spcBef>
              <a:spcAft>
                <a:spcPts val="0"/>
              </a:spcAft>
              <a:buNone/>
            </a:pPr>
            <a:r>
              <a:rPr lang="en"/>
              <a:t>	-Control unit</a:t>
            </a:r>
            <a:endParaRPr/>
          </a:p>
          <a:p>
            <a:pPr indent="0" lvl="0" marL="0" rtl="0" algn="l">
              <a:spcBef>
                <a:spcPts val="0"/>
              </a:spcBef>
              <a:spcAft>
                <a:spcPts val="0"/>
              </a:spcAft>
              <a:buNone/>
            </a:pPr>
            <a:r>
              <a:rPr lang="en"/>
              <a:t>		-The control unit is where the fun stuff happens as it contains the ESP32 microcontroller and bluetooth hardware that interfaces with the attendee device</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-Attendee Device block could consist of either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Attendee Device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This is made from one of the PCB’s without a case or display, and is used to emulate what the user’s smartphone would do, for users who do not have a compatible device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Smartphone App</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Developed for Android to communicate with the Booth Node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dec6928a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dec6928a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mentioned before, we have a battery management system to safely charge the battery. Ours is a convenient 5-pin integrated circuit that features a 4.2V voltage regulator and a constant current driver. To test this part of the system, we connected the output in series with an ammeter and powered the board via a USB power bank. This allowed us to confirm that the BMS was providing the correct voltage and consistently providing the correct current. The BMS is only active when USB power is applied, as its purpose is only to charge the battery, which cannot charge itself.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Reqs:</a:t>
            </a:r>
            <a:endParaRPr/>
          </a:p>
          <a:p>
            <a:pPr indent="0" lvl="0" marL="0" rtl="0" algn="l">
              <a:spcBef>
                <a:spcPts val="0"/>
              </a:spcBef>
              <a:spcAft>
                <a:spcPts val="0"/>
              </a:spcAft>
              <a:buNone/>
            </a:pPr>
            <a:r>
              <a:rPr lang="en"/>
              <a:t>Provided steady USB voltage, must charge at max 0.5C (min 800mAh battery -&gt; charge at 400mA max), and stop without exceeding 4.2+- 0.1V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Verifications:</a:t>
            </a:r>
            <a:endParaRPr/>
          </a:p>
          <a:p>
            <a:pPr indent="0" lvl="0" marL="0" rtl="0" algn="l">
              <a:spcBef>
                <a:spcPts val="0"/>
              </a:spcBef>
              <a:spcAft>
                <a:spcPts val="0"/>
              </a:spcAft>
              <a:buNone/>
            </a:pPr>
            <a:r>
              <a:rPr lang="en"/>
              <a:t>Connected USB power bank to USB port, measured the current drawn from the USB port (using the solder jumpers to insert </a:t>
            </a:r>
            <a:r>
              <a:rPr lang="en"/>
              <a:t>ammeter</a:t>
            </a:r>
            <a:r>
              <a:rPr lang="en"/>
              <a:t>) and voltage of battery; measured at various points through charging process, and after the charging indicator turns off.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3573fe81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3573fe81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Power from either USB or the battery feeds into the 3.3V regulator to supply the rest of the circuit, but never both. For this we chose a standard LDO regulator as we did not need voltages that were significantly lower or higher than either of our input voltages. Also shown are the two voltage dividers that we use for the automatic battery cutoff as well as measuring the battery voltage via the microcontroller for an extra layer of safety. Like the BMS, this part comes as a convenient integrated circuit that only requires some external bypass and decoupling capacitors to function. From testing, we have found that this part is overkill as it is capable of providing 750mA but our maximum average current draw is in the low 100’s.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-Primary voltage regulator that regulates either the battery input or the USB input, but never both at once. Also shown are the voltage dividers we used for the automatic battery cut off as well as reading the battery voltage with the microcontroller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Reqs:</a:t>
            </a:r>
            <a:endParaRPr>
              <a:solidFill>
                <a:schemeClr val="dk1"/>
              </a:solidFill>
            </a:endParaRPr>
          </a:p>
          <a:p>
            <a:pPr indent="0" lvl="0" marL="0" rtl="0" algn="l">
              <a:spcBef>
                <a:spcPts val="0"/>
              </a:spcBef>
              <a:spcAft>
                <a:spcPts val="0"/>
              </a:spcAft>
              <a:buNone/>
            </a:pPr>
            <a:r>
              <a:rPr lang="en">
                <a:solidFill>
                  <a:schemeClr val="dk1"/>
                </a:solidFill>
              </a:rPr>
              <a:t>Must provide 3.3v +- 0.1v at 750mA across 3.6V to 5.25V</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Verifications:</a:t>
            </a:r>
            <a:endParaRPr>
              <a:solidFill>
                <a:schemeClr val="dk1"/>
              </a:solidFill>
            </a:endParaRPr>
          </a:p>
          <a:p>
            <a:pPr indent="0" lvl="0" marL="0" rtl="0" algn="l">
              <a:spcBef>
                <a:spcPts val="0"/>
              </a:spcBef>
              <a:spcAft>
                <a:spcPts val="0"/>
              </a:spcAft>
              <a:buNone/>
            </a:pPr>
            <a:r>
              <a:rPr lang="en">
                <a:solidFill>
                  <a:schemeClr val="dk1"/>
                </a:solidFill>
              </a:rPr>
              <a:t>Provide 4.2v from a power supply to the input of the regulator (using solder jumpers), and draw 750mA out of the output of the regulator (sweep input voltage across range)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3573fe811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3573fe811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Eric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control unit subsystem runs the whole device, and interacts with the attendee’s device. This is based around an ESP32, as it has built in BLE support, an accurate enough ADC, and an easily implementable serial port.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BLE communication of the control unit had a major requirement of being able to transmit 4kB of data within 1 second to ensure we can meet our high level requirement to satisfy a large number of attendees at each booth.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was tested by generating 4kB of random bytes, and a test firmware was uploaded to transmit these bytes over BLE until either an timer interrupt triggered after 1 second, or upon completion of the transfer. At the end the </a:t>
            </a:r>
            <a:r>
              <a:rPr lang="en">
                <a:solidFill>
                  <a:schemeClr val="dk1"/>
                </a:solidFill>
              </a:rPr>
              <a:t>received</a:t>
            </a:r>
            <a:r>
              <a:rPr lang="en">
                <a:solidFill>
                  <a:schemeClr val="dk1"/>
                </a:solidFill>
              </a:rPr>
              <a:t> bytes were compared to the original. This test passed, and the device was able to transmit 4kB in 110ms +- 15ms.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Next, the control unit manages the booth hardware, controlling the OLED display, measuring the battery voltage, and communicating over the serial port.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also tested the ADC, and needed to ensure it was able to measure the battery voltage within 35mV of the actual </a:t>
            </a:r>
            <a:r>
              <a:rPr lang="en">
                <a:solidFill>
                  <a:schemeClr val="dk1"/>
                </a:solidFill>
              </a:rPr>
              <a:t>voltage</a:t>
            </a:r>
            <a:r>
              <a:rPr lang="en">
                <a:solidFill>
                  <a:schemeClr val="dk1"/>
                </a:solidFill>
              </a:rPr>
              <a:t> across the battery range.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do this, we used a DMM and measured the actual voltage while recording the ESP32’s ADC value; this was repeated at several points across the battery voltage range. This test also passed, with the voltage calibration shown on the next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dec6928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dec6928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Eric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graph shows the ADC value on the y-axis, with the actual voltage of the input to the ADC on the x-axis (with battery voltage being two times the ADC input voltage). This gave us a linear regression which satisfied our requirement of maximum +- 35mV deviation from the actual voltage.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955000" y="1233300"/>
            <a:ext cx="32340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t>Event Attendance Tracker</a:t>
            </a:r>
            <a:endParaRPr sz="4400"/>
          </a:p>
        </p:txBody>
      </p:sp>
      <p:sp>
        <p:nvSpPr>
          <p:cNvPr id="63" name="Google Shape;63;p13"/>
          <p:cNvSpPr txBox="1"/>
          <p:nvPr>
            <p:ph idx="1" type="subTitle"/>
          </p:nvPr>
        </p:nvSpPr>
        <p:spPr>
          <a:xfrm>
            <a:off x="2688450" y="2670025"/>
            <a:ext cx="3767100" cy="124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Team 13: </a:t>
            </a:r>
            <a:endParaRPr sz="2500"/>
          </a:p>
          <a:p>
            <a:pPr indent="0" lvl="0" marL="0" rtl="0" algn="ctr">
              <a:spcBef>
                <a:spcPts val="0"/>
              </a:spcBef>
              <a:spcAft>
                <a:spcPts val="0"/>
              </a:spcAft>
              <a:buNone/>
            </a:pPr>
            <a:r>
              <a:rPr lang="en" sz="2500"/>
              <a:t>Anand Sunderrajan, Eric Layne, Mason Edwards</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I/O Subsystem</a:t>
            </a:r>
            <a:endParaRPr/>
          </a:p>
        </p:txBody>
      </p:sp>
      <p:sp>
        <p:nvSpPr>
          <p:cNvPr id="132" name="Google Shape;132;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OLED display shows the booth name, battery percentage, and attendee count, and a low battery screen</a:t>
            </a:r>
            <a:endParaRPr sz="2000"/>
          </a:p>
          <a:p>
            <a:pPr indent="-355600" lvl="0" marL="457200" rtl="0" algn="l">
              <a:lnSpc>
                <a:spcPct val="115000"/>
              </a:lnSpc>
              <a:spcBef>
                <a:spcPts val="1500"/>
              </a:spcBef>
              <a:spcAft>
                <a:spcPts val="0"/>
              </a:spcAft>
              <a:buSzPts val="2000"/>
              <a:buChar char="❖"/>
            </a:pPr>
            <a:r>
              <a:rPr lang="en" sz="2000"/>
              <a:t>Switch circuit uses USB power when available and ensures battery safety</a:t>
            </a:r>
            <a:endParaRPr sz="2000"/>
          </a:p>
          <a:p>
            <a:pPr indent="-355600" lvl="0" marL="457200" rtl="0" algn="l">
              <a:lnSpc>
                <a:spcPct val="115000"/>
              </a:lnSpc>
              <a:spcBef>
                <a:spcPts val="1500"/>
              </a:spcBef>
              <a:spcAft>
                <a:spcPts val="0"/>
              </a:spcAft>
              <a:buSzPts val="2000"/>
              <a:buChar char="❖"/>
            </a:pPr>
            <a:r>
              <a:rPr lang="en" sz="2000"/>
              <a:t>USB port allows communication</a:t>
            </a:r>
            <a:endParaRPr sz="2000"/>
          </a:p>
          <a:p>
            <a:pPr indent="0" lvl="0" marL="457200" rtl="0" algn="l">
              <a:lnSpc>
                <a:spcPct val="115000"/>
              </a:lnSpc>
              <a:spcBef>
                <a:spcPts val="1500"/>
              </a:spcBef>
              <a:spcAft>
                <a:spcPts val="1500"/>
              </a:spcAft>
              <a:buNone/>
            </a:pPr>
            <a:r>
              <a:rPr lang="en" sz="2000"/>
              <a:t>with the device for extracting data</a:t>
            </a:r>
            <a:endParaRPr sz="2000"/>
          </a:p>
        </p:txBody>
      </p:sp>
      <p:pic>
        <p:nvPicPr>
          <p:cNvPr id="133" name="Google Shape;133;p22"/>
          <p:cNvPicPr preferRelativeResize="0"/>
          <p:nvPr/>
        </p:nvPicPr>
        <p:blipFill rotWithShape="1">
          <a:blip r:embed="rId3">
            <a:alphaModFix/>
          </a:blip>
          <a:srcRect b="0" l="0" r="1700" t="0"/>
          <a:stretch/>
        </p:blipFill>
        <p:spPr>
          <a:xfrm>
            <a:off x="5016550" y="2743857"/>
            <a:ext cx="3735901" cy="1886943"/>
          </a:xfrm>
          <a:prstGeom prst="rect">
            <a:avLst/>
          </a:prstGeom>
          <a:noFill/>
          <a:ln>
            <a:noFill/>
          </a:ln>
        </p:spPr>
      </p:pic>
      <p:sp>
        <p:nvSpPr>
          <p:cNvPr id="134" name="Google Shape;13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PCB</a:t>
            </a:r>
            <a:endParaRPr/>
          </a:p>
        </p:txBody>
      </p:sp>
      <p:sp>
        <p:nvSpPr>
          <p:cNvPr id="140" name="Google Shape;14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141" name="Google Shape;141;p23"/>
          <p:cNvPicPr preferRelativeResize="0"/>
          <p:nvPr/>
        </p:nvPicPr>
        <p:blipFill rotWithShape="1">
          <a:blip r:embed="rId3">
            <a:alphaModFix/>
          </a:blip>
          <a:srcRect b="1435" l="22861" r="21567" t="2852"/>
          <a:stretch/>
        </p:blipFill>
        <p:spPr>
          <a:xfrm>
            <a:off x="1253806" y="978825"/>
            <a:ext cx="2704620" cy="3684400"/>
          </a:xfrm>
          <a:prstGeom prst="rect">
            <a:avLst/>
          </a:prstGeom>
          <a:noFill/>
          <a:ln>
            <a:noFill/>
          </a:ln>
        </p:spPr>
      </p:pic>
      <p:pic>
        <p:nvPicPr>
          <p:cNvPr id="142" name="Google Shape;142;p23"/>
          <p:cNvPicPr preferRelativeResize="0"/>
          <p:nvPr/>
        </p:nvPicPr>
        <p:blipFill>
          <a:blip r:embed="rId4">
            <a:alphaModFix/>
          </a:blip>
          <a:stretch>
            <a:fillRect/>
          </a:stretch>
        </p:blipFill>
        <p:spPr>
          <a:xfrm>
            <a:off x="4572000" y="978825"/>
            <a:ext cx="3286863" cy="368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Software Design</a:t>
            </a:r>
            <a:endParaRPr/>
          </a:p>
        </p:txBody>
      </p:sp>
      <p:sp>
        <p:nvSpPr>
          <p:cNvPr id="148" name="Google Shape;148;p24"/>
          <p:cNvSpPr txBox="1"/>
          <p:nvPr>
            <p:ph idx="1" type="body"/>
          </p:nvPr>
        </p:nvSpPr>
        <p:spPr>
          <a:xfrm>
            <a:off x="311700" y="1070900"/>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Attendee Device</a:t>
            </a:r>
            <a:endParaRPr sz="2000"/>
          </a:p>
          <a:p>
            <a:pPr indent="-355600" lvl="1" marL="914400" rtl="0" algn="l">
              <a:lnSpc>
                <a:spcPct val="115000"/>
              </a:lnSpc>
              <a:spcBef>
                <a:spcPts val="0"/>
              </a:spcBef>
              <a:spcAft>
                <a:spcPts val="0"/>
              </a:spcAft>
              <a:buSzPts val="2000"/>
              <a:buChar char="➢"/>
            </a:pPr>
            <a:r>
              <a:rPr lang="en" sz="2000"/>
              <a:t>Utilizes the same hardware as a booth node</a:t>
            </a:r>
            <a:endParaRPr sz="2000"/>
          </a:p>
          <a:p>
            <a:pPr indent="-355600" lvl="1" marL="914400" rtl="0" algn="l">
              <a:spcBef>
                <a:spcPts val="0"/>
              </a:spcBef>
              <a:spcAft>
                <a:spcPts val="0"/>
              </a:spcAft>
              <a:buSzPts val="2000"/>
              <a:buChar char="➢"/>
            </a:pPr>
            <a:r>
              <a:rPr lang="en" sz="2000"/>
              <a:t>Battery/USB powered</a:t>
            </a:r>
            <a:endParaRPr sz="2000"/>
          </a:p>
          <a:p>
            <a:pPr indent="-355600" lvl="1" marL="914400" rtl="0" algn="l">
              <a:lnSpc>
                <a:spcPct val="115000"/>
              </a:lnSpc>
              <a:spcBef>
                <a:spcPts val="0"/>
              </a:spcBef>
              <a:spcAft>
                <a:spcPts val="0"/>
              </a:spcAft>
              <a:buSzPts val="2000"/>
              <a:buChar char="➢"/>
            </a:pPr>
            <a:r>
              <a:rPr lang="en" sz="2000"/>
              <a:t>Decision making is self contained</a:t>
            </a:r>
            <a:endParaRPr sz="2000"/>
          </a:p>
          <a:p>
            <a:pPr indent="-355600" lvl="0" marL="457200" rtl="0" algn="l">
              <a:lnSpc>
                <a:spcPct val="115000"/>
              </a:lnSpc>
              <a:spcBef>
                <a:spcPts val="1000"/>
              </a:spcBef>
              <a:spcAft>
                <a:spcPts val="0"/>
              </a:spcAft>
              <a:buSzPts val="2000"/>
              <a:buChar char="❖"/>
            </a:pPr>
            <a:r>
              <a:rPr lang="en" sz="2000"/>
              <a:t>Smartphone App</a:t>
            </a:r>
            <a:endParaRPr sz="2000"/>
          </a:p>
          <a:p>
            <a:pPr indent="-355600" lvl="1" marL="914400" rtl="0" algn="l">
              <a:lnSpc>
                <a:spcPct val="115000"/>
              </a:lnSpc>
              <a:spcBef>
                <a:spcPts val="0"/>
              </a:spcBef>
              <a:spcAft>
                <a:spcPts val="0"/>
              </a:spcAft>
              <a:buSzPts val="2000"/>
              <a:buChar char="➢"/>
            </a:pPr>
            <a:r>
              <a:rPr lang="en" sz="2000"/>
              <a:t>Currently only for android devices</a:t>
            </a:r>
            <a:endParaRPr sz="2000"/>
          </a:p>
          <a:p>
            <a:pPr indent="-355600" lvl="1" marL="914400" rtl="0" algn="l">
              <a:lnSpc>
                <a:spcPct val="115000"/>
              </a:lnSpc>
              <a:spcBef>
                <a:spcPts val="0"/>
              </a:spcBef>
              <a:spcAft>
                <a:spcPts val="0"/>
              </a:spcAft>
              <a:buSzPts val="2000"/>
              <a:buChar char="➢"/>
            </a:pPr>
            <a:r>
              <a:rPr lang="en" sz="2000"/>
              <a:t>Utilizes devices owned by attendees</a:t>
            </a:r>
            <a:endParaRPr sz="2000"/>
          </a:p>
          <a:p>
            <a:pPr indent="-355600" lvl="1" marL="914400" rtl="0" algn="l">
              <a:lnSpc>
                <a:spcPct val="115000"/>
              </a:lnSpc>
              <a:spcBef>
                <a:spcPts val="0"/>
              </a:spcBef>
              <a:spcAft>
                <a:spcPts val="0"/>
              </a:spcAft>
              <a:buSzPts val="2000"/>
              <a:buChar char="➢"/>
            </a:pPr>
            <a:r>
              <a:rPr lang="en" sz="2000"/>
              <a:t>Lightweight with low battery and memory consumption</a:t>
            </a:r>
            <a:endParaRPr sz="2000"/>
          </a:p>
        </p:txBody>
      </p:sp>
      <p:sp>
        <p:nvSpPr>
          <p:cNvPr id="149" name="Google Shape;14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Requirements</a:t>
            </a:r>
            <a:endParaRPr/>
          </a:p>
        </p:txBody>
      </p:sp>
      <p:sp>
        <p:nvSpPr>
          <p:cNvPr id="155" name="Google Shape;155;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Detect nearby booths and display them with their respective signal strengths</a:t>
            </a:r>
            <a:endParaRPr sz="2000"/>
          </a:p>
          <a:p>
            <a:pPr indent="-355600" lvl="0" marL="457200" rtl="0" algn="l">
              <a:lnSpc>
                <a:spcPct val="115000"/>
              </a:lnSpc>
              <a:spcBef>
                <a:spcPts val="1500"/>
              </a:spcBef>
              <a:spcAft>
                <a:spcPts val="0"/>
              </a:spcAft>
              <a:buSzPts val="2000"/>
              <a:buChar char="❖"/>
            </a:pPr>
            <a:r>
              <a:rPr lang="en" sz="2000"/>
              <a:t>Distinguish between nearby booths and determine the closest</a:t>
            </a:r>
            <a:endParaRPr sz="2000"/>
          </a:p>
          <a:p>
            <a:pPr indent="-355600" lvl="0" marL="457200" rtl="0" algn="l">
              <a:lnSpc>
                <a:spcPct val="115000"/>
              </a:lnSpc>
              <a:spcBef>
                <a:spcPts val="1500"/>
              </a:spcBef>
              <a:spcAft>
                <a:spcPts val="1500"/>
              </a:spcAft>
              <a:buSzPts val="2000"/>
              <a:buChar char="❖"/>
            </a:pPr>
            <a:r>
              <a:rPr lang="en" sz="2000"/>
              <a:t>Flag the closest booth as attended after the </a:t>
            </a:r>
            <a:r>
              <a:rPr lang="en" sz="2000"/>
              <a:t>user configurable</a:t>
            </a:r>
            <a:r>
              <a:rPr lang="en" sz="2000"/>
              <a:t> parameters are met</a:t>
            </a:r>
            <a:endParaRPr sz="2000"/>
          </a:p>
        </p:txBody>
      </p:sp>
      <p:sp>
        <p:nvSpPr>
          <p:cNvPr id="156" name="Google Shape;15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Decision Making Algorithm</a:t>
            </a:r>
            <a:endParaRPr/>
          </a:p>
        </p:txBody>
      </p:sp>
      <p:sp>
        <p:nvSpPr>
          <p:cNvPr id="162" name="Google Shape;16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163" name="Google Shape;163;p26"/>
          <p:cNvPicPr preferRelativeResize="0"/>
          <p:nvPr/>
        </p:nvPicPr>
        <p:blipFill>
          <a:blip r:embed="rId3">
            <a:alphaModFix/>
          </a:blip>
          <a:stretch>
            <a:fillRect/>
          </a:stretch>
        </p:blipFill>
        <p:spPr>
          <a:xfrm>
            <a:off x="1471613" y="1582225"/>
            <a:ext cx="6200775" cy="3038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Decision Making Algorithm</a:t>
            </a:r>
            <a:endParaRPr/>
          </a:p>
        </p:txBody>
      </p:sp>
      <p:sp>
        <p:nvSpPr>
          <p:cNvPr id="169" name="Google Shape;16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170" name="Google Shape;170;p27"/>
          <p:cNvPicPr preferRelativeResize="0"/>
          <p:nvPr/>
        </p:nvPicPr>
        <p:blipFill>
          <a:blip r:embed="rId3">
            <a:alphaModFix/>
          </a:blip>
          <a:stretch>
            <a:fillRect/>
          </a:stretch>
        </p:blipFill>
        <p:spPr>
          <a:xfrm>
            <a:off x="152400" y="4731625"/>
            <a:ext cx="9525" cy="9525"/>
          </a:xfrm>
          <a:prstGeom prst="rect">
            <a:avLst/>
          </a:prstGeom>
          <a:noFill/>
          <a:ln>
            <a:noFill/>
          </a:ln>
        </p:spPr>
      </p:pic>
      <p:pic>
        <p:nvPicPr>
          <p:cNvPr id="171" name="Google Shape;171;p27"/>
          <p:cNvPicPr preferRelativeResize="0"/>
          <p:nvPr/>
        </p:nvPicPr>
        <p:blipFill>
          <a:blip r:embed="rId4">
            <a:alphaModFix/>
          </a:blip>
          <a:stretch>
            <a:fillRect/>
          </a:stretch>
        </p:blipFill>
        <p:spPr>
          <a:xfrm>
            <a:off x="1112875" y="1331100"/>
            <a:ext cx="6918250" cy="322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Decision Making Analysis Algorithm</a:t>
            </a:r>
            <a:endParaRPr/>
          </a:p>
        </p:txBody>
      </p:sp>
      <p:sp>
        <p:nvSpPr>
          <p:cNvPr id="177" name="Google Shape;17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8" name="Google Shape;178;p28"/>
          <p:cNvPicPr preferRelativeResize="0"/>
          <p:nvPr/>
        </p:nvPicPr>
        <p:blipFill>
          <a:blip r:embed="rId3">
            <a:alphaModFix/>
          </a:blip>
          <a:stretch>
            <a:fillRect/>
          </a:stretch>
        </p:blipFill>
        <p:spPr>
          <a:xfrm>
            <a:off x="128250" y="1885767"/>
            <a:ext cx="8887499" cy="13719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Decision Making Analysis </a:t>
            </a:r>
            <a:endParaRPr/>
          </a:p>
        </p:txBody>
      </p:sp>
      <p:sp>
        <p:nvSpPr>
          <p:cNvPr id="184" name="Google Shape;184;p2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200"/>
          </a:p>
          <a:p>
            <a:pPr indent="0" lvl="0" marL="0" rtl="0" algn="l">
              <a:spcBef>
                <a:spcPts val="1600"/>
              </a:spcBef>
              <a:spcAft>
                <a:spcPts val="0"/>
              </a:spcAft>
              <a:buClr>
                <a:schemeClr val="dk1"/>
              </a:buClr>
              <a:buSzPts val="1100"/>
              <a:buFont typeface="Arial"/>
              <a:buNone/>
            </a:pPr>
            <a:r>
              <a:t/>
            </a:r>
            <a:endParaRPr sz="2200"/>
          </a:p>
          <a:p>
            <a:pPr indent="0" lvl="0" marL="0" rtl="0" algn="l">
              <a:spcBef>
                <a:spcPts val="1600"/>
              </a:spcBef>
              <a:spcAft>
                <a:spcPts val="1600"/>
              </a:spcAft>
              <a:buNone/>
            </a:pPr>
            <a:r>
              <a:t/>
            </a:r>
            <a:endParaRPr sz="2200"/>
          </a:p>
        </p:txBody>
      </p:sp>
      <p:pic>
        <p:nvPicPr>
          <p:cNvPr id="185" name="Google Shape;185;p29"/>
          <p:cNvPicPr preferRelativeResize="0"/>
          <p:nvPr/>
        </p:nvPicPr>
        <p:blipFill>
          <a:blip r:embed="rId3">
            <a:alphaModFix/>
          </a:blip>
          <a:stretch>
            <a:fillRect/>
          </a:stretch>
        </p:blipFill>
        <p:spPr>
          <a:xfrm>
            <a:off x="1645725" y="1147225"/>
            <a:ext cx="5531095" cy="3416400"/>
          </a:xfrm>
          <a:prstGeom prst="rect">
            <a:avLst/>
          </a:prstGeom>
          <a:noFill/>
          <a:ln>
            <a:noFill/>
          </a:ln>
        </p:spPr>
      </p:pic>
      <p:sp>
        <p:nvSpPr>
          <p:cNvPr id="186" name="Google Shape;18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Attendee Device</a:t>
            </a:r>
            <a:endParaRPr/>
          </a:p>
        </p:txBody>
      </p:sp>
      <p:sp>
        <p:nvSpPr>
          <p:cNvPr id="192" name="Google Shape;192;p3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Utilizes same hardware as booth node</a:t>
            </a:r>
            <a:endParaRPr sz="2000"/>
          </a:p>
          <a:p>
            <a:pPr indent="-355600" lvl="0" marL="457200" rtl="0" algn="l">
              <a:spcBef>
                <a:spcPts val="1500"/>
              </a:spcBef>
              <a:spcAft>
                <a:spcPts val="0"/>
              </a:spcAft>
              <a:buSzPts val="2000"/>
              <a:buChar char="❖"/>
            </a:pPr>
            <a:r>
              <a:rPr lang="en" sz="2000"/>
              <a:t>Software built using C++</a:t>
            </a:r>
            <a:endParaRPr sz="2000"/>
          </a:p>
          <a:p>
            <a:pPr indent="-355600" lvl="0" marL="457200" rtl="0" algn="l">
              <a:spcBef>
                <a:spcPts val="1500"/>
              </a:spcBef>
              <a:spcAft>
                <a:spcPts val="0"/>
              </a:spcAft>
              <a:buSzPts val="2000"/>
              <a:buChar char="❖"/>
            </a:pPr>
            <a:r>
              <a:rPr lang="en" sz="2000"/>
              <a:t>Displays nearby booths and attended booths on console</a:t>
            </a:r>
            <a:endParaRPr sz="2000"/>
          </a:p>
          <a:p>
            <a:pPr indent="-355600" lvl="0" marL="457200" rtl="0" algn="l">
              <a:spcBef>
                <a:spcPts val="1500"/>
              </a:spcBef>
              <a:spcAft>
                <a:spcPts val="1500"/>
              </a:spcAft>
              <a:buSzPts val="2000"/>
              <a:buChar char="❖"/>
            </a:pPr>
            <a:r>
              <a:rPr lang="en" sz="2000"/>
              <a:t>Modular programming allows for user configurable variables</a:t>
            </a:r>
            <a:endParaRPr sz="2000"/>
          </a:p>
        </p:txBody>
      </p:sp>
      <p:sp>
        <p:nvSpPr>
          <p:cNvPr id="193" name="Google Shape;19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 App</a:t>
            </a:r>
            <a:endParaRPr/>
          </a:p>
        </p:txBody>
      </p:sp>
      <p:sp>
        <p:nvSpPr>
          <p:cNvPr id="199" name="Google Shape;199;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Built using Java</a:t>
            </a:r>
            <a:endParaRPr sz="2000"/>
          </a:p>
          <a:p>
            <a:pPr indent="-355600" lvl="0" marL="457200" rtl="0" algn="l">
              <a:spcBef>
                <a:spcPts val="1500"/>
              </a:spcBef>
              <a:spcAft>
                <a:spcPts val="0"/>
              </a:spcAft>
              <a:buSzPts val="2000"/>
              <a:buChar char="❖"/>
            </a:pPr>
            <a:r>
              <a:rPr lang="en" sz="2000"/>
              <a:t>Bluetooth, background, and location permissions dependent on API level</a:t>
            </a:r>
            <a:endParaRPr sz="2000"/>
          </a:p>
          <a:p>
            <a:pPr indent="-355600" lvl="0" marL="457200" rtl="0" algn="l">
              <a:lnSpc>
                <a:spcPct val="115000"/>
              </a:lnSpc>
              <a:spcBef>
                <a:spcPts val="1500"/>
              </a:spcBef>
              <a:spcAft>
                <a:spcPts val="0"/>
              </a:spcAft>
              <a:buSzPts val="2000"/>
              <a:buChar char="❖"/>
            </a:pPr>
            <a:r>
              <a:rPr lang="en" sz="2000"/>
              <a:t>Compatible with Android 6.0+ (API 23+) ~84.9% of devices</a:t>
            </a:r>
            <a:endParaRPr sz="2000"/>
          </a:p>
          <a:p>
            <a:pPr indent="0" lvl="0" marL="0" rtl="0" algn="l">
              <a:lnSpc>
                <a:spcPct val="115000"/>
              </a:lnSpc>
              <a:spcBef>
                <a:spcPts val="1500"/>
              </a:spcBef>
              <a:spcAft>
                <a:spcPts val="1500"/>
              </a:spcAft>
              <a:buNone/>
            </a:pPr>
            <a:r>
              <a:t/>
            </a:r>
            <a:endParaRPr sz="2000"/>
          </a:p>
        </p:txBody>
      </p:sp>
      <p:pic>
        <p:nvPicPr>
          <p:cNvPr id="200" name="Google Shape;200;p31"/>
          <p:cNvPicPr preferRelativeResize="0"/>
          <p:nvPr/>
        </p:nvPicPr>
        <p:blipFill>
          <a:blip r:embed="rId3">
            <a:alphaModFix/>
          </a:blip>
          <a:stretch>
            <a:fillRect/>
          </a:stretch>
        </p:blipFill>
        <p:spPr>
          <a:xfrm>
            <a:off x="1744488" y="3406813"/>
            <a:ext cx="5655025" cy="958475"/>
          </a:xfrm>
          <a:prstGeom prst="rect">
            <a:avLst/>
          </a:prstGeom>
          <a:noFill/>
          <a:ln>
            <a:noFill/>
          </a:ln>
        </p:spPr>
      </p:pic>
      <p:sp>
        <p:nvSpPr>
          <p:cNvPr id="201" name="Google Shape;20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it?</a:t>
            </a:r>
            <a:endParaRPr/>
          </a:p>
        </p:txBody>
      </p:sp>
      <p:sp>
        <p:nvSpPr>
          <p:cNvPr id="69" name="Google Shape;69;p14"/>
          <p:cNvSpPr txBox="1"/>
          <p:nvPr>
            <p:ph idx="1" type="body"/>
          </p:nvPr>
        </p:nvSpPr>
        <p:spPr>
          <a:xfrm>
            <a:off x="311700" y="1225225"/>
            <a:ext cx="70542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A</a:t>
            </a:r>
            <a:r>
              <a:rPr lang="en" sz="2000"/>
              <a:t> system to track attendance at booths during an event such as CES or a career fair</a:t>
            </a:r>
            <a:endParaRPr sz="2000"/>
          </a:p>
          <a:p>
            <a:pPr indent="-355600" lvl="0" marL="457200" rtl="0" algn="l">
              <a:lnSpc>
                <a:spcPct val="115000"/>
              </a:lnSpc>
              <a:spcBef>
                <a:spcPts val="1500"/>
              </a:spcBef>
              <a:spcAft>
                <a:spcPts val="0"/>
              </a:spcAft>
              <a:buSzPts val="2000"/>
              <a:buChar char="❖"/>
            </a:pPr>
            <a:r>
              <a:rPr lang="en" sz="2000"/>
              <a:t>Utilizes Bluetooth Low Energy (BLE) to handle booth detection and communication</a:t>
            </a:r>
            <a:endParaRPr sz="2000"/>
          </a:p>
          <a:p>
            <a:pPr indent="-355600" lvl="0" marL="457200" rtl="0" algn="l">
              <a:lnSpc>
                <a:spcPct val="115000"/>
              </a:lnSpc>
              <a:spcBef>
                <a:spcPts val="1500"/>
              </a:spcBef>
              <a:spcAft>
                <a:spcPts val="0"/>
              </a:spcAft>
              <a:buSzPts val="2000"/>
              <a:buChar char="❖"/>
            </a:pPr>
            <a:r>
              <a:rPr lang="en" sz="2000"/>
              <a:t>Records what booths a user attends at event, provides additional information about those booths</a:t>
            </a:r>
            <a:endParaRPr sz="2000"/>
          </a:p>
          <a:p>
            <a:pPr indent="-355600" lvl="0" marL="457200" rtl="0" algn="l">
              <a:lnSpc>
                <a:spcPct val="115000"/>
              </a:lnSpc>
              <a:spcBef>
                <a:spcPts val="1500"/>
              </a:spcBef>
              <a:spcAft>
                <a:spcPts val="1500"/>
              </a:spcAft>
              <a:buSzPts val="2000"/>
              <a:buChar char="❖"/>
            </a:pPr>
            <a:r>
              <a:rPr lang="en" sz="2000"/>
              <a:t>Provides attendance statistics to the booth presenters</a:t>
            </a:r>
            <a:endParaRPr sz="2000"/>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71" name="Google Shape;71;p14"/>
          <p:cNvPicPr preferRelativeResize="0"/>
          <p:nvPr/>
        </p:nvPicPr>
        <p:blipFill rotWithShape="1">
          <a:blip r:embed="rId3">
            <a:alphaModFix/>
          </a:blip>
          <a:srcRect b="14101" l="12898" r="10555" t="24291"/>
          <a:stretch/>
        </p:blipFill>
        <p:spPr>
          <a:xfrm>
            <a:off x="7105025" y="1543687"/>
            <a:ext cx="1916125" cy="2056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 App</a:t>
            </a:r>
            <a:endParaRPr/>
          </a:p>
        </p:txBody>
      </p:sp>
      <p:sp>
        <p:nvSpPr>
          <p:cNvPr id="207" name="Google Shape;207;p3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Lightweight with low CPU, energy, and memory utilization</a:t>
            </a:r>
            <a:endParaRPr sz="2000"/>
          </a:p>
          <a:p>
            <a:pPr indent="0" lvl="0" marL="0" rtl="0" algn="l">
              <a:spcBef>
                <a:spcPts val="1600"/>
              </a:spcBef>
              <a:spcAft>
                <a:spcPts val="1600"/>
              </a:spcAft>
              <a:buNone/>
            </a:pPr>
            <a:r>
              <a:t/>
            </a:r>
            <a:endParaRPr sz="2000"/>
          </a:p>
        </p:txBody>
      </p:sp>
      <p:pic>
        <p:nvPicPr>
          <p:cNvPr id="208" name="Google Shape;208;p32"/>
          <p:cNvPicPr preferRelativeResize="0"/>
          <p:nvPr/>
        </p:nvPicPr>
        <p:blipFill>
          <a:blip r:embed="rId3">
            <a:alphaModFix/>
          </a:blip>
          <a:stretch>
            <a:fillRect/>
          </a:stretch>
        </p:blipFill>
        <p:spPr>
          <a:xfrm>
            <a:off x="311700" y="2069919"/>
            <a:ext cx="8520600" cy="2498956"/>
          </a:xfrm>
          <a:prstGeom prst="rect">
            <a:avLst/>
          </a:prstGeom>
          <a:noFill/>
          <a:ln>
            <a:noFill/>
          </a:ln>
        </p:spPr>
      </p:pic>
      <p:sp>
        <p:nvSpPr>
          <p:cNvPr id="209" name="Google Shape;20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 App</a:t>
            </a:r>
            <a:endParaRPr/>
          </a:p>
        </p:txBody>
      </p:sp>
      <p:sp>
        <p:nvSpPr>
          <p:cNvPr id="215" name="Google Shape;215;p3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Material design compatible with different screen                                sizes</a:t>
            </a:r>
            <a:endParaRPr sz="2000"/>
          </a:p>
          <a:p>
            <a:pPr indent="-355600" lvl="0" marL="457200" rtl="0" algn="l">
              <a:lnSpc>
                <a:spcPct val="115000"/>
              </a:lnSpc>
              <a:spcBef>
                <a:spcPts val="1500"/>
              </a:spcBef>
              <a:spcAft>
                <a:spcPts val="0"/>
              </a:spcAft>
              <a:buSzPts val="2000"/>
              <a:buChar char="❖"/>
            </a:pPr>
            <a:r>
              <a:rPr lang="en" sz="2000"/>
              <a:t>Displays nearby and attended booths separately                         under different tabs</a:t>
            </a:r>
            <a:endParaRPr sz="2000"/>
          </a:p>
          <a:p>
            <a:pPr indent="-355600" lvl="0" marL="457200" rtl="0" algn="l">
              <a:lnSpc>
                <a:spcPct val="115000"/>
              </a:lnSpc>
              <a:spcBef>
                <a:spcPts val="1500"/>
              </a:spcBef>
              <a:spcAft>
                <a:spcPts val="0"/>
              </a:spcAft>
              <a:buSzPts val="2000"/>
              <a:buChar char="❖"/>
            </a:pPr>
            <a:r>
              <a:rPr lang="en" sz="2000"/>
              <a:t>Buttons for check-in, check-out, and clearing                                                    the list</a:t>
            </a:r>
            <a:endParaRPr sz="2000"/>
          </a:p>
          <a:p>
            <a:pPr indent="-355600" lvl="0" marL="457200" rtl="0" algn="l">
              <a:lnSpc>
                <a:spcPct val="115000"/>
              </a:lnSpc>
              <a:spcBef>
                <a:spcPts val="1500"/>
              </a:spcBef>
              <a:spcAft>
                <a:spcPts val="0"/>
              </a:spcAft>
              <a:buSzPts val="2000"/>
              <a:buChar char="❖"/>
            </a:pPr>
            <a:r>
              <a:rPr lang="en" sz="2000"/>
              <a:t>Custom </a:t>
            </a:r>
            <a:r>
              <a:rPr lang="en" sz="2000"/>
              <a:t>icon</a:t>
            </a:r>
            <a:endParaRPr sz="2000"/>
          </a:p>
          <a:p>
            <a:pPr indent="0" lvl="0" marL="0" rtl="0" algn="l">
              <a:lnSpc>
                <a:spcPct val="115000"/>
              </a:lnSpc>
              <a:spcBef>
                <a:spcPts val="1500"/>
              </a:spcBef>
              <a:spcAft>
                <a:spcPts val="1600"/>
              </a:spcAft>
              <a:buNone/>
            </a:pPr>
            <a:r>
              <a:t/>
            </a:r>
            <a:endParaRPr sz="2000"/>
          </a:p>
        </p:txBody>
      </p:sp>
      <p:sp>
        <p:nvSpPr>
          <p:cNvPr id="216" name="Google Shape;21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217" name="Google Shape;217;p33"/>
          <p:cNvPicPr preferRelativeResize="0"/>
          <p:nvPr/>
        </p:nvPicPr>
        <p:blipFill rotWithShape="1">
          <a:blip r:embed="rId3">
            <a:alphaModFix/>
          </a:blip>
          <a:srcRect b="7748" l="11826" r="10774" t="5873"/>
          <a:stretch/>
        </p:blipFill>
        <p:spPr>
          <a:xfrm>
            <a:off x="3928463" y="3495200"/>
            <a:ext cx="1287075" cy="1168025"/>
          </a:xfrm>
          <a:prstGeom prst="rect">
            <a:avLst/>
          </a:prstGeom>
          <a:noFill/>
          <a:ln>
            <a:noFill/>
          </a:ln>
        </p:spPr>
      </p:pic>
      <p:pic>
        <p:nvPicPr>
          <p:cNvPr id="218" name="Google Shape;218;p33"/>
          <p:cNvPicPr preferRelativeResize="0"/>
          <p:nvPr/>
        </p:nvPicPr>
        <p:blipFill>
          <a:blip r:embed="rId4">
            <a:alphaModFix/>
          </a:blip>
          <a:stretch>
            <a:fillRect/>
          </a:stretch>
        </p:blipFill>
        <p:spPr>
          <a:xfrm>
            <a:off x="6773050" y="315925"/>
            <a:ext cx="2163773" cy="4347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315925"/>
            <a:ext cx="39999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Successes</a:t>
            </a:r>
            <a:endParaRPr/>
          </a:p>
        </p:txBody>
      </p:sp>
      <p:sp>
        <p:nvSpPr>
          <p:cNvPr id="224" name="Google Shape;224;p34"/>
          <p:cNvSpPr txBox="1"/>
          <p:nvPr>
            <p:ph idx="1" type="body"/>
          </p:nvPr>
        </p:nvSpPr>
        <p:spPr>
          <a:xfrm>
            <a:off x="311700" y="1225225"/>
            <a:ext cx="3999900" cy="1913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Booth hardware</a:t>
            </a:r>
            <a:endParaRPr sz="2000"/>
          </a:p>
          <a:p>
            <a:pPr indent="-355600" lvl="0" marL="457200" rtl="0" algn="l">
              <a:lnSpc>
                <a:spcPct val="115000"/>
              </a:lnSpc>
              <a:spcBef>
                <a:spcPts val="1500"/>
              </a:spcBef>
              <a:spcAft>
                <a:spcPts val="0"/>
              </a:spcAft>
              <a:buSzPts val="2000"/>
              <a:buChar char="❖"/>
            </a:pPr>
            <a:r>
              <a:rPr lang="en" sz="2000"/>
              <a:t>Block level design</a:t>
            </a:r>
            <a:endParaRPr sz="2000"/>
          </a:p>
          <a:p>
            <a:pPr indent="-355600" lvl="0" marL="457200" rtl="0" algn="l">
              <a:spcBef>
                <a:spcPts val="1500"/>
              </a:spcBef>
              <a:spcAft>
                <a:spcPts val="1500"/>
              </a:spcAft>
              <a:buSzPts val="2000"/>
              <a:buChar char="❖"/>
            </a:pPr>
            <a:r>
              <a:rPr lang="en" sz="2000"/>
              <a:t>Decision making algorithm</a:t>
            </a:r>
            <a:endParaRPr sz="2000"/>
          </a:p>
        </p:txBody>
      </p:sp>
      <p:sp>
        <p:nvSpPr>
          <p:cNvPr id="225" name="Google Shape;22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34"/>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Decision making algorithm</a:t>
            </a:r>
            <a:endParaRPr sz="2000"/>
          </a:p>
          <a:p>
            <a:pPr indent="-355600" lvl="0" marL="457200" rtl="0" algn="l">
              <a:spcBef>
                <a:spcPts val="1500"/>
              </a:spcBef>
              <a:spcAft>
                <a:spcPts val="0"/>
              </a:spcAft>
              <a:buSzPts val="2000"/>
              <a:buChar char="❖"/>
            </a:pPr>
            <a:r>
              <a:rPr lang="en" sz="2000"/>
              <a:t>Using BLE with RSSI values to denote signal strength</a:t>
            </a:r>
            <a:endParaRPr sz="2000"/>
          </a:p>
          <a:p>
            <a:pPr indent="-355600" lvl="0" marL="457200" rtl="0" algn="l">
              <a:lnSpc>
                <a:spcPct val="115000"/>
              </a:lnSpc>
              <a:spcBef>
                <a:spcPts val="1500"/>
              </a:spcBef>
              <a:spcAft>
                <a:spcPts val="0"/>
              </a:spcAft>
              <a:buSzPts val="2000"/>
              <a:buChar char="❖"/>
            </a:pPr>
            <a:r>
              <a:rPr lang="en" sz="2000"/>
              <a:t>The smartphone app</a:t>
            </a:r>
            <a:endParaRPr sz="2000"/>
          </a:p>
          <a:p>
            <a:pPr indent="0" lvl="0" marL="0" rtl="0" algn="l">
              <a:lnSpc>
                <a:spcPct val="115000"/>
              </a:lnSpc>
              <a:spcBef>
                <a:spcPts val="1500"/>
              </a:spcBef>
              <a:spcAft>
                <a:spcPts val="1600"/>
              </a:spcAft>
              <a:buNone/>
            </a:pPr>
            <a:r>
              <a:t/>
            </a:r>
            <a:endParaRPr/>
          </a:p>
        </p:txBody>
      </p:sp>
      <p:sp>
        <p:nvSpPr>
          <p:cNvPr id="227" name="Google Shape;227;p34"/>
          <p:cNvSpPr txBox="1"/>
          <p:nvPr>
            <p:ph type="title"/>
          </p:nvPr>
        </p:nvSpPr>
        <p:spPr>
          <a:xfrm>
            <a:off x="4832400" y="309925"/>
            <a:ext cx="39999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Challenges</a:t>
            </a:r>
            <a:endParaRPr/>
          </a:p>
        </p:txBody>
      </p:sp>
      <p:pic>
        <p:nvPicPr>
          <p:cNvPr id="228" name="Google Shape;228;p34"/>
          <p:cNvPicPr preferRelativeResize="0"/>
          <p:nvPr/>
        </p:nvPicPr>
        <p:blipFill>
          <a:blip r:embed="rId3">
            <a:alphaModFix/>
          </a:blip>
          <a:stretch>
            <a:fillRect/>
          </a:stretch>
        </p:blipFill>
        <p:spPr>
          <a:xfrm>
            <a:off x="5700911" y="3834150"/>
            <a:ext cx="2262875" cy="600175"/>
          </a:xfrm>
          <a:prstGeom prst="rect">
            <a:avLst/>
          </a:prstGeom>
          <a:noFill/>
          <a:ln>
            <a:noFill/>
          </a:ln>
        </p:spPr>
      </p:pic>
      <p:pic>
        <p:nvPicPr>
          <p:cNvPr id="229" name="Google Shape;229;p34"/>
          <p:cNvPicPr preferRelativeResize="0"/>
          <p:nvPr/>
        </p:nvPicPr>
        <p:blipFill>
          <a:blip r:embed="rId4">
            <a:alphaModFix/>
          </a:blip>
          <a:stretch>
            <a:fillRect/>
          </a:stretch>
        </p:blipFill>
        <p:spPr>
          <a:xfrm>
            <a:off x="311700" y="3782156"/>
            <a:ext cx="4445801" cy="7041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Future Hardware Development</a:t>
            </a:r>
            <a:endParaRPr/>
          </a:p>
        </p:txBody>
      </p:sp>
      <p:sp>
        <p:nvSpPr>
          <p:cNvPr id="235" name="Google Shape;235;p35"/>
          <p:cNvSpPr txBox="1"/>
          <p:nvPr>
            <p:ph idx="1" type="body"/>
          </p:nvPr>
        </p:nvSpPr>
        <p:spPr>
          <a:xfrm>
            <a:off x="311700" y="1264450"/>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Create a smaller hardware device available to event attendees</a:t>
            </a:r>
            <a:endParaRPr sz="2000"/>
          </a:p>
          <a:p>
            <a:pPr indent="-355600" lvl="0" marL="457200" rtl="0" algn="l">
              <a:lnSpc>
                <a:spcPct val="115000"/>
              </a:lnSpc>
              <a:spcBef>
                <a:spcPts val="1500"/>
              </a:spcBef>
              <a:spcAft>
                <a:spcPts val="0"/>
              </a:spcAft>
              <a:buSzPts val="2000"/>
              <a:buChar char="❖"/>
            </a:pPr>
            <a:r>
              <a:rPr lang="en" sz="2000"/>
              <a:t>Add SD card/USB for offloading data or configuring the device</a:t>
            </a:r>
            <a:endParaRPr sz="2000"/>
          </a:p>
          <a:p>
            <a:pPr indent="-355600" lvl="0" marL="457200" rtl="0" algn="l">
              <a:lnSpc>
                <a:spcPct val="115000"/>
              </a:lnSpc>
              <a:spcBef>
                <a:spcPts val="1500"/>
              </a:spcBef>
              <a:spcAft>
                <a:spcPts val="0"/>
              </a:spcAft>
              <a:buSzPts val="2000"/>
              <a:buChar char="❖"/>
            </a:pPr>
            <a:r>
              <a:rPr lang="en" sz="2000"/>
              <a:t>Reduce the cost by exchanging overrated components</a:t>
            </a:r>
            <a:endParaRPr sz="2000"/>
          </a:p>
          <a:p>
            <a:pPr indent="-355600" lvl="1" marL="914400" rtl="0" algn="l">
              <a:lnSpc>
                <a:spcPct val="115000"/>
              </a:lnSpc>
              <a:spcBef>
                <a:spcPts val="1500"/>
              </a:spcBef>
              <a:spcAft>
                <a:spcPts val="1500"/>
              </a:spcAft>
              <a:buSzPts val="2000"/>
              <a:buChar char="➢"/>
            </a:pPr>
            <a:r>
              <a:rPr lang="en" sz="2000"/>
              <a:t>Drive decisions based on actual device power requirements</a:t>
            </a:r>
            <a:endParaRPr sz="2000"/>
          </a:p>
        </p:txBody>
      </p:sp>
      <p:sp>
        <p:nvSpPr>
          <p:cNvPr id="236" name="Google Shape;23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Future Software Development</a:t>
            </a:r>
            <a:endParaRPr/>
          </a:p>
        </p:txBody>
      </p:sp>
      <p:sp>
        <p:nvSpPr>
          <p:cNvPr id="242" name="Google Shape;242;p3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Improving usability, and resource consumption of the app</a:t>
            </a:r>
            <a:endParaRPr sz="2000"/>
          </a:p>
          <a:p>
            <a:pPr indent="-355600" lvl="0" marL="457200" rtl="0" algn="l">
              <a:lnSpc>
                <a:spcPct val="115000"/>
              </a:lnSpc>
              <a:spcBef>
                <a:spcPts val="1500"/>
              </a:spcBef>
              <a:spcAft>
                <a:spcPts val="0"/>
              </a:spcAft>
              <a:buSzPts val="2000"/>
              <a:buChar char="❖"/>
            </a:pPr>
            <a:r>
              <a:rPr lang="en" sz="2000"/>
              <a:t>Porting to iOS devices</a:t>
            </a:r>
            <a:endParaRPr sz="2000"/>
          </a:p>
          <a:p>
            <a:pPr indent="-355600" lvl="0" marL="457200" rtl="0" algn="l">
              <a:lnSpc>
                <a:spcPct val="115000"/>
              </a:lnSpc>
              <a:spcBef>
                <a:spcPts val="1500"/>
              </a:spcBef>
              <a:spcAft>
                <a:spcPts val="0"/>
              </a:spcAft>
              <a:buSzPts val="2000"/>
              <a:buChar char="❖"/>
            </a:pPr>
            <a:r>
              <a:rPr lang="en" sz="2000"/>
              <a:t>Porting for use on wearables</a:t>
            </a:r>
            <a:endParaRPr sz="2000"/>
          </a:p>
          <a:p>
            <a:pPr indent="-355600" lvl="0" marL="457200" rtl="0" algn="l">
              <a:lnSpc>
                <a:spcPct val="115000"/>
              </a:lnSpc>
              <a:spcBef>
                <a:spcPts val="1500"/>
              </a:spcBef>
              <a:spcAft>
                <a:spcPts val="0"/>
              </a:spcAft>
              <a:buSzPts val="2000"/>
              <a:buChar char="❖"/>
            </a:pPr>
            <a:r>
              <a:rPr lang="en" sz="2000"/>
              <a:t>Creating database containing booth information for each event</a:t>
            </a:r>
            <a:endParaRPr sz="2000"/>
          </a:p>
          <a:p>
            <a:pPr indent="-355600" lvl="0" marL="457200" rtl="0" algn="l">
              <a:lnSpc>
                <a:spcPct val="115000"/>
              </a:lnSpc>
              <a:spcBef>
                <a:spcPts val="1500"/>
              </a:spcBef>
              <a:spcAft>
                <a:spcPts val="1500"/>
              </a:spcAft>
              <a:buSzPts val="2000"/>
              <a:buChar char="❖"/>
            </a:pPr>
            <a:r>
              <a:rPr lang="en" sz="2000"/>
              <a:t>Web interface for accessing data for presenters and attendees</a:t>
            </a:r>
            <a:endParaRPr sz="2000"/>
          </a:p>
        </p:txBody>
      </p:sp>
      <p:sp>
        <p:nvSpPr>
          <p:cNvPr id="243" name="Google Shape;24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SWOT Analysis</a:t>
            </a:r>
            <a:endParaRPr/>
          </a:p>
        </p:txBody>
      </p:sp>
      <p:graphicFrame>
        <p:nvGraphicFramePr>
          <p:cNvPr id="249" name="Google Shape;249;p37"/>
          <p:cNvGraphicFramePr/>
          <p:nvPr/>
        </p:nvGraphicFramePr>
        <p:xfrm>
          <a:off x="621000" y="1165650"/>
          <a:ext cx="3000000" cy="3000000"/>
        </p:xfrm>
        <a:graphic>
          <a:graphicData uri="http://schemas.openxmlformats.org/drawingml/2006/table">
            <a:tbl>
              <a:tblPr>
                <a:noFill/>
                <a:tableStyleId>{5DA30364-ACE3-4F62-B9B3-5C587E9D7B0C}</a:tableStyleId>
              </a:tblPr>
              <a:tblGrid>
                <a:gridCol w="3774900"/>
              </a:tblGrid>
              <a:tr h="389350">
                <a:tc>
                  <a:txBody>
                    <a:bodyPr/>
                    <a:lstStyle/>
                    <a:p>
                      <a:pPr indent="0" lvl="0" marL="0" rtl="0" algn="ctr">
                        <a:spcBef>
                          <a:spcPts val="0"/>
                        </a:spcBef>
                        <a:spcAft>
                          <a:spcPts val="0"/>
                        </a:spcAft>
                        <a:buNone/>
                      </a:pPr>
                      <a:r>
                        <a:rPr lang="en"/>
                        <a:t>Strengths</a:t>
                      </a:r>
                      <a:endParaRPr/>
                    </a:p>
                  </a:txBody>
                  <a:tcPr marT="91425" marB="91425" marR="91425" marL="91425"/>
                </a:tc>
              </a:tr>
              <a:tr h="536725">
                <a:tc>
                  <a:txBody>
                    <a:bodyPr/>
                    <a:lstStyle/>
                    <a:p>
                      <a:pPr indent="0" lvl="0" marL="0" rtl="0" algn="l">
                        <a:lnSpc>
                          <a:spcPct val="115000"/>
                        </a:lnSpc>
                        <a:spcBef>
                          <a:spcPts val="0"/>
                        </a:spcBef>
                        <a:spcAft>
                          <a:spcPts val="0"/>
                        </a:spcAft>
                        <a:buNone/>
                      </a:pPr>
                      <a:r>
                        <a:rPr lang="en"/>
                        <a:t>Low cost</a:t>
                      </a:r>
                      <a:endParaRPr/>
                    </a:p>
                    <a:p>
                      <a:pPr indent="0" lvl="0" marL="0" rtl="0" algn="l">
                        <a:lnSpc>
                          <a:spcPct val="115000"/>
                        </a:lnSpc>
                        <a:spcBef>
                          <a:spcPts val="1500"/>
                        </a:spcBef>
                        <a:spcAft>
                          <a:spcPts val="0"/>
                        </a:spcAft>
                        <a:buNone/>
                      </a:pPr>
                      <a:r>
                        <a:rPr lang="en"/>
                        <a:t>Small form factor and extremely portable</a:t>
                      </a:r>
                      <a:endParaRPr/>
                    </a:p>
                    <a:p>
                      <a:pPr indent="0" lvl="0" marL="0" rtl="0" algn="l">
                        <a:lnSpc>
                          <a:spcPct val="115000"/>
                        </a:lnSpc>
                        <a:spcBef>
                          <a:spcPts val="1500"/>
                        </a:spcBef>
                        <a:spcAft>
                          <a:spcPts val="0"/>
                        </a:spcAft>
                        <a:buNone/>
                      </a:pPr>
                      <a:r>
                        <a:rPr lang="en"/>
                        <a:t>Provides both software and hardware solutions</a:t>
                      </a:r>
                      <a:endParaRPr/>
                    </a:p>
                  </a:txBody>
                  <a:tcPr marT="91425" marB="91425" marR="91425" marL="91425"/>
                </a:tc>
              </a:tr>
            </a:tbl>
          </a:graphicData>
        </a:graphic>
      </p:graphicFrame>
      <p:graphicFrame>
        <p:nvGraphicFramePr>
          <p:cNvPr id="250" name="Google Shape;250;p37"/>
          <p:cNvGraphicFramePr/>
          <p:nvPr/>
        </p:nvGraphicFramePr>
        <p:xfrm>
          <a:off x="4804125" y="3375300"/>
          <a:ext cx="3000000" cy="3000000"/>
        </p:xfrm>
        <a:graphic>
          <a:graphicData uri="http://schemas.openxmlformats.org/drawingml/2006/table">
            <a:tbl>
              <a:tblPr>
                <a:noFill/>
                <a:tableStyleId>{5DA30364-ACE3-4F62-B9B3-5C587E9D7B0C}</a:tableStyleId>
              </a:tblPr>
              <a:tblGrid>
                <a:gridCol w="3774900"/>
              </a:tblGrid>
              <a:tr h="392400">
                <a:tc>
                  <a:txBody>
                    <a:bodyPr/>
                    <a:lstStyle/>
                    <a:p>
                      <a:pPr indent="0" lvl="0" marL="0" rtl="0" algn="ctr">
                        <a:spcBef>
                          <a:spcPts val="0"/>
                        </a:spcBef>
                        <a:spcAft>
                          <a:spcPts val="0"/>
                        </a:spcAft>
                        <a:buNone/>
                      </a:pPr>
                      <a:r>
                        <a:rPr lang="en"/>
                        <a:t>Threats</a:t>
                      </a:r>
                      <a:endParaRPr/>
                    </a:p>
                  </a:txBody>
                  <a:tcPr marT="91425" marB="91425" marR="91425" marL="91425"/>
                </a:tc>
              </a:tr>
              <a:tr h="868650">
                <a:tc>
                  <a:txBody>
                    <a:bodyPr/>
                    <a:lstStyle/>
                    <a:p>
                      <a:pPr indent="0" lvl="0" marL="0" rtl="0" algn="l">
                        <a:lnSpc>
                          <a:spcPct val="115000"/>
                        </a:lnSpc>
                        <a:spcBef>
                          <a:spcPts val="0"/>
                        </a:spcBef>
                        <a:spcAft>
                          <a:spcPts val="0"/>
                        </a:spcAft>
                        <a:buNone/>
                      </a:pPr>
                      <a:r>
                        <a:rPr lang="en"/>
                        <a:t>Privacy concerns</a:t>
                      </a:r>
                      <a:endParaRPr/>
                    </a:p>
                  </a:txBody>
                  <a:tcPr marT="91425" marB="91425" marR="91425" marL="91425"/>
                </a:tc>
              </a:tr>
            </a:tbl>
          </a:graphicData>
        </a:graphic>
      </p:graphicFrame>
      <p:graphicFrame>
        <p:nvGraphicFramePr>
          <p:cNvPr id="251" name="Google Shape;251;p37"/>
          <p:cNvGraphicFramePr/>
          <p:nvPr/>
        </p:nvGraphicFramePr>
        <p:xfrm>
          <a:off x="621000" y="3375300"/>
          <a:ext cx="3000000" cy="3000000"/>
        </p:xfrm>
        <a:graphic>
          <a:graphicData uri="http://schemas.openxmlformats.org/drawingml/2006/table">
            <a:tbl>
              <a:tblPr>
                <a:noFill/>
                <a:tableStyleId>{5DA30364-ACE3-4F62-B9B3-5C587E9D7B0C}</a:tableStyleId>
              </a:tblPr>
              <a:tblGrid>
                <a:gridCol w="3774900"/>
              </a:tblGrid>
              <a:tr h="381975">
                <a:tc>
                  <a:txBody>
                    <a:bodyPr/>
                    <a:lstStyle/>
                    <a:p>
                      <a:pPr indent="0" lvl="0" marL="0" rtl="0" algn="ctr">
                        <a:spcBef>
                          <a:spcPts val="0"/>
                        </a:spcBef>
                        <a:spcAft>
                          <a:spcPts val="0"/>
                        </a:spcAft>
                        <a:buNone/>
                      </a:pPr>
                      <a:r>
                        <a:rPr lang="en"/>
                        <a:t>Opportunities</a:t>
                      </a:r>
                      <a:endParaRPr/>
                    </a:p>
                  </a:txBody>
                  <a:tcPr marT="91425" marB="91425" marR="91425" marL="91425"/>
                </a:tc>
              </a:tr>
              <a:tr h="536725">
                <a:tc>
                  <a:txBody>
                    <a:bodyPr/>
                    <a:lstStyle/>
                    <a:p>
                      <a:pPr indent="0" lvl="0" marL="0" rtl="0" algn="l">
                        <a:lnSpc>
                          <a:spcPct val="115000"/>
                        </a:lnSpc>
                        <a:spcBef>
                          <a:spcPts val="0"/>
                        </a:spcBef>
                        <a:spcAft>
                          <a:spcPts val="0"/>
                        </a:spcAft>
                        <a:buNone/>
                      </a:pPr>
                      <a:r>
                        <a:rPr lang="en"/>
                        <a:t>Event tracking</a:t>
                      </a:r>
                      <a:endParaRPr/>
                    </a:p>
                    <a:p>
                      <a:pPr indent="0" lvl="0" marL="0" rtl="0" algn="l">
                        <a:lnSpc>
                          <a:spcPct val="115000"/>
                        </a:lnSpc>
                        <a:spcBef>
                          <a:spcPts val="1500"/>
                        </a:spcBef>
                        <a:spcAft>
                          <a:spcPts val="0"/>
                        </a:spcAft>
                        <a:buNone/>
                      </a:pPr>
                      <a:r>
                        <a:rPr lang="en"/>
                        <a:t>Contact tracing</a:t>
                      </a:r>
                      <a:endParaRPr/>
                    </a:p>
                  </a:txBody>
                  <a:tcPr marT="91425" marB="91425" marR="91425" marL="91425"/>
                </a:tc>
              </a:tr>
            </a:tbl>
          </a:graphicData>
        </a:graphic>
      </p:graphicFrame>
      <p:graphicFrame>
        <p:nvGraphicFramePr>
          <p:cNvPr id="252" name="Google Shape;252;p37"/>
          <p:cNvGraphicFramePr/>
          <p:nvPr/>
        </p:nvGraphicFramePr>
        <p:xfrm>
          <a:off x="4804125" y="1165650"/>
          <a:ext cx="3000000" cy="3000000"/>
        </p:xfrm>
        <a:graphic>
          <a:graphicData uri="http://schemas.openxmlformats.org/drawingml/2006/table">
            <a:tbl>
              <a:tblPr>
                <a:noFill/>
                <a:tableStyleId>{5DA30364-ACE3-4F62-B9B3-5C587E9D7B0C}</a:tableStyleId>
              </a:tblPr>
              <a:tblGrid>
                <a:gridCol w="3774900"/>
              </a:tblGrid>
              <a:tr h="392400">
                <a:tc>
                  <a:txBody>
                    <a:bodyPr/>
                    <a:lstStyle/>
                    <a:p>
                      <a:pPr indent="0" lvl="0" marL="0" rtl="0" algn="ctr">
                        <a:spcBef>
                          <a:spcPts val="0"/>
                        </a:spcBef>
                        <a:spcAft>
                          <a:spcPts val="0"/>
                        </a:spcAft>
                        <a:buNone/>
                      </a:pPr>
                      <a:r>
                        <a:rPr lang="en"/>
                        <a:t>Weaknesses</a:t>
                      </a:r>
                      <a:endParaRPr/>
                    </a:p>
                  </a:txBody>
                  <a:tcPr marT="91425" marB="91425" marR="91425" marL="91425"/>
                </a:tc>
              </a:tr>
              <a:tr h="1554450">
                <a:tc>
                  <a:txBody>
                    <a:bodyPr/>
                    <a:lstStyle/>
                    <a:p>
                      <a:pPr indent="0" lvl="0" marL="0" rtl="0" algn="l">
                        <a:lnSpc>
                          <a:spcPct val="115000"/>
                        </a:lnSpc>
                        <a:spcBef>
                          <a:spcPts val="0"/>
                        </a:spcBef>
                        <a:spcAft>
                          <a:spcPts val="0"/>
                        </a:spcAft>
                        <a:buNone/>
                      </a:pPr>
                      <a:r>
                        <a:rPr lang="en"/>
                        <a:t>Uses RSSI values for signal strength and decision making</a:t>
                      </a:r>
                      <a:endParaRPr/>
                    </a:p>
                    <a:p>
                      <a:pPr indent="0" lvl="0" marL="0" rtl="0" algn="l">
                        <a:lnSpc>
                          <a:spcPct val="115000"/>
                        </a:lnSpc>
                        <a:spcBef>
                          <a:spcPts val="1500"/>
                        </a:spcBef>
                        <a:spcAft>
                          <a:spcPts val="0"/>
                        </a:spcAft>
                        <a:buNone/>
                      </a:pPr>
                      <a:r>
                        <a:rPr lang="en"/>
                        <a:t>Chance for booth detection false positives</a:t>
                      </a:r>
                      <a:endParaRPr/>
                    </a:p>
                  </a:txBody>
                  <a:tcPr marT="91425" marB="91425" marR="91425" marL="91425"/>
                </a:tc>
              </a:tr>
            </a:tbl>
          </a:graphicData>
        </a:graphic>
      </p:graphicFrame>
      <p:sp>
        <p:nvSpPr>
          <p:cNvPr id="253" name="Google Shape;25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ctrTitle"/>
          </p:nvPr>
        </p:nvSpPr>
        <p:spPr>
          <a:xfrm>
            <a:off x="3044700" y="12277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Thank you!</a:t>
            </a:r>
            <a:endParaRPr sz="5000"/>
          </a:p>
        </p:txBody>
      </p:sp>
      <p:sp>
        <p:nvSpPr>
          <p:cNvPr id="259" name="Google Shape;259;p38"/>
          <p:cNvSpPr txBox="1"/>
          <p:nvPr>
            <p:ph idx="1" type="subTitle"/>
          </p:nvPr>
        </p:nvSpPr>
        <p:spPr>
          <a:xfrm>
            <a:off x="3044700" y="2764955"/>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Questions?</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77" name="Google Shape;77;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Event attendees often see a large number of booths</a:t>
            </a:r>
            <a:endParaRPr sz="2000"/>
          </a:p>
          <a:p>
            <a:pPr indent="-355600" lvl="1" marL="914400" rtl="0" algn="l">
              <a:lnSpc>
                <a:spcPct val="115000"/>
              </a:lnSpc>
              <a:spcBef>
                <a:spcPts val="0"/>
              </a:spcBef>
              <a:spcAft>
                <a:spcPts val="0"/>
              </a:spcAft>
              <a:buSzPts val="2000"/>
              <a:buChar char="➢"/>
            </a:pPr>
            <a:r>
              <a:rPr lang="en" sz="2000"/>
              <a:t>Recalling all the booths after the event can be difficult if not impossible</a:t>
            </a:r>
            <a:endParaRPr sz="2000"/>
          </a:p>
          <a:p>
            <a:pPr indent="-355600" lvl="0" marL="457200" rtl="0" algn="l">
              <a:lnSpc>
                <a:spcPct val="115000"/>
              </a:lnSpc>
              <a:spcBef>
                <a:spcPts val="1500"/>
              </a:spcBef>
              <a:spcAft>
                <a:spcPts val="0"/>
              </a:spcAft>
              <a:buSzPts val="2000"/>
              <a:buChar char="❖"/>
            </a:pPr>
            <a:r>
              <a:rPr lang="en" sz="2000"/>
              <a:t>Requirements</a:t>
            </a:r>
            <a:endParaRPr sz="2000"/>
          </a:p>
          <a:p>
            <a:pPr indent="-355600" lvl="1" marL="914400" rtl="0" algn="l">
              <a:lnSpc>
                <a:spcPct val="115000"/>
              </a:lnSpc>
              <a:spcBef>
                <a:spcPts val="0"/>
              </a:spcBef>
              <a:spcAft>
                <a:spcPts val="0"/>
              </a:spcAft>
              <a:buSzPts val="2000"/>
              <a:buChar char="➢"/>
            </a:pPr>
            <a:r>
              <a:rPr lang="en" sz="2000"/>
              <a:t>Needs to run on battery power for at least 4 hours</a:t>
            </a:r>
            <a:endParaRPr sz="2000"/>
          </a:p>
          <a:p>
            <a:pPr indent="-355600" lvl="1" marL="914400" rtl="0" algn="l">
              <a:lnSpc>
                <a:spcPct val="115000"/>
              </a:lnSpc>
              <a:spcBef>
                <a:spcPts val="0"/>
              </a:spcBef>
              <a:spcAft>
                <a:spcPts val="0"/>
              </a:spcAft>
              <a:buSzPts val="2000"/>
              <a:buChar char="➢"/>
            </a:pPr>
            <a:r>
              <a:rPr lang="en" sz="2000"/>
              <a:t>Log attendance at correct booth when multiple are available</a:t>
            </a:r>
            <a:endParaRPr sz="2000"/>
          </a:p>
          <a:p>
            <a:pPr indent="-355600" lvl="1" marL="914400" rtl="0" algn="l">
              <a:lnSpc>
                <a:spcPct val="115000"/>
              </a:lnSpc>
              <a:spcBef>
                <a:spcPts val="0"/>
              </a:spcBef>
              <a:spcAft>
                <a:spcPts val="0"/>
              </a:spcAft>
              <a:buSzPts val="2000"/>
              <a:buChar char="➢"/>
            </a:pPr>
            <a:r>
              <a:rPr lang="en" sz="2000"/>
              <a:t>Send up to 1kB of data from the booth to a user’s device in under 250ms</a:t>
            </a:r>
            <a:endParaRPr sz="2000"/>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Design Choices</a:t>
            </a:r>
            <a:endParaRPr/>
          </a:p>
        </p:txBody>
      </p:sp>
      <p:sp>
        <p:nvSpPr>
          <p:cNvPr id="84" name="Google Shape;84;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BLE over WiFi or Cellular</a:t>
            </a:r>
            <a:endParaRPr sz="2000"/>
          </a:p>
          <a:p>
            <a:pPr indent="-355600" lvl="0" marL="457200" rtl="0" algn="l">
              <a:lnSpc>
                <a:spcPct val="115000"/>
              </a:lnSpc>
              <a:spcBef>
                <a:spcPts val="1500"/>
              </a:spcBef>
              <a:spcAft>
                <a:spcPts val="0"/>
              </a:spcAft>
              <a:buSzPts val="2000"/>
              <a:buChar char="❖"/>
            </a:pPr>
            <a:r>
              <a:rPr lang="en" sz="2000"/>
              <a:t>Tilted OLED display rather than LCD</a:t>
            </a:r>
            <a:endParaRPr sz="2000"/>
          </a:p>
          <a:p>
            <a:pPr indent="-355600" lvl="0" marL="457200" rtl="0" algn="l">
              <a:lnSpc>
                <a:spcPct val="115000"/>
              </a:lnSpc>
              <a:spcBef>
                <a:spcPts val="1500"/>
              </a:spcBef>
              <a:spcAft>
                <a:spcPts val="1500"/>
              </a:spcAft>
              <a:buSzPts val="2000"/>
              <a:buChar char="❖"/>
            </a:pPr>
            <a:r>
              <a:rPr lang="en" sz="2000"/>
              <a:t>Lithium polymer battery cell rather than NiMH, Lithium Ion, etc</a:t>
            </a:r>
            <a:endParaRPr sz="2000"/>
          </a:p>
        </p:txBody>
      </p:sp>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System Overview</a:t>
            </a:r>
            <a:endParaRPr/>
          </a:p>
        </p:txBody>
      </p:sp>
      <p:sp>
        <p:nvSpPr>
          <p:cNvPr id="91" name="Google Shape;91;p17"/>
          <p:cNvSpPr txBox="1"/>
          <p:nvPr>
            <p:ph idx="1" type="body"/>
          </p:nvPr>
        </p:nvSpPr>
        <p:spPr>
          <a:xfrm>
            <a:off x="311700" y="1136750"/>
            <a:ext cx="3132900" cy="36342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Power Supply</a:t>
            </a:r>
            <a:endParaRPr sz="2000"/>
          </a:p>
          <a:p>
            <a:pPr indent="-355600" lvl="0" marL="457200" rtl="0" algn="l">
              <a:lnSpc>
                <a:spcPct val="115000"/>
              </a:lnSpc>
              <a:spcBef>
                <a:spcPts val="1500"/>
              </a:spcBef>
              <a:spcAft>
                <a:spcPts val="0"/>
              </a:spcAft>
              <a:buSzPts val="2000"/>
              <a:buChar char="❖"/>
            </a:pPr>
            <a:r>
              <a:rPr lang="en" sz="2000"/>
              <a:t>Control Unit</a:t>
            </a:r>
            <a:endParaRPr sz="2000"/>
          </a:p>
          <a:p>
            <a:pPr indent="-355600" lvl="0" marL="457200" rtl="0" algn="l">
              <a:lnSpc>
                <a:spcPct val="115000"/>
              </a:lnSpc>
              <a:spcBef>
                <a:spcPts val="1500"/>
              </a:spcBef>
              <a:spcAft>
                <a:spcPts val="0"/>
              </a:spcAft>
              <a:buSzPts val="2000"/>
              <a:buChar char="❖"/>
            </a:pPr>
            <a:r>
              <a:rPr lang="en" sz="2000"/>
              <a:t>I/O Subsystem</a:t>
            </a:r>
            <a:endParaRPr sz="2000"/>
          </a:p>
          <a:p>
            <a:pPr indent="-355600" lvl="0" marL="457200" rtl="0" algn="l">
              <a:lnSpc>
                <a:spcPct val="115000"/>
              </a:lnSpc>
              <a:spcBef>
                <a:spcPts val="1500"/>
              </a:spcBef>
              <a:spcAft>
                <a:spcPts val="0"/>
              </a:spcAft>
              <a:buSzPts val="2000"/>
              <a:buChar char="❖"/>
            </a:pPr>
            <a:r>
              <a:rPr lang="en" sz="2000"/>
              <a:t>Event Attendee</a:t>
            </a:r>
            <a:endParaRPr sz="2000"/>
          </a:p>
          <a:p>
            <a:pPr indent="-355600" lvl="1" marL="914400" rtl="0" algn="l">
              <a:lnSpc>
                <a:spcPct val="115000"/>
              </a:lnSpc>
              <a:spcBef>
                <a:spcPts val="0"/>
              </a:spcBef>
              <a:spcAft>
                <a:spcPts val="0"/>
              </a:spcAft>
              <a:buSzPts val="2000"/>
              <a:buChar char="➢"/>
            </a:pPr>
            <a:r>
              <a:rPr lang="en" sz="2000"/>
              <a:t>Attendee </a:t>
            </a:r>
            <a:r>
              <a:rPr lang="en" sz="2000"/>
              <a:t>Device</a:t>
            </a:r>
            <a:endParaRPr sz="2000"/>
          </a:p>
          <a:p>
            <a:pPr indent="-355600" lvl="1" marL="914400" rtl="0" algn="l">
              <a:lnSpc>
                <a:spcPct val="115000"/>
              </a:lnSpc>
              <a:spcBef>
                <a:spcPts val="0"/>
              </a:spcBef>
              <a:spcAft>
                <a:spcPts val="0"/>
              </a:spcAft>
              <a:buSzPts val="2000"/>
              <a:buChar char="➢"/>
            </a:pPr>
            <a:r>
              <a:rPr lang="en" sz="2000"/>
              <a:t>Smartphone App</a:t>
            </a:r>
            <a:endParaRPr sz="2000"/>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pic>
        <p:nvPicPr>
          <p:cNvPr id="93" name="Google Shape;93;p17"/>
          <p:cNvPicPr preferRelativeResize="0"/>
          <p:nvPr/>
        </p:nvPicPr>
        <p:blipFill>
          <a:blip r:embed="rId3">
            <a:alphaModFix/>
          </a:blip>
          <a:stretch>
            <a:fillRect/>
          </a:stretch>
        </p:blipFill>
        <p:spPr>
          <a:xfrm>
            <a:off x="3481412" y="540025"/>
            <a:ext cx="5428888" cy="412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Power Supply - BMS</a:t>
            </a:r>
            <a:endParaRPr/>
          </a:p>
        </p:txBody>
      </p:sp>
      <p:sp>
        <p:nvSpPr>
          <p:cNvPr id="99" name="Google Shape;99;p1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Safely charges internal lithium polymer battery cell</a:t>
            </a:r>
            <a:endParaRPr sz="2000"/>
          </a:p>
          <a:p>
            <a:pPr indent="-355600" lvl="0" marL="457200" rtl="0" algn="l">
              <a:lnSpc>
                <a:spcPct val="115000"/>
              </a:lnSpc>
              <a:spcBef>
                <a:spcPts val="1500"/>
              </a:spcBef>
              <a:spcAft>
                <a:spcPts val="1500"/>
              </a:spcAft>
              <a:buSzPts val="2000"/>
              <a:buChar char="❖"/>
            </a:pPr>
            <a:r>
              <a:rPr lang="en" sz="2000"/>
              <a:t>Uses constant current charging until reaching a preset voltage, then uses constant voltage to finish and maintain charge</a:t>
            </a:r>
            <a:endParaRPr sz="2000"/>
          </a:p>
        </p:txBody>
      </p:sp>
      <p:pic>
        <p:nvPicPr>
          <p:cNvPr id="100" name="Google Shape;100;p18"/>
          <p:cNvPicPr preferRelativeResize="0"/>
          <p:nvPr/>
        </p:nvPicPr>
        <p:blipFill>
          <a:blip r:embed="rId3">
            <a:alphaModFix/>
          </a:blip>
          <a:stretch>
            <a:fillRect/>
          </a:stretch>
        </p:blipFill>
        <p:spPr>
          <a:xfrm>
            <a:off x="2276400" y="2687475"/>
            <a:ext cx="4591191" cy="2065700"/>
          </a:xfrm>
          <a:prstGeom prst="rect">
            <a:avLst/>
          </a:prstGeom>
          <a:noFill/>
          <a:ln>
            <a:noFill/>
          </a:ln>
        </p:spPr>
      </p:pic>
      <p:sp>
        <p:nvSpPr>
          <p:cNvPr id="101" name="Google Shape;10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Regulates battery or USB voltage to 3.3V</a:t>
            </a:r>
            <a:endParaRPr sz="2000"/>
          </a:p>
          <a:p>
            <a:pPr indent="-355600" lvl="0" marL="457200" rtl="0" algn="l">
              <a:lnSpc>
                <a:spcPct val="115000"/>
              </a:lnSpc>
              <a:spcBef>
                <a:spcPts val="1500"/>
              </a:spcBef>
              <a:spcAft>
                <a:spcPts val="1500"/>
              </a:spcAft>
              <a:buSzPts val="2000"/>
              <a:buChar char="❖"/>
            </a:pPr>
            <a:r>
              <a:rPr lang="en" sz="2000"/>
              <a:t>Configurable hardware voltage cutoff (set at 3.5V)</a:t>
            </a:r>
            <a:endParaRPr sz="2000"/>
          </a:p>
        </p:txBody>
      </p:sp>
      <p:sp>
        <p:nvSpPr>
          <p:cNvPr id="107" name="Google Shape;107;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Power</a:t>
            </a:r>
            <a:r>
              <a:rPr lang="en"/>
              <a:t> Supply - Regulator</a:t>
            </a:r>
            <a:endParaRPr/>
          </a:p>
        </p:txBody>
      </p:sp>
      <p:pic>
        <p:nvPicPr>
          <p:cNvPr id="108" name="Google Shape;108;p19"/>
          <p:cNvPicPr preferRelativeResize="0"/>
          <p:nvPr/>
        </p:nvPicPr>
        <p:blipFill>
          <a:blip r:embed="rId3">
            <a:alphaModFix/>
          </a:blip>
          <a:stretch>
            <a:fillRect/>
          </a:stretch>
        </p:blipFill>
        <p:spPr>
          <a:xfrm>
            <a:off x="2653713" y="2206799"/>
            <a:ext cx="3836575" cy="2716225"/>
          </a:xfrm>
          <a:prstGeom prst="rect">
            <a:avLst/>
          </a:prstGeom>
          <a:noFill/>
          <a:ln>
            <a:noFill/>
          </a:ln>
        </p:spPr>
      </p:pic>
      <p:sp>
        <p:nvSpPr>
          <p:cNvPr id="109" name="Google Shape;10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Control Unit</a:t>
            </a:r>
            <a:endParaRPr/>
          </a:p>
        </p:txBody>
      </p:sp>
      <p:sp>
        <p:nvSpPr>
          <p:cNvPr id="115" name="Google Shape;115;p20"/>
          <p:cNvSpPr txBox="1"/>
          <p:nvPr>
            <p:ph idx="1" type="body"/>
          </p:nvPr>
        </p:nvSpPr>
        <p:spPr>
          <a:xfrm>
            <a:off x="311700" y="1225225"/>
            <a:ext cx="5745600" cy="33540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ESP32 microcontroller (built in 	RF radio)</a:t>
            </a:r>
            <a:endParaRPr sz="2000"/>
          </a:p>
          <a:p>
            <a:pPr indent="-355600" lvl="0" marL="457200" rtl="0" algn="l">
              <a:lnSpc>
                <a:spcPct val="115000"/>
              </a:lnSpc>
              <a:spcBef>
                <a:spcPts val="1500"/>
              </a:spcBef>
              <a:spcAft>
                <a:spcPts val="0"/>
              </a:spcAft>
              <a:buSzPts val="2000"/>
              <a:buChar char="❖"/>
            </a:pPr>
            <a:r>
              <a:rPr lang="en" sz="2000"/>
              <a:t>Handles BLE communication</a:t>
            </a:r>
            <a:endParaRPr sz="2000"/>
          </a:p>
          <a:p>
            <a:pPr indent="-355600" lvl="0" marL="457200" rtl="0" algn="l">
              <a:lnSpc>
                <a:spcPct val="115000"/>
              </a:lnSpc>
              <a:spcBef>
                <a:spcPts val="1500"/>
              </a:spcBef>
              <a:spcAft>
                <a:spcPts val="0"/>
              </a:spcAft>
              <a:buSzPts val="2000"/>
              <a:buChar char="❖"/>
            </a:pPr>
            <a:r>
              <a:rPr lang="en" sz="2000"/>
              <a:t>Manages device hardware</a:t>
            </a:r>
            <a:endParaRPr sz="2000"/>
          </a:p>
          <a:p>
            <a:pPr indent="-355600" lvl="1" marL="914400" rtl="0" algn="l">
              <a:lnSpc>
                <a:spcPct val="115000"/>
              </a:lnSpc>
              <a:spcBef>
                <a:spcPts val="0"/>
              </a:spcBef>
              <a:spcAft>
                <a:spcPts val="0"/>
              </a:spcAft>
              <a:buSzPts val="2000"/>
              <a:buChar char="➢"/>
            </a:pPr>
            <a:r>
              <a:rPr lang="en" sz="2000"/>
              <a:t>OLED display</a:t>
            </a:r>
            <a:endParaRPr sz="2000"/>
          </a:p>
          <a:p>
            <a:pPr indent="-355600" lvl="1" marL="914400" rtl="0" algn="l">
              <a:lnSpc>
                <a:spcPct val="115000"/>
              </a:lnSpc>
              <a:spcBef>
                <a:spcPts val="0"/>
              </a:spcBef>
              <a:spcAft>
                <a:spcPts val="0"/>
              </a:spcAft>
              <a:buSzPts val="2000"/>
              <a:buChar char="➢"/>
            </a:pPr>
            <a:r>
              <a:rPr lang="en" sz="2000"/>
              <a:t>Battery voltage monitoring</a:t>
            </a:r>
            <a:endParaRPr sz="2000"/>
          </a:p>
          <a:p>
            <a:pPr indent="-355600" lvl="1" marL="914400" rtl="0" algn="l">
              <a:lnSpc>
                <a:spcPct val="115000"/>
              </a:lnSpc>
              <a:spcBef>
                <a:spcPts val="0"/>
              </a:spcBef>
              <a:spcAft>
                <a:spcPts val="0"/>
              </a:spcAft>
              <a:buSzPts val="2000"/>
              <a:buChar char="➢"/>
            </a:pPr>
            <a:r>
              <a:rPr lang="en" sz="2000"/>
              <a:t>USB port serial communication</a:t>
            </a:r>
            <a:endParaRPr sz="2000"/>
          </a:p>
        </p:txBody>
      </p:sp>
      <p:pic>
        <p:nvPicPr>
          <p:cNvPr id="116" name="Google Shape;116;p20"/>
          <p:cNvPicPr preferRelativeResize="0"/>
          <p:nvPr/>
        </p:nvPicPr>
        <p:blipFill>
          <a:blip r:embed="rId3">
            <a:alphaModFix/>
          </a:blip>
          <a:stretch>
            <a:fillRect/>
          </a:stretch>
        </p:blipFill>
        <p:spPr>
          <a:xfrm>
            <a:off x="5847799" y="3146325"/>
            <a:ext cx="3116301" cy="1432900"/>
          </a:xfrm>
          <a:prstGeom prst="rect">
            <a:avLst/>
          </a:prstGeom>
          <a:noFill/>
          <a:ln>
            <a:noFill/>
          </a:ln>
        </p:spPr>
      </p:pic>
      <p:pic>
        <p:nvPicPr>
          <p:cNvPr id="117" name="Google Shape;117;p20"/>
          <p:cNvPicPr preferRelativeResize="0"/>
          <p:nvPr/>
        </p:nvPicPr>
        <p:blipFill>
          <a:blip r:embed="rId4">
            <a:alphaModFix/>
          </a:blip>
          <a:stretch>
            <a:fillRect/>
          </a:stretch>
        </p:blipFill>
        <p:spPr>
          <a:xfrm>
            <a:off x="5904676" y="722150"/>
            <a:ext cx="3002549" cy="2192201"/>
          </a:xfrm>
          <a:prstGeom prst="rect">
            <a:avLst/>
          </a:prstGeom>
          <a:noFill/>
          <a:ln>
            <a:noFill/>
          </a:ln>
        </p:spPr>
      </p:pic>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Control Unit</a:t>
            </a:r>
            <a:endParaRPr/>
          </a:p>
        </p:txBody>
      </p:sp>
      <p:sp>
        <p:nvSpPr>
          <p:cNvPr id="124" name="Google Shape;124;p2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Battery voltage ADC calibration</a:t>
            </a:r>
            <a:endParaRPr sz="2000"/>
          </a:p>
        </p:txBody>
      </p:sp>
      <p:pic>
        <p:nvPicPr>
          <p:cNvPr id="125" name="Google Shape;125;p21"/>
          <p:cNvPicPr preferRelativeResize="0"/>
          <p:nvPr/>
        </p:nvPicPr>
        <p:blipFill>
          <a:blip r:embed="rId3">
            <a:alphaModFix/>
          </a:blip>
          <a:stretch>
            <a:fillRect/>
          </a:stretch>
        </p:blipFill>
        <p:spPr>
          <a:xfrm>
            <a:off x="950000" y="1892350"/>
            <a:ext cx="7077075" cy="2676525"/>
          </a:xfrm>
          <a:prstGeom prst="rect">
            <a:avLst/>
          </a:prstGeom>
          <a:noFill/>
          <a:ln>
            <a:noFill/>
          </a:ln>
        </p:spPr>
      </p:pic>
      <p:sp>
        <p:nvSpPr>
          <p:cNvPr id="126" name="Google Shape;12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200"/>
              <a:t>‹#›</a:t>
            </a:fld>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