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65" r:id="rId3"/>
    <p:sldId id="267" r:id="rId4"/>
    <p:sldId id="268" r:id="rId5"/>
    <p:sldId id="269" r:id="rId6"/>
    <p:sldId id="270" r:id="rId7"/>
    <p:sldId id="271" r:id="rId8"/>
    <p:sldId id="272" r:id="rId9"/>
    <p:sldId id="274" r:id="rId10"/>
    <p:sldId id="273" r:id="rId11"/>
    <p:sldId id="276" r:id="rId12"/>
    <p:sldId id="277" r:id="rId13"/>
    <p:sldId id="278" r:id="rId14"/>
    <p:sldId id="279" r:id="rId15"/>
    <p:sldId id="281" r:id="rId16"/>
    <p:sldId id="280" r:id="rId17"/>
    <p:sldId id="275" r:id="rId18"/>
    <p:sldId id="284" r:id="rId19"/>
    <p:sldId id="283" r:id="rId20"/>
    <p:sldId id="282" r:id="rId21"/>
    <p:sldId id="285" r:id="rId22"/>
    <p:sldId id="257" r:id="rId23"/>
    <p:sldId id="258" r:id="rId24"/>
    <p:sldId id="259" r:id="rId25"/>
    <p:sldId id="260" r:id="rId26"/>
    <p:sldId id="261" r:id="rId27"/>
    <p:sldId id="286" r:id="rId28"/>
    <p:sldId id="262" r:id="rId29"/>
    <p:sldId id="287" r:id="rId30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6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732" autoAdjust="0"/>
  </p:normalViewPr>
  <p:slideViewPr>
    <p:cSldViewPr>
      <p:cViewPr varScale="1">
        <p:scale>
          <a:sx n="93" d="100"/>
          <a:sy n="93" d="100"/>
        </p:scale>
        <p:origin x="-5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5747" tIns="47873" rIns="95747" bIns="47873" rtlCol="0"/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5747" tIns="47873" rIns="95747" bIns="47873" rtlCol="0"/>
          <a:lstStyle>
            <a:lvl1pPr algn="r">
              <a:defRPr sz="1300"/>
            </a:lvl1pPr>
          </a:lstStyle>
          <a:p>
            <a:pPr>
              <a:defRPr/>
            </a:pPr>
            <a:fld id="{E206A98D-FADC-4322-8593-71C9A6A07494}" type="datetimeFigureOut">
              <a:rPr lang="en-US"/>
              <a:pPr>
                <a:defRPr/>
              </a:pPr>
              <a:t>2/1/2016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747" tIns="47873" rIns="95747" bIns="47873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5747" tIns="47873" rIns="95747" bIns="47873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5747" tIns="47873" rIns="95747" bIns="47873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5747" tIns="47873" rIns="95747" bIns="47873" rtlCol="0" anchor="b"/>
          <a:lstStyle>
            <a:lvl1pPr algn="r">
              <a:defRPr sz="1300"/>
            </a:lvl1pPr>
          </a:lstStyle>
          <a:p>
            <a:pPr>
              <a:defRPr/>
            </a:pPr>
            <a:fld id="{C80D76BC-B298-4FAD-A2CF-DEF84CE655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1973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32451CB-0C11-4487-B733-9B0A44864F35}" type="slidenum">
              <a:rPr lang="en-US" altLang="en-US" sz="1300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lang="en-US" altLang="en-US" sz="13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2F217C6-129A-483C-8DDD-13056AA426DB}" type="slidenum">
              <a:rPr lang="en-US" altLang="en-US" sz="1300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10</a:t>
            </a:fld>
            <a:endParaRPr lang="en-US" altLang="en-US" sz="13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AA09963-2456-4C03-969B-3C5C3C3F957D}" type="slidenum">
              <a:rPr lang="en-US" altLang="en-US" sz="1300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11</a:t>
            </a:fld>
            <a:endParaRPr lang="en-US" altLang="en-US" sz="13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6C7F5DC-1B38-4887-8A04-9AE4EF3200F8}" type="slidenum">
              <a:rPr lang="en-US" altLang="en-US" sz="1300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12</a:t>
            </a:fld>
            <a:endParaRPr lang="en-US" altLang="en-US" sz="13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2CE7BED-C555-4599-9525-F7F3F7A2D2F0}" type="slidenum">
              <a:rPr lang="en-US" altLang="en-US" sz="1300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13</a:t>
            </a:fld>
            <a:endParaRPr lang="en-US" altLang="en-US" sz="13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21B10C9-1D6F-4654-B5F3-BA2553CC089F}" type="slidenum">
              <a:rPr lang="en-US" altLang="en-US" sz="1300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14</a:t>
            </a:fld>
            <a:endParaRPr lang="en-US" altLang="en-US" sz="13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731FEDD-2A19-4758-8189-EAB2DC63B1A2}" type="slidenum">
              <a:rPr lang="en-US" altLang="en-US" sz="1300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15</a:t>
            </a:fld>
            <a:endParaRPr lang="en-US" altLang="en-US" sz="13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73DAC8F-61AB-48BF-90D9-6056A258495C}" type="slidenum">
              <a:rPr lang="en-US" altLang="en-US" sz="1300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16</a:t>
            </a:fld>
            <a:endParaRPr lang="en-US" altLang="en-US" sz="13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414BC3B-6CEA-4B31-8FB0-33F8CA06B201}" type="slidenum">
              <a:rPr lang="en-US" altLang="en-US" sz="1300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17</a:t>
            </a:fld>
            <a:endParaRPr lang="en-US" altLang="en-US" sz="13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1E00336-E41D-4967-AC6F-9214038DC03E}" type="slidenum">
              <a:rPr lang="en-US" altLang="en-US" sz="1300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18</a:t>
            </a:fld>
            <a:endParaRPr lang="en-US" altLang="en-US" sz="13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D7F4410-006F-479D-A9AA-4CB442F41E33}" type="slidenum">
              <a:rPr lang="en-US" altLang="en-US" sz="1300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19</a:t>
            </a:fld>
            <a:endParaRPr lang="en-US" altLang="en-US" sz="13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6EA36F0-6953-4C78-AFE4-B1D4C881C827}" type="slidenum">
              <a:rPr lang="en-US" altLang="en-US" sz="1300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</a:t>
            </a:fld>
            <a:endParaRPr lang="en-US" altLang="en-US" sz="13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3246B19-CD80-47C6-9E08-E6D08F03FA57}" type="slidenum">
              <a:rPr lang="en-US" altLang="en-US" sz="1300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20</a:t>
            </a:fld>
            <a:endParaRPr lang="en-US" altLang="en-US" sz="13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50BAC5A-650A-4CE3-9790-1ED9076F6E1A}" type="slidenum">
              <a:rPr lang="en-US" altLang="en-US" sz="1300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21</a:t>
            </a:fld>
            <a:endParaRPr lang="en-US" altLang="en-US" sz="13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AFABBB4-E2CE-4CF6-84AB-644092223BE3}" type="slidenum">
              <a:rPr lang="en-US" altLang="en-US" sz="1300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22</a:t>
            </a:fld>
            <a:endParaRPr lang="en-US" altLang="en-US" sz="13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F063044-E067-46D2-952D-EB7EBD0A0563}" type="slidenum">
              <a:rPr lang="en-US" altLang="en-US" sz="1300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23</a:t>
            </a:fld>
            <a:endParaRPr lang="en-US" altLang="en-US" sz="13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ED59FBF-590A-4EFD-BB7A-69F5C6A201A3}" type="slidenum">
              <a:rPr lang="en-US" altLang="en-US" sz="1300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24</a:t>
            </a:fld>
            <a:endParaRPr lang="en-US" altLang="en-US" sz="13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261B93C-EADD-4362-9D64-F8F474D90453}" type="slidenum">
              <a:rPr lang="en-US" altLang="en-US" sz="1300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25</a:t>
            </a:fld>
            <a:endParaRPr lang="en-US" altLang="en-US" sz="13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6AF5E03-2CAF-4298-ADDB-DE440F0025B7}" type="slidenum">
              <a:rPr lang="en-US" altLang="en-US" sz="1300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26</a:t>
            </a:fld>
            <a:endParaRPr lang="en-US" altLang="en-US" sz="13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506EF0F-56EC-4D17-B42E-3530C9EC69BD}" type="slidenum">
              <a:rPr lang="en-US" altLang="en-US" sz="1300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27</a:t>
            </a:fld>
            <a:endParaRPr lang="en-US" altLang="en-US" sz="13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2C60681-9F98-4E3B-9A7E-EB07A1AB8FA2}" type="slidenum">
              <a:rPr lang="en-US" altLang="en-US" sz="1300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28</a:t>
            </a:fld>
            <a:endParaRPr lang="en-US" altLang="en-US" sz="13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20BD248-DCB4-4AF7-A502-F4B7A3143348}" type="slidenum">
              <a:rPr lang="en-US" altLang="en-US" sz="1300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3</a:t>
            </a:fld>
            <a:endParaRPr lang="en-US" altLang="en-US" sz="13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E7D242C-074F-4ECF-8AD0-34ABA964BFE0}" type="slidenum">
              <a:rPr lang="en-US" altLang="en-US" sz="1300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en-US" altLang="en-US" sz="13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87504C2-071C-481C-AE6C-5BD59F876016}" type="slidenum">
              <a:rPr lang="en-US" altLang="en-US" sz="1300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5</a:t>
            </a:fld>
            <a:endParaRPr lang="en-US" altLang="en-US" sz="13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D3E14CC-F600-46C1-B2C4-D2FDD24E406D}" type="slidenum">
              <a:rPr lang="en-US" altLang="en-US" sz="1300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6</a:t>
            </a:fld>
            <a:endParaRPr lang="en-US" altLang="en-US" sz="13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5938D03-879F-4D96-9BEA-0CDD21921506}" type="slidenum">
              <a:rPr lang="en-US" altLang="en-US" sz="1300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7</a:t>
            </a:fld>
            <a:endParaRPr lang="en-US" altLang="en-US" sz="13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65BE2E4-1E3B-4CB4-889D-FEF6C248F510}" type="slidenum">
              <a:rPr lang="en-US" altLang="en-US" sz="1300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8</a:t>
            </a:fld>
            <a:endParaRPr lang="en-US" altLang="en-US" sz="13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AFE54F8-74B1-4ABE-A434-52566A075567}" type="slidenum">
              <a:rPr lang="en-US" altLang="en-US" sz="1300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9</a:t>
            </a:fld>
            <a:endParaRPr lang="en-US" altLang="en-US" sz="1300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775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>
            <a:lvl1pPr>
              <a:defRPr sz="4000" b="1">
                <a:solidFill>
                  <a:srgbClr val="F56F00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11362"/>
            <a:ext cx="8229600" cy="4525963"/>
          </a:xfrm>
        </p:spPr>
        <p:txBody>
          <a:bodyPr/>
          <a:lstStyle>
            <a:lvl1pPr>
              <a:defRPr>
                <a:latin typeface="Tahoma" pitchFamily="34" charset="0"/>
                <a:cs typeface="Tahoma" pitchFamily="34" charset="0"/>
              </a:defRPr>
            </a:lvl1pPr>
            <a:lvl2pPr>
              <a:defRPr>
                <a:latin typeface="Tahoma" pitchFamily="34" charset="0"/>
                <a:cs typeface="Tahoma" pitchFamily="34" charset="0"/>
              </a:defRPr>
            </a:lvl2pPr>
            <a:lvl3pPr>
              <a:defRPr>
                <a:latin typeface="Tahoma" pitchFamily="34" charset="0"/>
                <a:cs typeface="Tahoma" pitchFamily="34" charset="0"/>
              </a:defRPr>
            </a:lvl3pPr>
            <a:lvl4pPr>
              <a:defRPr>
                <a:latin typeface="Tahoma" pitchFamily="34" charset="0"/>
                <a:cs typeface="Tahoma" pitchFamily="34" charset="0"/>
              </a:defRPr>
            </a:lvl4pPr>
            <a:lvl5pPr>
              <a:defRPr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B7A9B-3F3F-4E0E-9D31-586D695C45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02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>
            <a:lvl1pPr>
              <a:defRPr sz="4000" b="1">
                <a:solidFill>
                  <a:srgbClr val="F56F00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11362"/>
            <a:ext cx="8229600" cy="4525963"/>
          </a:xfrm>
        </p:spPr>
        <p:txBody>
          <a:bodyPr/>
          <a:lstStyle>
            <a:lvl1pPr>
              <a:defRPr>
                <a:latin typeface="Tahoma" pitchFamily="34" charset="0"/>
                <a:cs typeface="Tahoma" pitchFamily="34" charset="0"/>
              </a:defRPr>
            </a:lvl1pPr>
            <a:lvl2pPr>
              <a:defRPr>
                <a:latin typeface="Tahoma" pitchFamily="34" charset="0"/>
                <a:cs typeface="Tahoma" pitchFamily="34" charset="0"/>
              </a:defRPr>
            </a:lvl2pPr>
            <a:lvl3pPr>
              <a:defRPr>
                <a:latin typeface="Tahoma" pitchFamily="34" charset="0"/>
                <a:cs typeface="Tahoma" pitchFamily="34" charset="0"/>
              </a:defRPr>
            </a:lvl3pPr>
            <a:lvl4pPr>
              <a:defRPr>
                <a:latin typeface="Tahoma" pitchFamily="34" charset="0"/>
                <a:cs typeface="Tahoma" pitchFamily="34" charset="0"/>
              </a:defRPr>
            </a:lvl4pPr>
            <a:lvl5pPr>
              <a:defRPr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90FDA215-6F45-47EF-9A3A-D9468F147D03}" type="datetimeFigureOut">
              <a:rPr lang="en-US"/>
              <a:pPr>
                <a:defRPr/>
              </a:pPr>
              <a:t>2/1/2016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7AA5DE92-2852-4B57-950B-9D409FFD81A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1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>
            <a:lvl1pPr>
              <a:defRPr sz="4000" b="1">
                <a:solidFill>
                  <a:srgbClr val="F56F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6215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019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96215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019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749A2A-4BEB-4189-94E3-1B4EEF19899D}" type="datetimeFigureOut">
              <a:rPr lang="en-US"/>
              <a:pPr>
                <a:defRPr/>
              </a:pPr>
              <a:t>2/1/2016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C32D0-6A30-40F3-8228-D3B66674B2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578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1A41C61-4A27-44D8-9E1A-02627D582A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+mj-ea"/>
          <a:cs typeface="Tahoma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Tahoma" pitchFamily="34" charset="0"/>
          <a:cs typeface="Tahoma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Tahoma" pitchFamily="34" charset="0"/>
          <a:cs typeface="Tahoma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ahoma" pitchFamily="34" charset="0"/>
          <a:cs typeface="Tahom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ahoma" pitchFamily="34" charset="0"/>
          <a:cs typeface="Tahoma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 smtClean="0"/>
              <a:t>Preparing Your </a:t>
            </a:r>
            <a:br>
              <a:rPr lang="en-US" altLang="en-US" smtClean="0"/>
            </a:br>
            <a:r>
              <a:rPr lang="en-US" altLang="en-US" smtClean="0"/>
              <a:t>Final Report for </a:t>
            </a:r>
            <a:br>
              <a:rPr lang="en-US" altLang="en-US" smtClean="0"/>
            </a:br>
            <a:r>
              <a:rPr lang="en-US" altLang="en-US" smtClean="0"/>
              <a:t>ECE 445, Senior Design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038600"/>
            <a:ext cx="6400800" cy="17526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Jamie Hutchinson</a:t>
            </a:r>
          </a:p>
          <a:p>
            <a:pPr eaLnBrk="1" hangingPunct="1"/>
            <a:r>
              <a:rPr lang="en-US" altLang="en-US" dirty="0" smtClean="0"/>
              <a:t>ECE Editorial Services</a:t>
            </a:r>
          </a:p>
          <a:p>
            <a:pPr eaLnBrk="1" hangingPunct="1"/>
            <a:r>
              <a:rPr lang="en-US" altLang="en-US" dirty="0" smtClean="0"/>
              <a:t>jhutchin@illinois.edu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U:\ECE 445 Senior Design\Presentation\Guidelines doc images\ECE 445 Final Report Guidelines_Page_0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85800"/>
            <a:ext cx="4572000" cy="59166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U:\ECE 445 Senior Design\Presentation\Guidelines doc images\ECE 445 Final Report Guidelines_Page_0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85800"/>
            <a:ext cx="4572000" cy="59166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U:\ECE 445 Senior Design\Presentation\Guidelines doc images\ECE 445 Final Report Guidelines_Page_1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85800"/>
            <a:ext cx="4572000" cy="59166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U:\ECE 445 Senior Design\Presentation\Guidelines doc images\ECE 445 Final Report Guidelines_Page_1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85800"/>
            <a:ext cx="4572000" cy="59166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U:\ECE 445 Senior Design\Presentation\Guidelines doc images\ECE 445 Final Report Guidelines_Page_1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85800"/>
            <a:ext cx="4572000" cy="59166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U:\ECE 445 Senior Design\Presentation\Guidelines doc images\ECE 445 Final Report Guidelines_Page_1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188" y="685800"/>
            <a:ext cx="4595812" cy="5946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U:\ECE 445 Senior Design\Presentation\Guidelines doc images\ECE 445 Final Report Guidelines_Page_1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85800"/>
            <a:ext cx="4572000" cy="59166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U:\ECE 445 Senior Design\Presentation\Guidelines doc images\ECE 445 Final Report Guidelines_Page_1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363" y="685800"/>
            <a:ext cx="4592637" cy="594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U:\ECE 445 Senior Design\Presentation\Guidelines doc images\ECE 445 Final Report Guidelines_Page_1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85800"/>
            <a:ext cx="4572000" cy="59166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U:\ECE 445 Senior Design\Presentation\Guidelines doc images\ECE 445 Final Report Guidelines_Page_1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87388"/>
            <a:ext cx="4572000" cy="59166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altLang="en-US" dirty="0" smtClean="0"/>
              <a:t>Resources on ECE 445</a:t>
            </a:r>
            <a:br>
              <a:rPr lang="en-US" altLang="en-US" dirty="0" smtClean="0"/>
            </a:br>
            <a:r>
              <a:rPr lang="en-US" altLang="en-US" dirty="0" smtClean="0"/>
              <a:t>Web Site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304800" y="2057400"/>
            <a:ext cx="8458200" cy="4114800"/>
          </a:xfrm>
        </p:spPr>
        <p:txBody>
          <a:bodyPr/>
          <a:lstStyle/>
          <a:p>
            <a:r>
              <a:rPr lang="en-US" altLang="en-US" sz="2800" dirty="0" err="1" smtClean="0"/>
              <a:t>Home</a:t>
            </a:r>
            <a:r>
              <a:rPr lang="en-US" altLang="en-US" sz="2800" dirty="0" err="1" smtClean="0">
                <a:sym typeface="Wingdings" pitchFamily="2" charset="2"/>
              </a:rPr>
              <a:t>GuidelinesCourse</a:t>
            </a:r>
            <a:r>
              <a:rPr lang="en-US" altLang="en-US" sz="2800" dirty="0">
                <a:sym typeface="Wingdings" pitchFamily="2" charset="2"/>
              </a:rPr>
              <a:t> </a:t>
            </a:r>
            <a:r>
              <a:rPr lang="en-US" altLang="en-US" sz="2800" dirty="0" smtClean="0">
                <a:sym typeface="Wingdings" pitchFamily="2" charset="2"/>
              </a:rPr>
              <a:t>Overview</a:t>
            </a:r>
            <a:r>
              <a:rPr lang="en-US" altLang="en-US" sz="2800" dirty="0" smtClean="0">
                <a:sym typeface="Wingdings" pitchFamily="2" charset="2"/>
              </a:rPr>
              <a:t/>
            </a:r>
            <a:br>
              <a:rPr lang="en-US" altLang="en-US" sz="2800" dirty="0" smtClean="0">
                <a:sym typeface="Wingdings" pitchFamily="2" charset="2"/>
              </a:rPr>
            </a:br>
            <a:r>
              <a:rPr lang="en-US" altLang="en-US" sz="2800" dirty="0" smtClean="0">
                <a:sym typeface="Wingdings" pitchFamily="2" charset="2"/>
              </a:rPr>
              <a:t>Scroll down to FINAL REPORT</a:t>
            </a:r>
            <a:r>
              <a:rPr lang="en-US" altLang="en-US" sz="2800" dirty="0" smtClean="0">
                <a:sym typeface="Wingdings" pitchFamily="2" charset="2"/>
              </a:rPr>
              <a:t> </a:t>
            </a:r>
            <a:endParaRPr lang="en-US" altLang="en-US" sz="2800" dirty="0" smtClean="0">
              <a:sym typeface="Wingdings" pitchFamily="2" charset="2"/>
            </a:endParaRPr>
          </a:p>
          <a:p>
            <a:pPr lvl="1"/>
            <a:r>
              <a:rPr lang="en-US" altLang="en-US" sz="2400" b="1" dirty="0" smtClean="0">
                <a:solidFill>
                  <a:schemeClr val="accent2"/>
                </a:solidFill>
                <a:sym typeface="Wingdings" pitchFamily="2" charset="2"/>
              </a:rPr>
              <a:t>“</a:t>
            </a:r>
            <a:r>
              <a:rPr lang="en-US" altLang="en-US" sz="2400" b="1" dirty="0" smtClean="0">
                <a:solidFill>
                  <a:schemeClr val="accent2"/>
                </a:solidFill>
                <a:sym typeface="Wingdings" pitchFamily="2" charset="2"/>
              </a:rPr>
              <a:t>Preparing Your Final Report for ECE 445”</a:t>
            </a:r>
            <a:br>
              <a:rPr lang="en-US" altLang="en-US" sz="2400" b="1" dirty="0" smtClean="0">
                <a:solidFill>
                  <a:schemeClr val="accent2"/>
                </a:solidFill>
                <a:sym typeface="Wingdings" pitchFamily="2" charset="2"/>
              </a:rPr>
            </a:br>
            <a:r>
              <a:rPr lang="en-US" altLang="en-US" sz="2400" b="1" dirty="0" smtClean="0">
                <a:solidFill>
                  <a:schemeClr val="accent2"/>
                </a:solidFill>
                <a:sym typeface="Wingdings" pitchFamily="2" charset="2"/>
              </a:rPr>
              <a:t>(final report guidelines)</a:t>
            </a:r>
          </a:p>
          <a:p>
            <a:pPr lvl="1"/>
            <a:r>
              <a:rPr lang="en-US" altLang="en-US" sz="2400" b="1" dirty="0">
                <a:solidFill>
                  <a:srgbClr val="333399"/>
                </a:solidFill>
                <a:sym typeface="Wingdings" pitchFamily="2" charset="2"/>
              </a:rPr>
              <a:t>Word Template (also </a:t>
            </a:r>
            <a:r>
              <a:rPr lang="en-US" altLang="en-US" sz="2400" b="1" dirty="0" err="1">
                <a:solidFill>
                  <a:srgbClr val="333399"/>
                </a:solidFill>
                <a:sym typeface="Wingdings" pitchFamily="2" charset="2"/>
              </a:rPr>
              <a:t>LaTeX</a:t>
            </a:r>
            <a:r>
              <a:rPr lang="en-US" altLang="en-US" sz="2400" b="1" dirty="0">
                <a:solidFill>
                  <a:srgbClr val="333399"/>
                </a:solidFill>
                <a:sym typeface="Wingdings" pitchFamily="2" charset="2"/>
              </a:rPr>
              <a:t>)</a:t>
            </a:r>
          </a:p>
          <a:p>
            <a:pPr lvl="1"/>
            <a:r>
              <a:rPr lang="en-US" altLang="en-US" sz="2400" dirty="0" smtClean="0">
                <a:sym typeface="Wingdings" pitchFamily="2" charset="2"/>
              </a:rPr>
              <a:t>Grading rubrics</a:t>
            </a:r>
            <a:endParaRPr lang="en-US" altLang="en-US" sz="2400" dirty="0" smtClean="0">
              <a:sym typeface="Wingdings" pitchFamily="2" charset="2"/>
            </a:endParaRPr>
          </a:p>
          <a:p>
            <a:pPr lvl="1"/>
            <a:r>
              <a:rPr lang="en-US" altLang="en-US" sz="2400" dirty="0" smtClean="0">
                <a:sym typeface="Wingdings" pitchFamily="2" charset="2"/>
              </a:rPr>
              <a:t>IEEE </a:t>
            </a:r>
            <a:r>
              <a:rPr lang="en-US" altLang="en-US" sz="2400" dirty="0">
                <a:sym typeface="Wingdings" pitchFamily="2" charset="2"/>
              </a:rPr>
              <a:t>r</a:t>
            </a:r>
            <a:r>
              <a:rPr lang="en-US" altLang="en-US" sz="2400" dirty="0" smtClean="0">
                <a:sym typeface="Wingdings" pitchFamily="2" charset="2"/>
              </a:rPr>
              <a:t>eference style</a:t>
            </a:r>
            <a:endParaRPr lang="en-US" altLang="en-US" sz="2400" dirty="0" smtClean="0"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U:\ECE 445 Senior Design\Presentation\Guidelines doc images\ECE 445 Final Report Guidelines_Page_1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700" y="685800"/>
            <a:ext cx="4559300" cy="59007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U:\ECE 445 Senior Design\Presentation\Guidelines doc images\ECE 445 Final Report Guidelines_Page_1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188" y="685800"/>
            <a:ext cx="4595812" cy="5946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Abstract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800" y="2438400"/>
            <a:ext cx="7848600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400" dirty="0"/>
              <a:t>Provide 150 words, or less, briefly describing the function and overall design of your project along with main results.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400" dirty="0"/>
              <a:t>Avoid introductory material such as background, competitors, and motivation—save that for Introduction.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2400" dirty="0"/>
              <a:t>Don’t give a sales pitch.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2400" dirty="0"/>
              <a:t>Do not include in Table of Contents.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Figures and Tables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457200" y="2011363"/>
            <a:ext cx="8229600" cy="4525962"/>
          </a:xfrm>
        </p:spPr>
        <p:txBody>
          <a:bodyPr/>
          <a:lstStyle/>
          <a:p>
            <a:r>
              <a:rPr lang="en-US" altLang="en-US" smtClean="0"/>
              <a:t>Three placement options:</a:t>
            </a:r>
          </a:p>
          <a:p>
            <a:pPr lvl="1"/>
            <a:r>
              <a:rPr lang="en-US" altLang="en-US" smtClean="0"/>
              <a:t>Same page as first citation in text, or first possible page after</a:t>
            </a:r>
          </a:p>
          <a:p>
            <a:pPr lvl="1"/>
            <a:r>
              <a:rPr lang="en-US" altLang="en-US" smtClean="0"/>
              <a:t>Separate section at end of each chapter</a:t>
            </a:r>
          </a:p>
          <a:p>
            <a:pPr lvl="1"/>
            <a:r>
              <a:rPr lang="en-US" altLang="en-US" smtClean="0"/>
              <a:t>Separate chapter (</a:t>
            </a:r>
            <a:r>
              <a:rPr lang="en-US" altLang="en-US" i="1" smtClean="0"/>
              <a:t>not</a:t>
            </a:r>
            <a:r>
              <a:rPr lang="en-US" altLang="en-US" smtClean="0"/>
              <a:t> an appendix) at end of main text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Figures and Tables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457200" y="2011363"/>
            <a:ext cx="8229600" cy="4525962"/>
          </a:xfrm>
        </p:spPr>
        <p:txBody>
          <a:bodyPr/>
          <a:lstStyle/>
          <a:p>
            <a:r>
              <a:rPr lang="en-US" altLang="en-US" smtClean="0"/>
              <a:t>Cite every figure and table </a:t>
            </a:r>
            <a:r>
              <a:rPr lang="en-US" altLang="en-US" i="1" smtClean="0"/>
              <a:t>directly</a:t>
            </a:r>
            <a:r>
              <a:rPr lang="en-US" altLang="en-US" smtClean="0"/>
              <a:t> in the text (e.g.: “Figure 1 shows …” </a:t>
            </a:r>
            <a:r>
              <a:rPr lang="en-US" altLang="en-US" b="1" smtClean="0"/>
              <a:t>not</a:t>
            </a:r>
            <a:r>
              <a:rPr lang="en-US" altLang="en-US" smtClean="0"/>
              <a:t> “The following schematic shows …”).</a:t>
            </a:r>
          </a:p>
          <a:p>
            <a:r>
              <a:rPr lang="en-US" altLang="en-US" smtClean="0"/>
              <a:t>Number figures in order of their citation in text.</a:t>
            </a:r>
          </a:p>
          <a:p>
            <a:r>
              <a:rPr lang="en-US" altLang="en-US" smtClean="0"/>
              <a:t>Use whole number (1,2,3 …) or single-decimal (1.1, 1.2, … 2.1, 2.2 …) system.</a:t>
            </a:r>
          </a:p>
          <a:p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Figures and Tables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457200" y="2011363"/>
            <a:ext cx="8229600" cy="4525962"/>
          </a:xfrm>
        </p:spPr>
        <p:txBody>
          <a:bodyPr/>
          <a:lstStyle/>
          <a:p>
            <a:r>
              <a:rPr lang="en-US" altLang="en-US" smtClean="0"/>
              <a:t>Convey the information economically.</a:t>
            </a:r>
          </a:p>
          <a:p>
            <a:r>
              <a:rPr lang="en-US" altLang="en-US" smtClean="0"/>
              <a:t>Make them neat and legible, and stay within 1-inch margins.</a:t>
            </a:r>
          </a:p>
          <a:p>
            <a:r>
              <a:rPr lang="en-US" altLang="en-US" smtClean="0"/>
              <a:t>Label axes, rows, columns.</a:t>
            </a:r>
          </a:p>
          <a:p>
            <a:r>
              <a:rPr lang="en-US" altLang="en-US" smtClean="0"/>
              <a:t>Write neat, concise captions.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Figures and Tables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457200" y="2011363"/>
            <a:ext cx="8229600" cy="4525962"/>
          </a:xfrm>
        </p:spPr>
        <p:txBody>
          <a:bodyPr/>
          <a:lstStyle/>
          <a:p>
            <a:r>
              <a:rPr lang="en-US" altLang="en-US" smtClean="0"/>
              <a:t>As much as possible, anchor them at tops and bottoms of pages with text wrapping.</a:t>
            </a:r>
          </a:p>
          <a:p>
            <a:r>
              <a:rPr lang="en-US" altLang="en-US" smtClean="0"/>
              <a:t>Do not pin them to text citations, resulting in scattered figures interspersed with short passages of text—as if narrating a slide show.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U:\ECE 445 Senior Design\Presentation\Guidelines doc images\bad exampl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85800"/>
            <a:ext cx="4572000" cy="59166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Appendices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457200" y="2011363"/>
            <a:ext cx="8229600" cy="4525962"/>
          </a:xfrm>
        </p:spPr>
        <p:txBody>
          <a:bodyPr/>
          <a:lstStyle/>
          <a:p>
            <a:r>
              <a:rPr lang="en-US" altLang="en-US" smtClean="0"/>
              <a:t>Reserve for detailed technical material that, while it may be important, is secondary or would disrupt the project description of the main text. </a:t>
            </a:r>
          </a:p>
          <a:p>
            <a:r>
              <a:rPr lang="en-US" altLang="en-US" smtClean="0"/>
              <a:t>Examples: Requirement &amp; verification table (required), large data tables, lengthy code, sets of schematics, etc.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Exemplars (score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ea typeface="Cambria Math"/>
                      </a:rPr>
                      <m:t>≥</m:t>
                    </m:r>
                  </m:oMath>
                </a14:m>
                <a:r>
                  <a:rPr lang="en-US" dirty="0" smtClean="0"/>
                  <a:t>18)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32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057400"/>
            <a:ext cx="6019800" cy="4237038"/>
          </a:xfrm>
        </p:spPr>
        <p:txBody>
          <a:bodyPr numCol="2"/>
          <a:lstStyle/>
          <a:p>
            <a:r>
              <a:rPr lang="en-US" dirty="0" smtClean="0"/>
              <a:t>Spring </a:t>
            </a:r>
            <a:r>
              <a:rPr lang="en-US" dirty="0" smtClean="0"/>
              <a:t>2015</a:t>
            </a:r>
          </a:p>
          <a:p>
            <a:pPr lvl="1"/>
            <a:r>
              <a:rPr lang="en-US" dirty="0" smtClean="0"/>
              <a:t>2, 21, 29, </a:t>
            </a:r>
            <a:br>
              <a:rPr lang="en-US" dirty="0" smtClean="0"/>
            </a:br>
            <a:r>
              <a:rPr lang="en-US" dirty="0" smtClean="0"/>
              <a:t>31, 34, 37,</a:t>
            </a:r>
            <a:br>
              <a:rPr lang="en-US" dirty="0" smtClean="0"/>
            </a:br>
            <a:r>
              <a:rPr lang="en-US" dirty="0" smtClean="0"/>
              <a:t>44, </a:t>
            </a:r>
            <a:r>
              <a:rPr lang="en-US" dirty="0" smtClean="0"/>
              <a:t>56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Fall 2015</a:t>
            </a:r>
          </a:p>
          <a:p>
            <a:pPr lvl="1"/>
            <a:r>
              <a:rPr lang="en-US" dirty="0" smtClean="0"/>
              <a:t>4, 9, 10,    21, 26, 32, 41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0551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U:\ECE 445 Senior Design\Presentation\Guidelines doc images\ECE 445 Final Report Guidelines_Page_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85800"/>
            <a:ext cx="4572000" cy="59166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U:\ECE 445 Senior Design\Presentation\Guidelines doc images\ECE 445 Final Report Guidelines_Page_0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85800"/>
            <a:ext cx="4572000" cy="59166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U:\ECE 445 Senior Design\Presentation\Guidelines doc images\ECE 445 Final Report Guidelines_Page_0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66750"/>
            <a:ext cx="4572000" cy="591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U:\ECE 445 Senior Design\Presentation\Guidelines doc images\ECE 445 Final Report Guidelines_Page_0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85800"/>
            <a:ext cx="4572000" cy="59166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U:\ECE 445 Senior Design\Presentation\Guidelines doc images\ECE 445 Final Report Guidelines_Page_0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763" y="685800"/>
            <a:ext cx="4567237" cy="59102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U:\ECE 445 Senior Design\Presentation\Guidelines doc images\ECE 445 Final Report Guidelines_Page_0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85800"/>
            <a:ext cx="4572000" cy="59166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U:\ECE 445 Senior Design\Presentation\Guidelines doc images\ECE 445 Final Report Guidelines_Page_0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85800"/>
            <a:ext cx="4572000" cy="59166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5330</TotalTime>
  <Words>334</Words>
  <Application>Microsoft Office PowerPoint</Application>
  <PresentationFormat>On-screen Show (4:3)</PresentationFormat>
  <Paragraphs>72</Paragraphs>
  <Slides>29</Slides>
  <Notes>28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Default Design</vt:lpstr>
      <vt:lpstr>Preparing Your  Final Report for  ECE 445, Senior Design</vt:lpstr>
      <vt:lpstr>Resources on ECE 445 Web Site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Abstract</vt:lpstr>
      <vt:lpstr>Figures and Tables</vt:lpstr>
      <vt:lpstr>Figures and Tables</vt:lpstr>
      <vt:lpstr>Figures and Tables</vt:lpstr>
      <vt:lpstr>Figures and Tables</vt:lpstr>
      <vt:lpstr>PowerPoint Presentation</vt:lpstr>
      <vt:lpstr>Appendices</vt:lpstr>
      <vt:lpstr>Exemplars (score ≥18)</vt:lpstr>
    </vt:vector>
  </TitlesOfParts>
  <Company>Royse Wagner,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tracy</dc:creator>
  <cp:lastModifiedBy>Hutchinson, James Andrew</cp:lastModifiedBy>
  <cp:revision>73</cp:revision>
  <cp:lastPrinted>2012-09-05T19:10:36Z</cp:lastPrinted>
  <dcterms:created xsi:type="dcterms:W3CDTF">2009-03-03T20:57:51Z</dcterms:created>
  <dcterms:modified xsi:type="dcterms:W3CDTF">2016-02-01T22:29:34Z</dcterms:modified>
</cp:coreProperties>
</file>