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7" r:id="rId13"/>
    <p:sldId id="272" r:id="rId14"/>
    <p:sldId id="268" r:id="rId15"/>
    <p:sldId id="269" r:id="rId16"/>
    <p:sldId id="270" r:id="rId17"/>
    <p:sldId id="273" r:id="rId18"/>
  </p:sldIdLst>
  <p:sldSz cx="10058400" cy="777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p:restoredTop sz="94661"/>
  </p:normalViewPr>
  <p:slideViewPr>
    <p:cSldViewPr snapToGrid="0" snapToObjects="1">
      <p:cViewPr varScale="1">
        <p:scale>
          <a:sx n="71" d="100"/>
          <a:sy n="71" d="100"/>
        </p:scale>
        <p:origin x="1764"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29" name="PlaceHolder 2"/>
          <p:cNvSpPr>
            <a:spLocks noGrp="1"/>
          </p:cNvSpPr>
          <p:nvPr>
            <p:ph type="body"/>
          </p:nvPr>
        </p:nvSpPr>
        <p:spPr>
          <a:xfrm>
            <a:off x="444600" y="990720"/>
            <a:ext cx="467316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30" name="PlaceHolder 3"/>
          <p:cNvSpPr>
            <a:spLocks noGrp="1"/>
          </p:cNvSpPr>
          <p:nvPr>
            <p:ph type="body"/>
          </p:nvPr>
        </p:nvSpPr>
        <p:spPr>
          <a:xfrm>
            <a:off x="444600" y="1379160"/>
            <a:ext cx="467316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32" name="PlaceHolder 2"/>
          <p:cNvSpPr>
            <a:spLocks noGrp="1"/>
          </p:cNvSpPr>
          <p:nvPr>
            <p:ph type="body"/>
          </p:nvPr>
        </p:nvSpPr>
        <p:spPr>
          <a:xfrm>
            <a:off x="44460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33" name="PlaceHolder 3"/>
          <p:cNvSpPr>
            <a:spLocks noGrp="1"/>
          </p:cNvSpPr>
          <p:nvPr>
            <p:ph type="body"/>
          </p:nvPr>
        </p:nvSpPr>
        <p:spPr>
          <a:xfrm>
            <a:off x="283932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34" name="PlaceHolder 4"/>
          <p:cNvSpPr>
            <a:spLocks noGrp="1"/>
          </p:cNvSpPr>
          <p:nvPr>
            <p:ph type="body"/>
          </p:nvPr>
        </p:nvSpPr>
        <p:spPr>
          <a:xfrm>
            <a:off x="44460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35" name="PlaceHolder 5"/>
          <p:cNvSpPr>
            <a:spLocks noGrp="1"/>
          </p:cNvSpPr>
          <p:nvPr>
            <p:ph type="body"/>
          </p:nvPr>
        </p:nvSpPr>
        <p:spPr>
          <a:xfrm>
            <a:off x="283932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37" name="PlaceHolder 2"/>
          <p:cNvSpPr>
            <a:spLocks noGrp="1"/>
          </p:cNvSpPr>
          <p:nvPr>
            <p:ph type="body"/>
          </p:nvPr>
        </p:nvSpPr>
        <p:spPr>
          <a:xfrm>
            <a:off x="444600" y="99072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38" name="PlaceHolder 3"/>
          <p:cNvSpPr>
            <a:spLocks noGrp="1"/>
          </p:cNvSpPr>
          <p:nvPr>
            <p:ph type="body"/>
          </p:nvPr>
        </p:nvSpPr>
        <p:spPr>
          <a:xfrm>
            <a:off x="2024640" y="99072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39" name="PlaceHolder 4"/>
          <p:cNvSpPr>
            <a:spLocks noGrp="1"/>
          </p:cNvSpPr>
          <p:nvPr>
            <p:ph type="body"/>
          </p:nvPr>
        </p:nvSpPr>
        <p:spPr>
          <a:xfrm>
            <a:off x="3604680" y="99072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40" name="PlaceHolder 5"/>
          <p:cNvSpPr>
            <a:spLocks noGrp="1"/>
          </p:cNvSpPr>
          <p:nvPr>
            <p:ph type="body"/>
          </p:nvPr>
        </p:nvSpPr>
        <p:spPr>
          <a:xfrm>
            <a:off x="444600" y="137916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41" name="PlaceHolder 6"/>
          <p:cNvSpPr>
            <a:spLocks noGrp="1"/>
          </p:cNvSpPr>
          <p:nvPr>
            <p:ph type="body"/>
          </p:nvPr>
        </p:nvSpPr>
        <p:spPr>
          <a:xfrm>
            <a:off x="2024640" y="137916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42" name="PlaceHolder 7"/>
          <p:cNvSpPr>
            <a:spLocks noGrp="1"/>
          </p:cNvSpPr>
          <p:nvPr>
            <p:ph type="body"/>
          </p:nvPr>
        </p:nvSpPr>
        <p:spPr>
          <a:xfrm>
            <a:off x="3604680" y="137916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48" name="PlaceHolder 2"/>
          <p:cNvSpPr>
            <a:spLocks noGrp="1"/>
          </p:cNvSpPr>
          <p:nvPr>
            <p:ph type="subTitle"/>
          </p:nvPr>
        </p:nvSpPr>
        <p:spPr>
          <a:xfrm>
            <a:off x="444600" y="990720"/>
            <a:ext cx="4673160" cy="7426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50" name="PlaceHolder 2"/>
          <p:cNvSpPr>
            <a:spLocks noGrp="1"/>
          </p:cNvSpPr>
          <p:nvPr>
            <p:ph type="body"/>
          </p:nvPr>
        </p:nvSpPr>
        <p:spPr>
          <a:xfrm>
            <a:off x="444600" y="990720"/>
            <a:ext cx="4673160" cy="74268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52" name="PlaceHolder 2"/>
          <p:cNvSpPr>
            <a:spLocks noGrp="1"/>
          </p:cNvSpPr>
          <p:nvPr>
            <p:ph type="body"/>
          </p:nvPr>
        </p:nvSpPr>
        <p:spPr>
          <a:xfrm>
            <a:off x="44460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53" name="PlaceHolder 3"/>
          <p:cNvSpPr>
            <a:spLocks noGrp="1"/>
          </p:cNvSpPr>
          <p:nvPr>
            <p:ph type="body"/>
          </p:nvPr>
        </p:nvSpPr>
        <p:spPr>
          <a:xfrm>
            <a:off x="283932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502920" y="309960"/>
            <a:ext cx="9052200" cy="601560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57" name="PlaceHolder 2"/>
          <p:cNvSpPr>
            <a:spLocks noGrp="1"/>
          </p:cNvSpPr>
          <p:nvPr>
            <p:ph type="body"/>
          </p:nvPr>
        </p:nvSpPr>
        <p:spPr>
          <a:xfrm>
            <a:off x="44460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58" name="PlaceHolder 3"/>
          <p:cNvSpPr>
            <a:spLocks noGrp="1"/>
          </p:cNvSpPr>
          <p:nvPr>
            <p:ph type="body"/>
          </p:nvPr>
        </p:nvSpPr>
        <p:spPr>
          <a:xfrm>
            <a:off x="283932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59" name="PlaceHolder 4"/>
          <p:cNvSpPr>
            <a:spLocks noGrp="1"/>
          </p:cNvSpPr>
          <p:nvPr>
            <p:ph type="body"/>
          </p:nvPr>
        </p:nvSpPr>
        <p:spPr>
          <a:xfrm>
            <a:off x="44460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8" name="PlaceHolder 2"/>
          <p:cNvSpPr>
            <a:spLocks noGrp="1"/>
          </p:cNvSpPr>
          <p:nvPr>
            <p:ph type="subTitle"/>
          </p:nvPr>
        </p:nvSpPr>
        <p:spPr>
          <a:xfrm>
            <a:off x="444600" y="990720"/>
            <a:ext cx="4673160" cy="7426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61" name="PlaceHolder 2"/>
          <p:cNvSpPr>
            <a:spLocks noGrp="1"/>
          </p:cNvSpPr>
          <p:nvPr>
            <p:ph type="body"/>
          </p:nvPr>
        </p:nvSpPr>
        <p:spPr>
          <a:xfrm>
            <a:off x="44460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62" name="PlaceHolder 3"/>
          <p:cNvSpPr>
            <a:spLocks noGrp="1"/>
          </p:cNvSpPr>
          <p:nvPr>
            <p:ph type="body"/>
          </p:nvPr>
        </p:nvSpPr>
        <p:spPr>
          <a:xfrm>
            <a:off x="283932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63" name="PlaceHolder 4"/>
          <p:cNvSpPr>
            <a:spLocks noGrp="1"/>
          </p:cNvSpPr>
          <p:nvPr>
            <p:ph type="body"/>
          </p:nvPr>
        </p:nvSpPr>
        <p:spPr>
          <a:xfrm>
            <a:off x="283932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65" name="PlaceHolder 2"/>
          <p:cNvSpPr>
            <a:spLocks noGrp="1"/>
          </p:cNvSpPr>
          <p:nvPr>
            <p:ph type="body"/>
          </p:nvPr>
        </p:nvSpPr>
        <p:spPr>
          <a:xfrm>
            <a:off x="44460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66" name="PlaceHolder 3"/>
          <p:cNvSpPr>
            <a:spLocks noGrp="1"/>
          </p:cNvSpPr>
          <p:nvPr>
            <p:ph type="body"/>
          </p:nvPr>
        </p:nvSpPr>
        <p:spPr>
          <a:xfrm>
            <a:off x="283932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67" name="PlaceHolder 4"/>
          <p:cNvSpPr>
            <a:spLocks noGrp="1"/>
          </p:cNvSpPr>
          <p:nvPr>
            <p:ph type="body"/>
          </p:nvPr>
        </p:nvSpPr>
        <p:spPr>
          <a:xfrm>
            <a:off x="444600" y="1379160"/>
            <a:ext cx="467316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69" name="PlaceHolder 2"/>
          <p:cNvSpPr>
            <a:spLocks noGrp="1"/>
          </p:cNvSpPr>
          <p:nvPr>
            <p:ph type="body"/>
          </p:nvPr>
        </p:nvSpPr>
        <p:spPr>
          <a:xfrm>
            <a:off x="444600" y="990720"/>
            <a:ext cx="467316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70" name="PlaceHolder 3"/>
          <p:cNvSpPr>
            <a:spLocks noGrp="1"/>
          </p:cNvSpPr>
          <p:nvPr>
            <p:ph type="body"/>
          </p:nvPr>
        </p:nvSpPr>
        <p:spPr>
          <a:xfrm>
            <a:off x="444600" y="1379160"/>
            <a:ext cx="467316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72" name="PlaceHolder 2"/>
          <p:cNvSpPr>
            <a:spLocks noGrp="1"/>
          </p:cNvSpPr>
          <p:nvPr>
            <p:ph type="body"/>
          </p:nvPr>
        </p:nvSpPr>
        <p:spPr>
          <a:xfrm>
            <a:off x="44460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73" name="PlaceHolder 3"/>
          <p:cNvSpPr>
            <a:spLocks noGrp="1"/>
          </p:cNvSpPr>
          <p:nvPr>
            <p:ph type="body"/>
          </p:nvPr>
        </p:nvSpPr>
        <p:spPr>
          <a:xfrm>
            <a:off x="283932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74" name="PlaceHolder 4"/>
          <p:cNvSpPr>
            <a:spLocks noGrp="1"/>
          </p:cNvSpPr>
          <p:nvPr>
            <p:ph type="body"/>
          </p:nvPr>
        </p:nvSpPr>
        <p:spPr>
          <a:xfrm>
            <a:off x="44460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75" name="PlaceHolder 5"/>
          <p:cNvSpPr>
            <a:spLocks noGrp="1"/>
          </p:cNvSpPr>
          <p:nvPr>
            <p:ph type="body"/>
          </p:nvPr>
        </p:nvSpPr>
        <p:spPr>
          <a:xfrm>
            <a:off x="283932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77" name="PlaceHolder 2"/>
          <p:cNvSpPr>
            <a:spLocks noGrp="1"/>
          </p:cNvSpPr>
          <p:nvPr>
            <p:ph type="body"/>
          </p:nvPr>
        </p:nvSpPr>
        <p:spPr>
          <a:xfrm>
            <a:off x="444600" y="99072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78" name="PlaceHolder 3"/>
          <p:cNvSpPr>
            <a:spLocks noGrp="1"/>
          </p:cNvSpPr>
          <p:nvPr>
            <p:ph type="body"/>
          </p:nvPr>
        </p:nvSpPr>
        <p:spPr>
          <a:xfrm>
            <a:off x="2024640" y="99072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79" name="PlaceHolder 4"/>
          <p:cNvSpPr>
            <a:spLocks noGrp="1"/>
          </p:cNvSpPr>
          <p:nvPr>
            <p:ph type="body"/>
          </p:nvPr>
        </p:nvSpPr>
        <p:spPr>
          <a:xfrm>
            <a:off x="3604680" y="99072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80" name="PlaceHolder 5"/>
          <p:cNvSpPr>
            <a:spLocks noGrp="1"/>
          </p:cNvSpPr>
          <p:nvPr>
            <p:ph type="body"/>
          </p:nvPr>
        </p:nvSpPr>
        <p:spPr>
          <a:xfrm>
            <a:off x="444600" y="137916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81" name="PlaceHolder 6"/>
          <p:cNvSpPr>
            <a:spLocks noGrp="1"/>
          </p:cNvSpPr>
          <p:nvPr>
            <p:ph type="body"/>
          </p:nvPr>
        </p:nvSpPr>
        <p:spPr>
          <a:xfrm>
            <a:off x="2024640" y="137916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82" name="PlaceHolder 7"/>
          <p:cNvSpPr>
            <a:spLocks noGrp="1"/>
          </p:cNvSpPr>
          <p:nvPr>
            <p:ph type="body"/>
          </p:nvPr>
        </p:nvSpPr>
        <p:spPr>
          <a:xfrm>
            <a:off x="3604680" y="1379160"/>
            <a:ext cx="15044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10" name="PlaceHolder 2"/>
          <p:cNvSpPr>
            <a:spLocks noGrp="1"/>
          </p:cNvSpPr>
          <p:nvPr>
            <p:ph type="body"/>
          </p:nvPr>
        </p:nvSpPr>
        <p:spPr>
          <a:xfrm>
            <a:off x="444600" y="990720"/>
            <a:ext cx="4673160" cy="74268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12" name="PlaceHolder 2"/>
          <p:cNvSpPr>
            <a:spLocks noGrp="1"/>
          </p:cNvSpPr>
          <p:nvPr>
            <p:ph type="body"/>
          </p:nvPr>
        </p:nvSpPr>
        <p:spPr>
          <a:xfrm>
            <a:off x="44460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13" name="PlaceHolder 3"/>
          <p:cNvSpPr>
            <a:spLocks noGrp="1"/>
          </p:cNvSpPr>
          <p:nvPr>
            <p:ph type="body"/>
          </p:nvPr>
        </p:nvSpPr>
        <p:spPr>
          <a:xfrm>
            <a:off x="283932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2920" y="309960"/>
            <a:ext cx="9052200" cy="601560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17" name="PlaceHolder 2"/>
          <p:cNvSpPr>
            <a:spLocks noGrp="1"/>
          </p:cNvSpPr>
          <p:nvPr>
            <p:ph type="body"/>
          </p:nvPr>
        </p:nvSpPr>
        <p:spPr>
          <a:xfrm>
            <a:off x="44460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18" name="PlaceHolder 3"/>
          <p:cNvSpPr>
            <a:spLocks noGrp="1"/>
          </p:cNvSpPr>
          <p:nvPr>
            <p:ph type="body"/>
          </p:nvPr>
        </p:nvSpPr>
        <p:spPr>
          <a:xfrm>
            <a:off x="283932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19" name="PlaceHolder 4"/>
          <p:cNvSpPr>
            <a:spLocks noGrp="1"/>
          </p:cNvSpPr>
          <p:nvPr>
            <p:ph type="body"/>
          </p:nvPr>
        </p:nvSpPr>
        <p:spPr>
          <a:xfrm>
            <a:off x="44460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21" name="PlaceHolder 2"/>
          <p:cNvSpPr>
            <a:spLocks noGrp="1"/>
          </p:cNvSpPr>
          <p:nvPr>
            <p:ph type="body"/>
          </p:nvPr>
        </p:nvSpPr>
        <p:spPr>
          <a:xfrm>
            <a:off x="444600" y="990720"/>
            <a:ext cx="2280240" cy="74268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22" name="PlaceHolder 3"/>
          <p:cNvSpPr>
            <a:spLocks noGrp="1"/>
          </p:cNvSpPr>
          <p:nvPr>
            <p:ph type="body"/>
          </p:nvPr>
        </p:nvSpPr>
        <p:spPr>
          <a:xfrm>
            <a:off x="283932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23" name="PlaceHolder 4"/>
          <p:cNvSpPr>
            <a:spLocks noGrp="1"/>
          </p:cNvSpPr>
          <p:nvPr>
            <p:ph type="body"/>
          </p:nvPr>
        </p:nvSpPr>
        <p:spPr>
          <a:xfrm>
            <a:off x="2839320" y="137916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2920" y="309960"/>
            <a:ext cx="9052200" cy="1297440"/>
          </a:xfrm>
          <a:prstGeom prst="rect">
            <a:avLst/>
          </a:prstGeom>
        </p:spPr>
        <p:txBody>
          <a:bodyPr lIns="0" tIns="0" rIns="0" bIns="0" anchor="ctr"/>
          <a:lstStyle/>
          <a:p>
            <a:endParaRPr lang="en-US" sz="2000" b="0" strike="noStrike" spc="-1">
              <a:solidFill>
                <a:srgbClr val="000000"/>
              </a:solidFill>
              <a:latin typeface="Calibri"/>
            </a:endParaRPr>
          </a:p>
        </p:txBody>
      </p:sp>
      <p:sp>
        <p:nvSpPr>
          <p:cNvPr id="25" name="PlaceHolder 2"/>
          <p:cNvSpPr>
            <a:spLocks noGrp="1"/>
          </p:cNvSpPr>
          <p:nvPr>
            <p:ph type="body"/>
          </p:nvPr>
        </p:nvSpPr>
        <p:spPr>
          <a:xfrm>
            <a:off x="44460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26" name="PlaceHolder 3"/>
          <p:cNvSpPr>
            <a:spLocks noGrp="1"/>
          </p:cNvSpPr>
          <p:nvPr>
            <p:ph type="body"/>
          </p:nvPr>
        </p:nvSpPr>
        <p:spPr>
          <a:xfrm>
            <a:off x="2839320" y="990720"/>
            <a:ext cx="2280240" cy="354240"/>
          </a:xfrm>
          <a:prstGeom prst="rect">
            <a:avLst/>
          </a:prstGeom>
        </p:spPr>
        <p:txBody>
          <a:bodyPr lIns="0" tIns="0" rIns="0" bIns="0">
            <a:normAutofit/>
          </a:bodyPr>
          <a:lstStyle/>
          <a:p>
            <a:endParaRPr lang="en-US" sz="3600" b="0" strike="noStrike" spc="-1">
              <a:solidFill>
                <a:srgbClr val="000000"/>
              </a:solidFill>
              <a:latin typeface="Calibri"/>
            </a:endParaRPr>
          </a:p>
        </p:txBody>
      </p:sp>
      <p:sp>
        <p:nvSpPr>
          <p:cNvPr id="27" name="PlaceHolder 4"/>
          <p:cNvSpPr>
            <a:spLocks noGrp="1"/>
          </p:cNvSpPr>
          <p:nvPr>
            <p:ph type="body"/>
          </p:nvPr>
        </p:nvSpPr>
        <p:spPr>
          <a:xfrm>
            <a:off x="444600" y="1379160"/>
            <a:ext cx="4673160" cy="354240"/>
          </a:xfrm>
          <a:prstGeom prst="rect">
            <a:avLst/>
          </a:prstGeom>
        </p:spPr>
        <p:txBody>
          <a:bodyPr lIns="0" tIns="0" rIns="0" bIns="0">
            <a:normAutofit/>
          </a:bodyPr>
          <a:lstStyle/>
          <a:p>
            <a:endParaRPr lang="en-US" sz="36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icture 4"/>
          <p:cNvPicPr/>
          <p:nvPr/>
        </p:nvPicPr>
        <p:blipFill>
          <a:blip r:embed="rId14"/>
          <a:stretch/>
        </p:blipFill>
        <p:spPr>
          <a:xfrm>
            <a:off x="0" y="787320"/>
            <a:ext cx="101160" cy="1041120"/>
          </a:xfrm>
          <a:prstGeom prst="rect">
            <a:avLst/>
          </a:prstGeom>
          <a:ln>
            <a:noFill/>
          </a:ln>
        </p:spPr>
      </p:pic>
      <p:pic>
        <p:nvPicPr>
          <p:cNvPr id="8" name="Picture 5"/>
          <p:cNvPicPr/>
          <p:nvPr/>
        </p:nvPicPr>
        <p:blipFill>
          <a:blip r:embed="rId15"/>
          <a:stretch/>
        </p:blipFill>
        <p:spPr>
          <a:xfrm>
            <a:off x="0" y="4419720"/>
            <a:ext cx="10058040" cy="3352320"/>
          </a:xfrm>
          <a:prstGeom prst="rect">
            <a:avLst/>
          </a:prstGeom>
          <a:ln>
            <a:noFill/>
          </a:ln>
        </p:spPr>
      </p:pic>
      <p:pic>
        <p:nvPicPr>
          <p:cNvPr id="2" name="Picture 6"/>
          <p:cNvPicPr/>
          <p:nvPr/>
        </p:nvPicPr>
        <p:blipFill>
          <a:blip r:embed="rId16"/>
          <a:stretch/>
        </p:blipFill>
        <p:spPr>
          <a:xfrm>
            <a:off x="-34200" y="2880000"/>
            <a:ext cx="10100520" cy="1501200"/>
          </a:xfrm>
          <a:prstGeom prst="rect">
            <a:avLst/>
          </a:prstGeom>
          <a:ln>
            <a:noFill/>
          </a:ln>
        </p:spPr>
      </p:pic>
      <p:sp>
        <p:nvSpPr>
          <p:cNvPr id="3" name="PlaceHolder 1"/>
          <p:cNvSpPr>
            <a:spLocks noGrp="1"/>
          </p:cNvSpPr>
          <p:nvPr>
            <p:ph type="body"/>
          </p:nvPr>
        </p:nvSpPr>
        <p:spPr>
          <a:xfrm>
            <a:off x="444600" y="619200"/>
            <a:ext cx="4673160" cy="742680"/>
          </a:xfrm>
          <a:prstGeom prst="rect">
            <a:avLst/>
          </a:prstGeom>
        </p:spPr>
        <p:txBody>
          <a:bodyPr lIns="90000" tIns="45000" rIns="90000" bIns="45000"/>
          <a:lstStyle/>
          <a:p>
            <a:pPr>
              <a:lnSpc>
                <a:spcPct val="100000"/>
              </a:lnSpc>
              <a:spcBef>
                <a:spcPts val="799"/>
              </a:spcBef>
            </a:pPr>
            <a:r>
              <a:rPr lang="en-US" sz="4000" b="1" strike="noStrike" spc="-1">
                <a:solidFill>
                  <a:srgbClr val="142958"/>
                </a:solidFill>
                <a:latin typeface="Arial Narrow"/>
              </a:rPr>
              <a:t>ECE OVERVIEW</a:t>
            </a:r>
            <a:endParaRPr lang="en-US" sz="4000" b="0" strike="noStrike" spc="-1">
              <a:solidFill>
                <a:srgbClr val="000000"/>
              </a:solidFill>
              <a:latin typeface="Calibri"/>
            </a:endParaRPr>
          </a:p>
        </p:txBody>
      </p:sp>
      <p:sp>
        <p:nvSpPr>
          <p:cNvPr id="4" name="PlaceHolder 2"/>
          <p:cNvSpPr>
            <a:spLocks noGrp="1"/>
          </p:cNvSpPr>
          <p:nvPr>
            <p:ph type="body"/>
          </p:nvPr>
        </p:nvSpPr>
        <p:spPr>
          <a:xfrm>
            <a:off x="444600" y="1387080"/>
            <a:ext cx="4673160" cy="326880"/>
          </a:xfrm>
          <a:prstGeom prst="rect">
            <a:avLst/>
          </a:prstGeom>
        </p:spPr>
        <p:txBody>
          <a:bodyPr lIns="90000" tIns="45000" rIns="90000" bIns="45000"/>
          <a:lstStyle/>
          <a:p>
            <a:pPr>
              <a:lnSpc>
                <a:spcPct val="100000"/>
              </a:lnSpc>
              <a:spcBef>
                <a:spcPts val="340"/>
              </a:spcBef>
            </a:pPr>
            <a:r>
              <a:rPr lang="en-US" sz="1700" b="0" strike="noStrike" spc="-1">
                <a:solidFill>
                  <a:srgbClr val="F16322"/>
                </a:solidFill>
                <a:latin typeface="Droid Sans"/>
                <a:ea typeface="Droid Sans"/>
              </a:rPr>
              <a:t>Brad Petersen</a:t>
            </a:r>
            <a:endParaRPr lang="en-US" sz="1700" b="0" strike="noStrike" spc="-1">
              <a:solidFill>
                <a:srgbClr val="000000"/>
              </a:solidFill>
              <a:latin typeface="Calibri"/>
            </a:endParaRPr>
          </a:p>
        </p:txBody>
      </p:sp>
      <p:sp>
        <p:nvSpPr>
          <p:cNvPr id="5" name="PlaceHolder 3"/>
          <p:cNvSpPr>
            <a:spLocks noGrp="1"/>
          </p:cNvSpPr>
          <p:nvPr>
            <p:ph type="body"/>
          </p:nvPr>
        </p:nvSpPr>
        <p:spPr>
          <a:xfrm>
            <a:off x="444600" y="1620720"/>
            <a:ext cx="4673160" cy="250560"/>
          </a:xfrm>
          <a:prstGeom prst="rect">
            <a:avLst/>
          </a:prstGeom>
        </p:spPr>
        <p:txBody>
          <a:bodyPr lIns="90000" tIns="45000" rIns="90000" bIns="45000"/>
          <a:lstStyle/>
          <a:p>
            <a:pPr>
              <a:lnSpc>
                <a:spcPct val="100000"/>
              </a:lnSpc>
              <a:spcBef>
                <a:spcPts val="241"/>
              </a:spcBef>
            </a:pPr>
            <a:r>
              <a:rPr lang="en-US" sz="1200" b="0" strike="noStrike" spc="-1">
                <a:solidFill>
                  <a:srgbClr val="F16322"/>
                </a:solidFill>
                <a:latin typeface="Droid Sans"/>
                <a:ea typeface="Droid Sans"/>
              </a:rPr>
              <a:t>Director of Communications</a:t>
            </a:r>
            <a:endParaRPr lang="en-US" sz="1200" b="0" strike="noStrike" spc="-1">
              <a:solidFill>
                <a:srgbClr val="000000"/>
              </a:solidFill>
              <a:latin typeface="Calibri"/>
            </a:endParaRPr>
          </a:p>
        </p:txBody>
      </p:sp>
      <p:sp>
        <p:nvSpPr>
          <p:cNvPr id="6" name="PlaceHolder 4"/>
          <p:cNvSpPr>
            <a:spLocks noGrp="1"/>
          </p:cNvSpPr>
          <p:nvPr>
            <p:ph type="title"/>
          </p:nvPr>
        </p:nvSpPr>
        <p:spPr>
          <a:xfrm>
            <a:off x="502920" y="309960"/>
            <a:ext cx="9052200" cy="1297440"/>
          </a:xfrm>
          <a:prstGeom prst="rect">
            <a:avLst/>
          </a:prstGeom>
        </p:spPr>
        <p:txBody>
          <a:bodyPr lIns="0" tIns="0" rIns="0" bIns="0" anchor="ctr"/>
          <a:lstStyle/>
          <a:p>
            <a:r>
              <a:rPr lang="en-US" sz="2000" b="0" strike="noStrike" spc="-1">
                <a:solidFill>
                  <a:srgbClr val="000000"/>
                </a:solidFill>
                <a:latin typeface="Calibri"/>
              </a:rPr>
              <a:t>Click to edit the title text format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3" name="Picture 1"/>
          <p:cNvPicPr/>
          <p:nvPr/>
        </p:nvPicPr>
        <p:blipFill>
          <a:blip r:embed="rId14"/>
          <a:stretch/>
        </p:blipFill>
        <p:spPr>
          <a:xfrm>
            <a:off x="0" y="6985080"/>
            <a:ext cx="10058040" cy="799920"/>
          </a:xfrm>
          <a:prstGeom prst="rect">
            <a:avLst/>
          </a:prstGeom>
          <a:ln>
            <a:noFill/>
          </a:ln>
        </p:spPr>
      </p:pic>
      <p:sp>
        <p:nvSpPr>
          <p:cNvPr id="44" name="PlaceHolder 1"/>
          <p:cNvSpPr>
            <a:spLocks noGrp="1"/>
          </p:cNvSpPr>
          <p:nvPr>
            <p:ph type="body"/>
          </p:nvPr>
        </p:nvSpPr>
        <p:spPr>
          <a:xfrm>
            <a:off x="444600" y="990720"/>
            <a:ext cx="4673160" cy="742680"/>
          </a:xfrm>
          <a:prstGeom prst="rect">
            <a:avLst/>
          </a:prstGeom>
        </p:spPr>
        <p:txBody>
          <a:bodyPr lIns="90000" tIns="45000" rIns="90000" bIns="45000"/>
          <a:lstStyle/>
          <a:p>
            <a:pPr>
              <a:lnSpc>
                <a:spcPct val="100000"/>
              </a:lnSpc>
              <a:spcBef>
                <a:spcPts val="641"/>
              </a:spcBef>
            </a:pPr>
            <a:r>
              <a:rPr lang="en-US" sz="3200" b="1" strike="noStrike" spc="-1">
                <a:solidFill>
                  <a:srgbClr val="142958"/>
                </a:solidFill>
                <a:latin typeface="Arial Narrow"/>
              </a:rPr>
              <a:t>TITLE OF SLIDE</a:t>
            </a:r>
            <a:endParaRPr lang="en-US" sz="3200" b="0" strike="noStrike" spc="-1">
              <a:solidFill>
                <a:srgbClr val="000000"/>
              </a:solidFill>
              <a:latin typeface="Calibri"/>
            </a:endParaRPr>
          </a:p>
        </p:txBody>
      </p:sp>
      <p:sp>
        <p:nvSpPr>
          <p:cNvPr id="45" name="PlaceHolder 2"/>
          <p:cNvSpPr>
            <a:spLocks noGrp="1"/>
          </p:cNvSpPr>
          <p:nvPr>
            <p:ph type="body"/>
          </p:nvPr>
        </p:nvSpPr>
        <p:spPr>
          <a:xfrm>
            <a:off x="444600" y="1917720"/>
            <a:ext cx="9245160" cy="4825800"/>
          </a:xfrm>
          <a:prstGeom prst="rect">
            <a:avLst/>
          </a:prstGeom>
        </p:spPr>
        <p:txBody>
          <a:bodyPr lIns="90000" tIns="45000" rIns="90000" bIns="45000"/>
          <a:lstStyle/>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Click to edit Master text styles</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Second level</a:t>
            </a:r>
            <a:endParaRPr lang="en-US" sz="2000" b="0" strike="noStrike" spc="-1">
              <a:solidFill>
                <a:srgbClr val="000000"/>
              </a:solidFill>
              <a:latin typeface="Calibri"/>
            </a:endParaRPr>
          </a:p>
          <a:p>
            <a:pPr marL="1273680" lvl="2" indent="-254520">
              <a:lnSpc>
                <a:spcPct val="100000"/>
              </a:lnSpc>
              <a:spcBef>
                <a:spcPts val="360"/>
              </a:spcBef>
              <a:buClr>
                <a:srgbClr val="002060"/>
              </a:buClr>
              <a:buFont typeface="Arial"/>
              <a:buChar char="•"/>
            </a:pPr>
            <a:r>
              <a:rPr lang="en-US" sz="1800" b="0" strike="noStrike" spc="-1">
                <a:solidFill>
                  <a:srgbClr val="002060"/>
                </a:solidFill>
                <a:latin typeface="Droid Sans"/>
                <a:ea typeface="Droid Sans"/>
              </a:rPr>
              <a:t>Third level</a:t>
            </a:r>
            <a:endParaRPr lang="en-US" sz="1800" b="0" strike="noStrike" spc="-1">
              <a:solidFill>
                <a:srgbClr val="000000"/>
              </a:solidFill>
              <a:latin typeface="Calibri"/>
            </a:endParaRPr>
          </a:p>
          <a:p>
            <a:pPr marL="1783080" lvl="3" indent="-254520">
              <a:lnSpc>
                <a:spcPct val="100000"/>
              </a:lnSpc>
              <a:spcBef>
                <a:spcPts val="320"/>
              </a:spcBef>
              <a:buClr>
                <a:srgbClr val="002060"/>
              </a:buClr>
              <a:buFont typeface="Arial"/>
              <a:buChar char="–"/>
            </a:pPr>
            <a:r>
              <a:rPr lang="en-US" sz="1600" b="0" strike="noStrike" spc="-1">
                <a:solidFill>
                  <a:srgbClr val="002060"/>
                </a:solidFill>
                <a:latin typeface="Droid Sans"/>
                <a:ea typeface="Droid Sans"/>
              </a:rPr>
              <a:t>Fourth level</a:t>
            </a:r>
            <a:endParaRPr lang="en-US" sz="1600" b="0" strike="noStrike" spc="-1">
              <a:solidFill>
                <a:srgbClr val="000000"/>
              </a:solidFill>
              <a:latin typeface="Calibri"/>
            </a:endParaRPr>
          </a:p>
        </p:txBody>
      </p:sp>
      <p:sp>
        <p:nvSpPr>
          <p:cNvPr id="46" name="PlaceHolder 3"/>
          <p:cNvSpPr>
            <a:spLocks noGrp="1"/>
          </p:cNvSpPr>
          <p:nvPr>
            <p:ph type="title"/>
          </p:nvPr>
        </p:nvSpPr>
        <p:spPr>
          <a:xfrm>
            <a:off x="502920" y="309960"/>
            <a:ext cx="9052200" cy="1297440"/>
          </a:xfrm>
          <a:prstGeom prst="rect">
            <a:avLst/>
          </a:prstGeom>
        </p:spPr>
        <p:txBody>
          <a:bodyPr lIns="0" tIns="0" rIns="0" bIns="0" anchor="ctr"/>
          <a:lstStyle/>
          <a:p>
            <a:r>
              <a:rPr lang="en-US" sz="2000" b="0" strike="noStrike" spc="-1">
                <a:solidFill>
                  <a:srgbClr val="000000"/>
                </a:solidFill>
                <a:latin typeface="Calibri"/>
              </a:rPr>
              <a:t>Click to edit the title text format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courses.engr.illinois.edu/ece445/guidelines/proposal.asp" TargetMode="External"/><Relationship Id="rId2" Type="http://schemas.openxmlformats.org/officeDocument/2006/relationships/hyperlink" Target="https://courses.engr.illinois.edu/ece445/pace/my-project.asp"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444600" y="619200"/>
            <a:ext cx="918108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How to RFA (Successfully)</a:t>
            </a:r>
            <a:endParaRPr lang="en-US" sz="4000" b="0" strike="noStrike" spc="-1">
              <a:solidFill>
                <a:srgbClr val="000000"/>
              </a:solidFill>
              <a:latin typeface="Calibri"/>
            </a:endParaRPr>
          </a:p>
        </p:txBody>
      </p:sp>
      <p:sp>
        <p:nvSpPr>
          <p:cNvPr id="84" name="TextShape 2"/>
          <p:cNvSpPr txBox="1"/>
          <p:nvPr/>
        </p:nvSpPr>
        <p:spPr>
          <a:xfrm>
            <a:off x="444600" y="1387080"/>
            <a:ext cx="8885880" cy="326880"/>
          </a:xfrm>
          <a:prstGeom prst="rect">
            <a:avLst/>
          </a:prstGeom>
          <a:noFill/>
          <a:ln>
            <a:noFill/>
          </a:ln>
        </p:spPr>
        <p:txBody>
          <a:bodyPr lIns="90000" tIns="45000" rIns="90000" bIns="45000"/>
          <a:lstStyle/>
          <a:p>
            <a:pPr>
              <a:lnSpc>
                <a:spcPct val="100000"/>
              </a:lnSpc>
              <a:spcBef>
                <a:spcPts val="340"/>
              </a:spcBef>
            </a:pPr>
            <a:r>
              <a:rPr lang="en-US" sz="1700" b="0" strike="noStrike" spc="-1" dirty="0">
                <a:solidFill>
                  <a:schemeClr val="accent6">
                    <a:lumMod val="75000"/>
                  </a:schemeClr>
                </a:solidFill>
                <a:latin typeface="Calibri"/>
              </a:rPr>
              <a:t>Channing Philbrick</a:t>
            </a:r>
          </a:p>
        </p:txBody>
      </p:sp>
      <p:sp>
        <p:nvSpPr>
          <p:cNvPr id="85" name="TextShape 3"/>
          <p:cNvSpPr txBox="1"/>
          <p:nvPr/>
        </p:nvSpPr>
        <p:spPr>
          <a:xfrm>
            <a:off x="444600" y="1639080"/>
            <a:ext cx="8777880" cy="250560"/>
          </a:xfrm>
          <a:prstGeom prst="rect">
            <a:avLst/>
          </a:prstGeom>
          <a:noFill/>
          <a:ln>
            <a:noFill/>
          </a:ln>
        </p:spPr>
        <p:txBody>
          <a:bodyPr lIns="90000" tIns="45000" rIns="90000" bIns="45000"/>
          <a:lstStyle/>
          <a:p>
            <a:pPr>
              <a:lnSpc>
                <a:spcPct val="100000"/>
              </a:lnSpc>
              <a:spcBef>
                <a:spcPts val="241"/>
              </a:spcBef>
            </a:pPr>
            <a:endParaRPr lang="en-US" sz="1200" b="0" strike="noStrike" spc="-1" dirty="0">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444600" y="1751040"/>
            <a:ext cx="9245160" cy="1793160"/>
          </a:xfrm>
          <a:prstGeom prst="rect">
            <a:avLst/>
          </a:prstGeom>
          <a:noFill/>
          <a:ln>
            <a:noFill/>
          </a:ln>
        </p:spPr>
        <p:txBody>
          <a:bodyPr lIns="90000" tIns="45000" rIns="90000" bIns="45000"/>
          <a:lstStyle/>
          <a:p>
            <a:pPr algn="ctr">
              <a:lnSpc>
                <a:spcPct val="100000"/>
              </a:lnSpc>
              <a:spcBef>
                <a:spcPts val="2299"/>
              </a:spcBef>
            </a:pPr>
            <a:r>
              <a:rPr lang="en-US" sz="11500" b="1" strike="noStrike" spc="-1">
                <a:solidFill>
                  <a:srgbClr val="142958"/>
                </a:solidFill>
                <a:latin typeface="Arial Narrow"/>
              </a:rPr>
              <a:t>Submit an RFA</a:t>
            </a:r>
            <a:endParaRPr lang="en-US" sz="11500" b="0" strike="noStrike" spc="-1">
              <a:solidFill>
                <a:srgbClr val="000000"/>
              </a:solidFill>
              <a:latin typeface="Calibri"/>
            </a:endParaRPr>
          </a:p>
        </p:txBody>
      </p:sp>
      <p:sp>
        <p:nvSpPr>
          <p:cNvPr id="103" name="TextShape 2"/>
          <p:cNvSpPr txBox="1"/>
          <p:nvPr/>
        </p:nvSpPr>
        <p:spPr>
          <a:xfrm>
            <a:off x="444600" y="3674520"/>
            <a:ext cx="9245160" cy="2181240"/>
          </a:xfrm>
          <a:prstGeom prst="rect">
            <a:avLst/>
          </a:prstGeom>
          <a:noFill/>
          <a:ln>
            <a:noFill/>
          </a:ln>
        </p:spPr>
        <p:txBody>
          <a:bodyPr lIns="90000" tIns="45000" rIns="90000" bIns="45000"/>
          <a:lstStyle/>
          <a:p>
            <a:pPr algn="ctr">
              <a:lnSpc>
                <a:spcPct val="100000"/>
              </a:lnSpc>
              <a:spcBef>
                <a:spcPts val="1080"/>
              </a:spcBef>
            </a:pPr>
            <a:r>
              <a:rPr lang="en-US" sz="5400" b="0" strike="noStrike" spc="-1">
                <a:solidFill>
                  <a:srgbClr val="002060"/>
                </a:solidFill>
                <a:latin typeface="Droid Sans"/>
                <a:ea typeface="Droid Sans"/>
              </a:rPr>
              <a:t>In Threeish Easy Steps</a:t>
            </a:r>
            <a:endParaRPr lang="en-US" sz="54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dirty="0">
                <a:solidFill>
                  <a:srgbClr val="142958"/>
                </a:solidFill>
                <a:latin typeface="Arial Narrow"/>
              </a:rPr>
              <a:t>Step </a:t>
            </a:r>
            <a:r>
              <a:rPr lang="en-US" sz="4000" b="1" spc="-1" dirty="0">
                <a:solidFill>
                  <a:srgbClr val="142958"/>
                </a:solidFill>
                <a:latin typeface="Arial Narrow"/>
              </a:rPr>
              <a:t>1</a:t>
            </a:r>
            <a:r>
              <a:rPr lang="en-US" sz="4000" b="1" strike="noStrike" spc="-1" dirty="0">
                <a:solidFill>
                  <a:srgbClr val="142958"/>
                </a:solidFill>
                <a:latin typeface="Arial Narrow"/>
              </a:rPr>
              <a:t>: Post an idea to the Web Board</a:t>
            </a:r>
            <a:endParaRPr lang="en-US" sz="4000" b="0" strike="noStrike" spc="-1" dirty="0">
              <a:solidFill>
                <a:srgbClr val="000000"/>
              </a:solidFill>
              <a:latin typeface="Calibri"/>
            </a:endParaRPr>
          </a:p>
        </p:txBody>
      </p:sp>
      <p:sp>
        <p:nvSpPr>
          <p:cNvPr id="108"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endParaRPr lang="en-US" sz="3600" b="0" strike="noStrike" spc="-1">
              <a:solidFill>
                <a:srgbClr val="000000"/>
              </a:solidFill>
              <a:latin typeface="Calibri"/>
            </a:endParaRPr>
          </a:p>
          <a:p>
            <a:pPr>
              <a:lnSpc>
                <a:spcPct val="100000"/>
              </a:lnSpc>
              <a:spcBef>
                <a:spcPts val="479"/>
              </a:spcBef>
            </a:pPr>
            <a:endParaRPr lang="en-US" sz="3600" b="0" strike="noStrike" spc="-1">
              <a:solidFill>
                <a:srgbClr val="000000"/>
              </a:solidFill>
              <a:latin typeface="Calibri"/>
            </a:endParaRPr>
          </a:p>
        </p:txBody>
      </p:sp>
      <p:pic>
        <p:nvPicPr>
          <p:cNvPr id="109" name="Picture 3"/>
          <p:cNvPicPr/>
          <p:nvPr/>
        </p:nvPicPr>
        <p:blipFill>
          <a:blip r:embed="rId2"/>
          <a:stretch/>
        </p:blipFill>
        <p:spPr>
          <a:xfrm>
            <a:off x="1823400" y="1733400"/>
            <a:ext cx="6487560" cy="49309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dirty="0">
                <a:solidFill>
                  <a:srgbClr val="142958"/>
                </a:solidFill>
                <a:latin typeface="Arial Narrow"/>
              </a:rPr>
              <a:t>Step </a:t>
            </a:r>
            <a:r>
              <a:rPr lang="en-US" sz="4000" b="1" spc="-1" dirty="0">
                <a:solidFill>
                  <a:srgbClr val="142958"/>
                </a:solidFill>
                <a:latin typeface="Arial Narrow"/>
              </a:rPr>
              <a:t>1.5</a:t>
            </a:r>
            <a:r>
              <a:rPr lang="en-US" sz="4000" b="1" strike="noStrike" spc="-1" dirty="0">
                <a:solidFill>
                  <a:srgbClr val="142958"/>
                </a:solidFill>
                <a:latin typeface="Arial Narrow"/>
              </a:rPr>
              <a:t>: Respond to feedback</a:t>
            </a:r>
            <a:endParaRPr lang="en-US" sz="4000" b="0" strike="noStrike" spc="-1" dirty="0">
              <a:solidFill>
                <a:srgbClr val="000000"/>
              </a:solidFill>
              <a:latin typeface="Calibri"/>
            </a:endParaRPr>
          </a:p>
        </p:txBody>
      </p:sp>
      <p:sp>
        <p:nvSpPr>
          <p:cNvPr id="108"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endParaRPr lang="en-US" sz="3600" b="0" strike="noStrike" spc="-1">
              <a:solidFill>
                <a:srgbClr val="000000"/>
              </a:solidFill>
              <a:latin typeface="Calibri"/>
            </a:endParaRPr>
          </a:p>
          <a:p>
            <a:pPr>
              <a:lnSpc>
                <a:spcPct val="100000"/>
              </a:lnSpc>
              <a:spcBef>
                <a:spcPts val="479"/>
              </a:spcBef>
            </a:pPr>
            <a:endParaRPr lang="en-US" sz="3600" b="0" strike="noStrike" spc="-1">
              <a:solidFill>
                <a:srgbClr val="000000"/>
              </a:solidFill>
              <a:latin typeface="Calibri"/>
            </a:endParaRPr>
          </a:p>
        </p:txBody>
      </p:sp>
      <p:pic>
        <p:nvPicPr>
          <p:cNvPr id="2" name="Picture 1">
            <a:extLst>
              <a:ext uri="{FF2B5EF4-FFF2-40B4-BE49-F238E27FC236}">
                <a16:creationId xmlns:a16="http://schemas.microsoft.com/office/drawing/2014/main" id="{720325E9-155A-44BB-BCC2-6289EF9BA497}"/>
              </a:ext>
            </a:extLst>
          </p:cNvPr>
          <p:cNvPicPr>
            <a:picLocks noChangeAspect="1"/>
          </p:cNvPicPr>
          <p:nvPr/>
        </p:nvPicPr>
        <p:blipFill>
          <a:blip r:embed="rId2"/>
          <a:stretch>
            <a:fillRect/>
          </a:stretch>
        </p:blipFill>
        <p:spPr>
          <a:xfrm>
            <a:off x="1812456" y="1733400"/>
            <a:ext cx="6509448" cy="5101814"/>
          </a:xfrm>
          <a:prstGeom prst="rect">
            <a:avLst/>
          </a:prstGeom>
        </p:spPr>
      </p:pic>
    </p:spTree>
    <p:extLst>
      <p:ext uri="{BB962C8B-B14F-4D97-AF65-F5344CB8AC3E}">
        <p14:creationId xmlns:p14="http://schemas.microsoft.com/office/powerpoint/2010/main" val="182199143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Step 2: Submit the RFA</a:t>
            </a:r>
            <a:endParaRPr lang="en-US" sz="4000" b="0" strike="noStrike" spc="-1">
              <a:solidFill>
                <a:srgbClr val="000000"/>
              </a:solidFill>
              <a:latin typeface="Calibri"/>
            </a:endParaRPr>
          </a:p>
        </p:txBody>
      </p:sp>
      <p:sp>
        <p:nvSpPr>
          <p:cNvPr id="111"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endParaRPr lang="en-US" sz="3600" b="0" strike="noStrike" spc="-1">
              <a:solidFill>
                <a:srgbClr val="000000"/>
              </a:solidFill>
              <a:latin typeface="Calibri"/>
            </a:endParaRPr>
          </a:p>
          <a:p>
            <a:pPr>
              <a:lnSpc>
                <a:spcPct val="100000"/>
              </a:lnSpc>
              <a:spcBef>
                <a:spcPts val="479"/>
              </a:spcBef>
            </a:pPr>
            <a:endParaRPr lang="en-US" sz="3600" b="0" strike="noStrike" spc="-1">
              <a:solidFill>
                <a:srgbClr val="000000"/>
              </a:solidFill>
              <a:latin typeface="Calibri"/>
            </a:endParaRPr>
          </a:p>
        </p:txBody>
      </p:sp>
      <p:pic>
        <p:nvPicPr>
          <p:cNvPr id="112" name="Picture 3"/>
          <p:cNvPicPr/>
          <p:nvPr/>
        </p:nvPicPr>
        <p:blipFill>
          <a:blip r:embed="rId2"/>
          <a:srcRect b="7274"/>
          <a:stretch/>
        </p:blipFill>
        <p:spPr>
          <a:xfrm>
            <a:off x="1371600" y="1733400"/>
            <a:ext cx="7314840" cy="499140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Step 2: Submit the RFA</a:t>
            </a:r>
            <a:endParaRPr lang="en-US" sz="4000" b="0" strike="noStrike" spc="-1">
              <a:solidFill>
                <a:srgbClr val="000000"/>
              </a:solidFill>
              <a:latin typeface="Calibri"/>
            </a:endParaRPr>
          </a:p>
        </p:txBody>
      </p:sp>
      <p:sp>
        <p:nvSpPr>
          <p:cNvPr id="114"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endParaRPr lang="en-US" sz="3600" b="0" strike="noStrike" spc="-1">
              <a:solidFill>
                <a:srgbClr val="000000"/>
              </a:solidFill>
              <a:latin typeface="Calibri"/>
            </a:endParaRPr>
          </a:p>
          <a:p>
            <a:pPr>
              <a:lnSpc>
                <a:spcPct val="100000"/>
              </a:lnSpc>
              <a:spcBef>
                <a:spcPts val="479"/>
              </a:spcBef>
            </a:pPr>
            <a:endParaRPr lang="en-US" sz="3600" b="0" strike="noStrike" spc="-1">
              <a:solidFill>
                <a:srgbClr val="000000"/>
              </a:solidFill>
              <a:latin typeface="Calibri"/>
            </a:endParaRPr>
          </a:p>
        </p:txBody>
      </p:sp>
      <p:pic>
        <p:nvPicPr>
          <p:cNvPr id="115" name="Picture 3"/>
          <p:cNvPicPr/>
          <p:nvPr/>
        </p:nvPicPr>
        <p:blipFill>
          <a:blip r:embed="rId2"/>
          <a:srcRect b="2889"/>
          <a:stretch/>
        </p:blipFill>
        <p:spPr>
          <a:xfrm>
            <a:off x="1371600" y="1733400"/>
            <a:ext cx="7314840" cy="5227200"/>
          </a:xfrm>
          <a:prstGeom prst="rect">
            <a:avLst/>
          </a:prstGeom>
          <a:ln>
            <a:noFill/>
          </a:ln>
        </p:spPr>
      </p:pic>
      <p:sp>
        <p:nvSpPr>
          <p:cNvPr id="116" name="CustomShape 3"/>
          <p:cNvSpPr/>
          <p:nvPr/>
        </p:nvSpPr>
        <p:spPr>
          <a:xfrm flipV="1">
            <a:off x="1258560" y="6598080"/>
            <a:ext cx="1474560" cy="9360"/>
          </a:xfrm>
          <a:custGeom>
            <a:avLst/>
            <a:gdLst/>
            <a:ahLst/>
            <a:cxnLst/>
            <a:rect l="l" t="t" r="r" b="b"/>
            <a:pathLst>
              <a:path w="21600" h="21600">
                <a:moveTo>
                  <a:pt x="0" y="0"/>
                </a:moveTo>
                <a:lnTo>
                  <a:pt x="21600" y="21600"/>
                </a:lnTo>
              </a:path>
            </a:pathLst>
          </a:custGeom>
          <a:noFill/>
          <a:ln w="127080">
            <a:solidFill>
              <a:srgbClr val="FF0000"/>
            </a:solidFill>
            <a:round/>
            <a:tailEnd type="triangle" w="med" len="med"/>
          </a:ln>
        </p:spPr>
        <p:style>
          <a:lnRef idx="1">
            <a:schemeClr val="accent6"/>
          </a:lnRef>
          <a:fillRef idx="0">
            <a:schemeClr val="accent6"/>
          </a:fillRef>
          <a:effectRef idx="0">
            <a:schemeClr val="accent6"/>
          </a:effectRef>
          <a:fontRef idx="minor"/>
        </p:style>
      </p:sp>
      <p:sp>
        <p:nvSpPr>
          <p:cNvPr id="117" name="CustomShape 4"/>
          <p:cNvSpPr/>
          <p:nvPr/>
        </p:nvSpPr>
        <p:spPr>
          <a:xfrm flipV="1">
            <a:off x="1258560" y="4587120"/>
            <a:ext cx="1474560" cy="9360"/>
          </a:xfrm>
          <a:custGeom>
            <a:avLst/>
            <a:gdLst/>
            <a:ahLst/>
            <a:cxnLst/>
            <a:rect l="l" t="t" r="r" b="b"/>
            <a:pathLst>
              <a:path w="21600" h="21600">
                <a:moveTo>
                  <a:pt x="0" y="0"/>
                </a:moveTo>
                <a:lnTo>
                  <a:pt x="21600" y="21600"/>
                </a:lnTo>
              </a:path>
            </a:pathLst>
          </a:custGeom>
          <a:noFill/>
          <a:ln w="127080">
            <a:solidFill>
              <a:srgbClr val="FF0000"/>
            </a:solidFill>
            <a:round/>
            <a:tailEnd type="triangle" w="med" len="med"/>
          </a:ln>
        </p:spPr>
        <p:style>
          <a:lnRef idx="1">
            <a:schemeClr val="accent6"/>
          </a:lnRef>
          <a:fillRef idx="0">
            <a:schemeClr val="accent6"/>
          </a:fillRef>
          <a:effectRef idx="0">
            <a:schemeClr val="accent6"/>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Step 3: Incorporate Feedback</a:t>
            </a:r>
            <a:endParaRPr lang="en-US" sz="4000" b="0" strike="noStrike" spc="-1">
              <a:solidFill>
                <a:srgbClr val="000000"/>
              </a:solidFill>
              <a:latin typeface="Calibri"/>
            </a:endParaRPr>
          </a:p>
        </p:txBody>
      </p:sp>
      <p:sp>
        <p:nvSpPr>
          <p:cNvPr id="119" name="TextShape 2"/>
          <p:cNvSpPr txBox="1"/>
          <p:nvPr/>
        </p:nvSpPr>
        <p:spPr>
          <a:xfrm>
            <a:off x="444600" y="1917720"/>
            <a:ext cx="9245160" cy="4825800"/>
          </a:xfrm>
          <a:prstGeom prst="rect">
            <a:avLst/>
          </a:prstGeom>
          <a:noFill/>
          <a:ln>
            <a:noFill/>
          </a:ln>
        </p:spPr>
        <p:txBody>
          <a:bodyPr lIns="90000" tIns="45000" rIns="90000" bIns="45000"/>
          <a:lstStyle/>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Your proposal is automatically cloned to the Web Board</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That’s how you end up with “Project Proposal” posts</a:t>
            </a:r>
            <a:endParaRPr lang="en-US" sz="2000" b="0" strike="noStrike" spc="-1">
              <a:solidFill>
                <a:srgbClr val="000000"/>
              </a:solidFill>
              <a:latin typeface="Calibri"/>
            </a:endParaRPr>
          </a:p>
          <a:p>
            <a:pPr>
              <a:lnSpc>
                <a:spcPct val="100000"/>
              </a:lnSpc>
              <a:spcBef>
                <a:spcPts val="479"/>
              </a:spcBef>
            </a:pPr>
            <a:endParaRPr lang="en-US" sz="20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The staff may give you feedback</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Update your RFA from the </a:t>
            </a:r>
            <a:r>
              <a:rPr lang="en-US" sz="2000" b="0" u="sng" strike="noStrike" spc="-1">
                <a:solidFill>
                  <a:srgbClr val="0000FF"/>
                </a:solidFill>
                <a:uFillTx/>
                <a:latin typeface="Droid Sans"/>
                <a:ea typeface="Droid Sans"/>
                <a:hlinkClick r:id="rId2"/>
              </a:rPr>
              <a:t>My Project page</a:t>
            </a:r>
            <a:endParaRPr lang="en-US" sz="2000" b="0" strike="noStrike" spc="-1">
              <a:solidFill>
                <a:srgbClr val="000000"/>
              </a:solidFill>
              <a:latin typeface="Calibri"/>
            </a:endParaRPr>
          </a:p>
          <a:p>
            <a:endParaRPr lang="en-US" sz="20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Project Rejected</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Try, try again…</a:t>
            </a:r>
            <a:endParaRPr lang="en-US" sz="2000" b="0" strike="noStrike" spc="-1">
              <a:solidFill>
                <a:srgbClr val="000000"/>
              </a:solidFill>
              <a:latin typeface="Calibri"/>
            </a:endParaRPr>
          </a:p>
          <a:p>
            <a:endParaRPr lang="en-US" sz="20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Project Approved</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000" b="0" strike="noStrike" spc="-1">
                <a:solidFill>
                  <a:srgbClr val="002060"/>
                </a:solidFill>
                <a:latin typeface="Droid Sans"/>
                <a:ea typeface="Droid Sans"/>
              </a:rPr>
              <a:t>Start working on your </a:t>
            </a:r>
            <a:r>
              <a:rPr lang="en-US" sz="2000" b="0" u="sng" strike="noStrike" spc="-1">
                <a:solidFill>
                  <a:srgbClr val="0000FF"/>
                </a:solidFill>
                <a:uFillTx/>
                <a:latin typeface="Droid Sans"/>
                <a:ea typeface="Droid Sans"/>
                <a:hlinkClick r:id="rId3"/>
              </a:rPr>
              <a:t>Proposal</a:t>
            </a:r>
            <a:endParaRPr lang="en-US" sz="20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444600" y="990720"/>
            <a:ext cx="4673160" cy="742680"/>
          </a:xfrm>
          <a:prstGeom prst="rect">
            <a:avLst/>
          </a:prstGeom>
          <a:noFill/>
          <a:ln>
            <a:noFill/>
          </a:ln>
        </p:spPr>
        <p:txBody>
          <a:bodyPr lIns="90000" tIns="45000" rIns="90000" bIns="45000"/>
          <a:lstStyle/>
          <a:p>
            <a:pPr marL="0" marR="0" lvl="0" indent="0" algn="l" defTabSz="914400" rtl="0" eaLnBrk="1" fontAlgn="auto" latinLnBrk="0" hangingPunct="1">
              <a:lnSpc>
                <a:spcPct val="100000"/>
              </a:lnSpc>
              <a:spcBef>
                <a:spcPts val="641"/>
              </a:spcBef>
              <a:spcAft>
                <a:spcPts val="0"/>
              </a:spcAft>
              <a:buClrTx/>
              <a:buSzTx/>
              <a:buFontTx/>
              <a:buNone/>
              <a:tabLst/>
              <a:defRPr/>
            </a:pPr>
            <a:r>
              <a:rPr lang="en-US" sz="3200" b="1" spc="-1" dirty="0">
                <a:solidFill>
                  <a:srgbClr val="142958"/>
                </a:solidFill>
                <a:latin typeface="Arial Narrow"/>
              </a:rPr>
              <a:t>Initial Post</a:t>
            </a:r>
            <a:r>
              <a:rPr kumimoji="0" lang="en-US" sz="3200" b="1" i="0" u="none" strike="noStrike" kern="1200" cap="none" spc="-1" normalizeH="0" baseline="0" noProof="0" dirty="0">
                <a:ln>
                  <a:noFill/>
                </a:ln>
                <a:solidFill>
                  <a:srgbClr val="142958"/>
                </a:solidFill>
                <a:effectLst/>
                <a:uLnTx/>
                <a:uFillTx/>
                <a:latin typeface="Arial Narrow"/>
              </a:rPr>
              <a:t> Deadline</a:t>
            </a:r>
            <a:endParaRPr kumimoji="0" lang="en-US" sz="3200" b="0" i="0" u="none" strike="noStrike" kern="1200" cap="none" spc="-1" normalizeH="0" baseline="0" noProof="0" dirty="0">
              <a:ln>
                <a:noFill/>
              </a:ln>
              <a:solidFill>
                <a:srgbClr val="000000"/>
              </a:solidFill>
              <a:effectLst/>
              <a:uLnTx/>
              <a:uFillTx/>
              <a:latin typeface="Calibri"/>
            </a:endParaRPr>
          </a:p>
        </p:txBody>
      </p:sp>
      <p:sp>
        <p:nvSpPr>
          <p:cNvPr id="121" name="TextShape 2"/>
          <p:cNvSpPr txBox="1"/>
          <p:nvPr/>
        </p:nvSpPr>
        <p:spPr>
          <a:xfrm>
            <a:off x="444600" y="1917720"/>
            <a:ext cx="8983880" cy="1191240"/>
          </a:xfrm>
          <a:prstGeom prst="rect">
            <a:avLst/>
          </a:prstGeom>
          <a:noFill/>
          <a:ln>
            <a:noFill/>
          </a:ln>
        </p:spPr>
        <p:txBody>
          <a:bodyPr lIns="90000" tIns="45000" rIns="90000" bIns="45000"/>
          <a:lstStyle/>
          <a:p>
            <a:pPr marL="0" marR="0" lvl="0" indent="0" defTabSz="914400" rtl="0" eaLnBrk="1" fontAlgn="auto" latinLnBrk="0" hangingPunct="1">
              <a:lnSpc>
                <a:spcPct val="100000"/>
              </a:lnSpc>
              <a:spcBef>
                <a:spcPts val="2299"/>
              </a:spcBef>
              <a:spcAft>
                <a:spcPts val="0"/>
              </a:spcAft>
              <a:buClrTx/>
              <a:buSzTx/>
              <a:buFontTx/>
              <a:buNone/>
              <a:tabLst/>
              <a:defRPr/>
            </a:pPr>
            <a:r>
              <a:rPr kumimoji="0" lang="en-US" sz="6600" b="1" i="0" u="none" strike="noStrike" kern="1200" cap="none" spc="-1" normalizeH="0" baseline="0" noProof="0" dirty="0">
                <a:ln>
                  <a:noFill/>
                </a:ln>
                <a:solidFill>
                  <a:srgbClr val="002060"/>
                </a:solidFill>
                <a:effectLst/>
                <a:uLnTx/>
                <a:uFillTx/>
                <a:latin typeface="Droid Sans"/>
                <a:ea typeface="Droid Sans"/>
              </a:rPr>
              <a:t>Jan 17, 2019 </a:t>
            </a:r>
            <a:r>
              <a:rPr lang="en-US" sz="1050" dirty="0">
                <a:solidFill>
                  <a:prstClr val="black"/>
                </a:solidFill>
                <a:latin typeface="Arial"/>
                <a:ea typeface="Droid Sans"/>
              </a:rPr>
              <a:t> </a:t>
            </a:r>
            <a:r>
              <a:rPr kumimoji="0" lang="en-US" sz="6600" b="1" i="0" u="none" strike="noStrike" kern="1200" cap="none" spc="-1" normalizeH="0" baseline="0" noProof="0" dirty="0">
                <a:ln>
                  <a:noFill/>
                </a:ln>
                <a:solidFill>
                  <a:srgbClr val="002060"/>
                </a:solidFill>
                <a:effectLst/>
                <a:uLnTx/>
                <a:uFillTx/>
                <a:latin typeface="Droid Sans"/>
                <a:ea typeface="Droid Sans"/>
              </a:rPr>
              <a:t>4:45pm</a:t>
            </a:r>
            <a:endParaRPr kumimoji="0" lang="en-US" sz="6600" b="0" i="0" u="none" strike="noStrike" kern="1200" cap="none" spc="-1" normalizeH="0" baseline="0" noProof="0" dirty="0">
              <a:ln>
                <a:noFill/>
              </a:ln>
              <a:solidFill>
                <a:srgbClr val="000000"/>
              </a:solidFill>
              <a:effectLst/>
              <a:uLnTx/>
              <a:uFillTx/>
              <a:latin typeface="Calibri"/>
            </a:endParaRPr>
          </a:p>
        </p:txBody>
      </p:sp>
      <p:sp>
        <p:nvSpPr>
          <p:cNvPr id="4" name="TextShape 1">
            <a:extLst>
              <a:ext uri="{FF2B5EF4-FFF2-40B4-BE49-F238E27FC236}">
                <a16:creationId xmlns:a16="http://schemas.microsoft.com/office/drawing/2014/main" id="{29C1AB34-8609-4B91-8681-29527146158D}"/>
              </a:ext>
            </a:extLst>
          </p:cNvPr>
          <p:cNvSpPr txBox="1"/>
          <p:nvPr/>
        </p:nvSpPr>
        <p:spPr>
          <a:xfrm>
            <a:off x="444600" y="3449440"/>
            <a:ext cx="4673160" cy="742680"/>
          </a:xfrm>
          <a:prstGeom prst="rect">
            <a:avLst/>
          </a:prstGeom>
          <a:noFill/>
          <a:ln>
            <a:noFill/>
          </a:ln>
        </p:spPr>
        <p:txBody>
          <a:bodyPr lIns="90000" tIns="45000" rIns="90000" bIns="45000"/>
          <a:lstStyle/>
          <a:p>
            <a:pPr marL="0" marR="0" lvl="0" indent="0" algn="l" defTabSz="914400" rtl="0" eaLnBrk="1" fontAlgn="auto" latinLnBrk="0" hangingPunct="1">
              <a:lnSpc>
                <a:spcPct val="100000"/>
              </a:lnSpc>
              <a:spcBef>
                <a:spcPts val="641"/>
              </a:spcBef>
              <a:spcAft>
                <a:spcPts val="0"/>
              </a:spcAft>
              <a:buClrTx/>
              <a:buSzTx/>
              <a:buFontTx/>
              <a:buNone/>
              <a:tabLst/>
              <a:defRPr/>
            </a:pPr>
            <a:r>
              <a:rPr kumimoji="0" lang="en-US" sz="3200" b="1" i="0" u="none" strike="noStrike" kern="1200" cap="none" spc="-1" normalizeH="0" baseline="0" noProof="0" dirty="0">
                <a:ln>
                  <a:noFill/>
                </a:ln>
                <a:solidFill>
                  <a:srgbClr val="142958"/>
                </a:solidFill>
                <a:effectLst/>
                <a:uLnTx/>
                <a:uFillTx/>
                <a:latin typeface="Arial Narrow"/>
              </a:rPr>
              <a:t>Approval Deadline</a:t>
            </a:r>
            <a:endParaRPr kumimoji="0" lang="en-US" sz="3200" b="0" i="0" u="none" strike="noStrike" kern="1200" cap="none" spc="-1" normalizeH="0" baseline="0" noProof="0" dirty="0">
              <a:ln>
                <a:noFill/>
              </a:ln>
              <a:solidFill>
                <a:srgbClr val="000000"/>
              </a:solidFill>
              <a:effectLst/>
              <a:uLnTx/>
              <a:uFillTx/>
              <a:latin typeface="Calibri"/>
            </a:endParaRPr>
          </a:p>
        </p:txBody>
      </p:sp>
      <p:sp>
        <p:nvSpPr>
          <p:cNvPr id="5" name="TextShape 2">
            <a:extLst>
              <a:ext uri="{FF2B5EF4-FFF2-40B4-BE49-F238E27FC236}">
                <a16:creationId xmlns:a16="http://schemas.microsoft.com/office/drawing/2014/main" id="{A01FE51A-9755-42C4-A6EF-CDC96F16747F}"/>
              </a:ext>
            </a:extLst>
          </p:cNvPr>
          <p:cNvSpPr txBox="1"/>
          <p:nvPr/>
        </p:nvSpPr>
        <p:spPr>
          <a:xfrm>
            <a:off x="444600" y="4364960"/>
            <a:ext cx="9245160" cy="1257280"/>
          </a:xfrm>
          <a:prstGeom prst="rect">
            <a:avLst/>
          </a:prstGeom>
          <a:noFill/>
          <a:ln>
            <a:noFill/>
          </a:ln>
        </p:spPr>
        <p:txBody>
          <a:bodyPr lIns="90000" tIns="45000" rIns="90000" bIns="45000"/>
          <a:lstStyle/>
          <a:p>
            <a:pPr marL="0" marR="0" lvl="0" indent="0" defTabSz="914400" rtl="0" eaLnBrk="1" fontAlgn="auto" latinLnBrk="0" hangingPunct="1">
              <a:lnSpc>
                <a:spcPct val="100000"/>
              </a:lnSpc>
              <a:spcBef>
                <a:spcPts val="2299"/>
              </a:spcBef>
              <a:spcAft>
                <a:spcPts val="0"/>
              </a:spcAft>
              <a:buClrTx/>
              <a:buSzTx/>
              <a:buFontTx/>
              <a:buNone/>
              <a:tabLst/>
              <a:defRPr/>
            </a:pPr>
            <a:r>
              <a:rPr kumimoji="0" lang="en-US" sz="6600" b="1" i="0" u="none" strike="noStrike" kern="1200" cap="none" spc="-1" normalizeH="0" baseline="0" noProof="0" dirty="0">
                <a:ln>
                  <a:noFill/>
                </a:ln>
                <a:solidFill>
                  <a:srgbClr val="002060"/>
                </a:solidFill>
                <a:effectLst/>
                <a:uLnTx/>
                <a:uFillTx/>
                <a:latin typeface="Droid Sans"/>
                <a:ea typeface="Droid Sans"/>
              </a:rPr>
              <a:t>Jan 31, 2019 4:45pm</a:t>
            </a:r>
            <a:endParaRPr kumimoji="0" lang="en-US" sz="6600" b="0" i="0" u="none" strike="noStrike" kern="1200" cap="none" spc="-1" normalizeH="0" baseline="0" noProof="0" dirty="0">
              <a:ln>
                <a:noFill/>
              </a:ln>
              <a:solidFill>
                <a:srgbClr val="000000"/>
              </a:solidFill>
              <a:effectLst/>
              <a:uLnTx/>
              <a:uFillTx/>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44600" y="1751040"/>
            <a:ext cx="9245160" cy="1793160"/>
          </a:xfrm>
          <a:prstGeom prst="rect">
            <a:avLst/>
          </a:prstGeom>
          <a:noFill/>
          <a:ln>
            <a:noFill/>
          </a:ln>
        </p:spPr>
        <p:txBody>
          <a:bodyPr lIns="90000" tIns="45000" rIns="90000" bIns="45000"/>
          <a:lstStyle/>
          <a:p>
            <a:pPr algn="ctr">
              <a:lnSpc>
                <a:spcPct val="100000"/>
              </a:lnSpc>
              <a:spcBef>
                <a:spcPts val="2299"/>
              </a:spcBef>
            </a:pPr>
            <a:r>
              <a:rPr lang="en-US" sz="11500" b="1" strike="noStrike" spc="-1">
                <a:solidFill>
                  <a:srgbClr val="142958"/>
                </a:solidFill>
                <a:latin typeface="Arial Narrow"/>
              </a:rPr>
              <a:t>Project Ideas</a:t>
            </a:r>
            <a:endParaRPr lang="en-US" sz="11500" b="0" strike="noStrike" spc="-1">
              <a:solidFill>
                <a:srgbClr val="000000"/>
              </a:solidFill>
              <a:latin typeface="Calibri"/>
            </a:endParaRPr>
          </a:p>
        </p:txBody>
      </p:sp>
      <p:sp>
        <p:nvSpPr>
          <p:cNvPr id="87" name="TextShape 2"/>
          <p:cNvSpPr txBox="1"/>
          <p:nvPr/>
        </p:nvSpPr>
        <p:spPr>
          <a:xfrm>
            <a:off x="444600" y="3674520"/>
            <a:ext cx="9245160" cy="2181240"/>
          </a:xfrm>
          <a:prstGeom prst="rect">
            <a:avLst/>
          </a:prstGeom>
          <a:noFill/>
          <a:ln>
            <a:noFill/>
          </a:ln>
        </p:spPr>
        <p:txBody>
          <a:bodyPr lIns="90000" tIns="45000" rIns="90000" bIns="45000"/>
          <a:lstStyle/>
          <a:p>
            <a:pPr algn="ctr">
              <a:lnSpc>
                <a:spcPct val="100000"/>
              </a:lnSpc>
              <a:spcBef>
                <a:spcPts val="961"/>
              </a:spcBef>
            </a:pPr>
            <a:r>
              <a:rPr lang="en-US" sz="4800" b="0" strike="noStrike" spc="-1">
                <a:solidFill>
                  <a:srgbClr val="002060"/>
                </a:solidFill>
                <a:latin typeface="Droid Sans"/>
                <a:ea typeface="Droid Sans"/>
              </a:rPr>
              <a:t>Best Practices</a:t>
            </a:r>
            <a:endParaRPr lang="en-US" sz="48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Define the Problem</a:t>
            </a:r>
            <a:endParaRPr lang="en-US" sz="4000" b="0" strike="noStrike" spc="-1">
              <a:solidFill>
                <a:srgbClr val="000000"/>
              </a:solidFill>
              <a:latin typeface="Calibri"/>
            </a:endParaRPr>
          </a:p>
        </p:txBody>
      </p:sp>
      <p:sp>
        <p:nvSpPr>
          <p:cNvPr id="89" name="TextShape 2"/>
          <p:cNvSpPr txBox="1"/>
          <p:nvPr/>
        </p:nvSpPr>
        <p:spPr>
          <a:xfrm>
            <a:off x="444600" y="1917720"/>
            <a:ext cx="9245160" cy="4825800"/>
          </a:xfrm>
          <a:prstGeom prst="rect">
            <a:avLst/>
          </a:prstGeom>
          <a:noFill/>
          <a:ln>
            <a:noFill/>
          </a:ln>
        </p:spPr>
        <p:txBody>
          <a:bodyPr lIns="90000" tIns="45000" rIns="90000" bIns="45000"/>
          <a:lstStyle/>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Start with a clearly defined problem or goal</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“A problem well-stated is a problem half-solved.” (Thomas Kettering)</a:t>
            </a:r>
            <a:endParaRPr lang="en-US" sz="2400" b="0" strike="noStrike" spc="-1">
              <a:solidFill>
                <a:srgbClr val="000000"/>
              </a:solidFill>
              <a:latin typeface="Calibri"/>
            </a:endParaRPr>
          </a:p>
          <a:p>
            <a:pPr>
              <a:lnSpc>
                <a:spcPct val="100000"/>
              </a:lnSpc>
              <a:spcBef>
                <a:spcPts val="479"/>
              </a:spcBef>
            </a:pPr>
            <a:endParaRPr lang="en-US" sz="24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Self check:</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How will you know when your project is successful? </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What constraints must your solution satisfy?</a:t>
            </a:r>
            <a:endParaRPr lang="en-US" sz="24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Solve the Problem</a:t>
            </a:r>
            <a:endParaRPr lang="en-US" sz="4000" b="0" strike="noStrike" spc="-1">
              <a:solidFill>
                <a:srgbClr val="000000"/>
              </a:solidFill>
              <a:latin typeface="Calibri"/>
            </a:endParaRPr>
          </a:p>
        </p:txBody>
      </p:sp>
      <p:sp>
        <p:nvSpPr>
          <p:cNvPr id="91" name="TextShape 2"/>
          <p:cNvSpPr txBox="1"/>
          <p:nvPr/>
        </p:nvSpPr>
        <p:spPr>
          <a:xfrm>
            <a:off x="444600" y="1917720"/>
            <a:ext cx="9245160" cy="4825800"/>
          </a:xfrm>
          <a:prstGeom prst="rect">
            <a:avLst/>
          </a:prstGeom>
          <a:noFill/>
          <a:ln>
            <a:noFill/>
          </a:ln>
        </p:spPr>
        <p:txBody>
          <a:bodyPr lIns="90000" tIns="45000" rIns="90000" bIns="45000"/>
          <a:lstStyle/>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Be aware of alternatives</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Is there a better way to accomplish your project’s goals? </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Can your problem be solved without using ECE approach? </a:t>
            </a:r>
            <a:endParaRPr lang="en-US" sz="2400" b="0" strike="noStrike" spc="-1">
              <a:solidFill>
                <a:srgbClr val="000000"/>
              </a:solidFill>
              <a:latin typeface="Calibri"/>
            </a:endParaRPr>
          </a:p>
          <a:p>
            <a:endParaRPr lang="en-US" sz="24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Re-evaluate your design regularly</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Are you using the best sensors for the job? </a:t>
            </a:r>
            <a:endParaRPr lang="en-US" sz="2400" b="0" strike="noStrike" spc="-1">
              <a:solidFill>
                <a:srgbClr val="000000"/>
              </a:solidFill>
              <a:latin typeface="Calibri"/>
            </a:endParaRPr>
          </a:p>
          <a:p>
            <a:pPr marL="827640" lvl="1" indent="-317880">
              <a:lnSpc>
                <a:spcPct val="100000"/>
              </a:lnSpc>
              <a:spcBef>
                <a:spcPts val="400"/>
              </a:spcBef>
              <a:buClr>
                <a:srgbClr val="002060"/>
              </a:buClr>
              <a:buFont typeface="Arial"/>
              <a:buChar char="–"/>
            </a:pPr>
            <a:r>
              <a:rPr lang="en-US" sz="2400" b="0" strike="noStrike" spc="-1">
                <a:solidFill>
                  <a:srgbClr val="002060"/>
                </a:solidFill>
                <a:latin typeface="Droid Sans"/>
                <a:ea typeface="Droid Sans"/>
              </a:rPr>
              <a:t>Can something be done more efficiently?</a:t>
            </a:r>
            <a:endParaRPr lang="en-US" sz="2400" b="0" strike="noStrike" spc="-1">
              <a:solidFill>
                <a:srgbClr val="000000"/>
              </a:solidFill>
              <a:latin typeface="Calibri"/>
            </a:endParaRPr>
          </a:p>
          <a:p>
            <a:pPr>
              <a:lnSpc>
                <a:spcPct val="100000"/>
              </a:lnSpc>
              <a:spcBef>
                <a:spcPts val="479"/>
              </a:spcBef>
            </a:pPr>
            <a:endParaRPr lang="en-US" sz="24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Strive for elegance</a:t>
            </a:r>
            <a:endParaRPr lang="en-US" sz="2400" b="0" strike="noStrike" spc="-1">
              <a:solidFill>
                <a:srgbClr val="000000"/>
              </a:solidFill>
              <a:latin typeface="Calibri"/>
            </a:endParaRPr>
          </a:p>
          <a:p>
            <a:endParaRPr lang="en-US" sz="24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Design Complexity</a:t>
            </a:r>
            <a:endParaRPr lang="en-US" sz="4000" b="0" strike="noStrike" spc="-1">
              <a:solidFill>
                <a:srgbClr val="000000"/>
              </a:solidFill>
              <a:latin typeface="Calibri"/>
            </a:endParaRPr>
          </a:p>
        </p:txBody>
      </p:sp>
      <p:sp>
        <p:nvSpPr>
          <p:cNvPr id="93" name="TextShape 2"/>
          <p:cNvSpPr txBox="1"/>
          <p:nvPr/>
        </p:nvSpPr>
        <p:spPr>
          <a:xfrm>
            <a:off x="444600" y="1917720"/>
            <a:ext cx="9245160" cy="4825800"/>
          </a:xfrm>
          <a:prstGeom prst="rect">
            <a:avLst/>
          </a:prstGeom>
          <a:noFill/>
          <a:ln>
            <a:noFill/>
          </a:ln>
        </p:spPr>
        <p:txBody>
          <a:bodyPr lIns="90000" tIns="45000" rIns="90000" bIns="45000"/>
          <a:lstStyle/>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Evaluated on a case-by-case basis</a:t>
            </a:r>
            <a:endParaRPr lang="en-US" sz="2400" b="0" strike="noStrike" spc="-1">
              <a:solidFill>
                <a:srgbClr val="000000"/>
              </a:solidFill>
              <a:latin typeface="Calibri"/>
            </a:endParaRPr>
          </a:p>
          <a:p>
            <a:pPr>
              <a:lnSpc>
                <a:spcPct val="100000"/>
              </a:lnSpc>
              <a:spcBef>
                <a:spcPts val="479"/>
              </a:spcBef>
            </a:pPr>
            <a:endParaRPr lang="en-US" sz="24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Complexity is a function of the problem definition</a:t>
            </a:r>
            <a:endParaRPr lang="en-US" sz="2400" b="0" strike="noStrike" spc="-1">
              <a:solidFill>
                <a:srgbClr val="000000"/>
              </a:solidFill>
              <a:latin typeface="Calibri"/>
            </a:endParaRPr>
          </a:p>
          <a:p>
            <a:pPr>
              <a:lnSpc>
                <a:spcPct val="100000"/>
              </a:lnSpc>
              <a:spcBef>
                <a:spcPts val="479"/>
              </a:spcBef>
            </a:pPr>
            <a:endParaRPr lang="en-US" sz="2400" b="0" strike="noStrike" spc="-1">
              <a:solidFill>
                <a:srgbClr val="000000"/>
              </a:solidFill>
              <a:latin typeface="Calibri"/>
            </a:endParaRPr>
          </a:p>
          <a:p>
            <a:pPr marL="381960" indent="-381600">
              <a:lnSpc>
                <a:spcPct val="100000"/>
              </a:lnSpc>
              <a:spcBef>
                <a:spcPts val="479"/>
              </a:spcBef>
              <a:buClr>
                <a:srgbClr val="002060"/>
              </a:buClr>
              <a:buFont typeface="Wingdings" charset="2"/>
              <a:buChar char=""/>
            </a:pPr>
            <a:r>
              <a:rPr lang="en-US" sz="2400" b="0" strike="noStrike" spc="-1">
                <a:solidFill>
                  <a:srgbClr val="002060"/>
                </a:solidFill>
                <a:latin typeface="Droid Sans"/>
                <a:ea typeface="Droid Sans"/>
              </a:rPr>
              <a:t>“Design complexity”</a:t>
            </a:r>
            <a:endParaRPr lang="en-US" sz="2400" b="0" strike="noStrike" spc="-1">
              <a:solidFill>
                <a:srgbClr val="000000"/>
              </a:solidFill>
              <a:latin typeface="Calibri"/>
            </a:endParaRPr>
          </a:p>
          <a:p>
            <a:pPr marL="1528200">
              <a:lnSpc>
                <a:spcPct val="100000"/>
              </a:lnSpc>
              <a:spcBef>
                <a:spcPts val="360"/>
              </a:spcBef>
            </a:pPr>
            <a:r>
              <a:rPr lang="en-US" sz="2400" b="0" strike="noStrike" spc="-1">
                <a:solidFill>
                  <a:srgbClr val="002060"/>
                </a:solidFill>
                <a:latin typeface="Droid Sans"/>
                <a:ea typeface="Droid Sans"/>
              </a:rPr>
              <a:t>circuit implementation</a:t>
            </a:r>
            <a:endParaRPr lang="en-US" sz="2400" b="0" strike="noStrike" spc="-1">
              <a:solidFill>
                <a:srgbClr val="000000"/>
              </a:solidFill>
              <a:latin typeface="Calibri"/>
            </a:endParaRPr>
          </a:p>
          <a:p>
            <a:pPr marL="1528200">
              <a:lnSpc>
                <a:spcPct val="100000"/>
              </a:lnSpc>
              <a:spcBef>
                <a:spcPts val="360"/>
              </a:spcBef>
            </a:pPr>
            <a:r>
              <a:rPr lang="en-US" sz="2400" b="0" strike="noStrike" spc="-1">
                <a:solidFill>
                  <a:srgbClr val="002060"/>
                </a:solidFill>
                <a:latin typeface="Droid Sans"/>
                <a:ea typeface="Droid Sans"/>
              </a:rPr>
              <a:t>software implementation</a:t>
            </a:r>
            <a:endParaRPr lang="en-US" sz="2400" b="0" strike="noStrike" spc="-1">
              <a:solidFill>
                <a:srgbClr val="000000"/>
              </a:solidFill>
              <a:latin typeface="Calibri"/>
            </a:endParaRPr>
          </a:p>
          <a:p>
            <a:pPr marL="1528200">
              <a:lnSpc>
                <a:spcPct val="100000"/>
              </a:lnSpc>
              <a:spcBef>
                <a:spcPts val="360"/>
              </a:spcBef>
            </a:pPr>
            <a:r>
              <a:rPr lang="en-US" sz="2400" b="0" strike="noStrike" spc="-1">
                <a:solidFill>
                  <a:srgbClr val="002060"/>
                </a:solidFill>
                <a:latin typeface="Droid Sans"/>
                <a:ea typeface="Droid Sans"/>
              </a:rPr>
              <a:t>mathematical analysis (signal processing, control theory, EM, etc…)</a:t>
            </a:r>
            <a:endParaRPr lang="en-US" sz="2400" b="0" strike="noStrike" spc="-1">
              <a:solidFill>
                <a:srgbClr val="000000"/>
              </a:solidFill>
              <a:latin typeface="Calibri"/>
            </a:endParaRPr>
          </a:p>
          <a:p>
            <a:endParaRPr lang="en-US" sz="24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Example RFA</a:t>
            </a:r>
            <a:endParaRPr lang="en-US" sz="4000" b="0" strike="noStrike" spc="-1">
              <a:solidFill>
                <a:srgbClr val="000000"/>
              </a:solidFill>
              <a:latin typeface="Calibri"/>
            </a:endParaRPr>
          </a:p>
        </p:txBody>
      </p:sp>
      <p:sp>
        <p:nvSpPr>
          <p:cNvPr id="95"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r>
              <a:rPr lang="en-US" sz="2400" b="0" strike="noStrike" spc="-1">
                <a:solidFill>
                  <a:srgbClr val="94070A"/>
                </a:solidFill>
                <a:latin typeface="Droid Sans"/>
                <a:ea typeface="Droid Sans"/>
              </a:rPr>
              <a:t># Problem</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Theme parks, airports, hotels, libraries, corporations, etc., all have general ideas of how many people are on their premises throughout the day or year but they do not know the instantaneous count of people over that area.</a:t>
            </a:r>
            <a:endParaRPr lang="en-US" sz="2400" b="0" strike="noStrike" spc="-1">
              <a:solidFill>
                <a:srgbClr val="94070A"/>
              </a:solidFill>
              <a:latin typeface="Calibri"/>
            </a:endParaRPr>
          </a:p>
          <a:p>
            <a:pPr>
              <a:lnSpc>
                <a:spcPct val="100000"/>
              </a:lnSpc>
              <a:spcBef>
                <a:spcPts val="479"/>
              </a:spcBef>
            </a:pP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Solution Overview</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Our solution for accurately counting individuals entering or exiting an area is a portable battery-powered device which can be mounted above a door frame.  It uses ultrasonic and infrared sensors to count individuals crossing the door threshold. </a:t>
            </a:r>
            <a:endParaRPr lang="en-US" sz="2400" b="0" strike="noStrike" spc="-1">
              <a:solidFill>
                <a:srgbClr val="94070A"/>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Example RFA</a:t>
            </a:r>
            <a:endParaRPr lang="en-US" sz="4000" b="0" strike="noStrike" spc="-1">
              <a:solidFill>
                <a:srgbClr val="000000"/>
              </a:solidFill>
              <a:latin typeface="Calibri"/>
            </a:endParaRPr>
          </a:p>
        </p:txBody>
      </p:sp>
      <p:sp>
        <p:nvSpPr>
          <p:cNvPr id="97"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r>
              <a:rPr lang="en-US" sz="2400" b="0" strike="noStrike" spc="-1">
                <a:solidFill>
                  <a:srgbClr val="94070A"/>
                </a:solidFill>
                <a:latin typeface="Droid Sans"/>
                <a:ea typeface="Droid Sans"/>
              </a:rPr>
              <a:t># Solution Components</a:t>
            </a:r>
            <a:endParaRPr lang="en-US" sz="2400" b="0" strike="noStrike" spc="-1">
              <a:solidFill>
                <a:srgbClr val="94070A"/>
              </a:solidFill>
              <a:latin typeface="Calibri"/>
            </a:endParaRPr>
          </a:p>
          <a:p>
            <a:pPr>
              <a:lnSpc>
                <a:spcPct val="100000"/>
              </a:lnSpc>
              <a:spcBef>
                <a:spcPts val="479"/>
              </a:spcBef>
            </a:pP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Sensor Subsystem</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Passive infrared sensors for detecting a human being about to cross a doorway and trigger ultrasonic sensors</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Ultrasonic sensors for detecting the heights of individuals, whether they are entering or exiting, and determining whether multiple people are crossing the threshold simultaneously</a:t>
            </a:r>
            <a:endParaRPr lang="en-US" sz="2400" b="0" strike="noStrike" spc="-1">
              <a:solidFill>
                <a:srgbClr val="94070A"/>
              </a:solidFill>
              <a:latin typeface="Calibri"/>
            </a:endParaRPr>
          </a:p>
          <a:p>
            <a:pPr>
              <a:lnSpc>
                <a:spcPct val="100000"/>
              </a:lnSpc>
              <a:spcBef>
                <a:spcPts val="479"/>
              </a:spcBef>
            </a:pP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We will use different frequency ultrasonic sensors focused at different angles to gain topology information at different locations simultaneously.</a:t>
            </a:r>
            <a:endParaRPr lang="en-US" sz="2400" b="0" strike="noStrike" spc="-1">
              <a:solidFill>
                <a:srgbClr val="94070A"/>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Example RFA</a:t>
            </a:r>
            <a:endParaRPr lang="en-US" sz="4000" b="0" strike="noStrike" spc="-1">
              <a:solidFill>
                <a:srgbClr val="000000"/>
              </a:solidFill>
              <a:latin typeface="Calibri"/>
            </a:endParaRPr>
          </a:p>
        </p:txBody>
      </p:sp>
      <p:sp>
        <p:nvSpPr>
          <p:cNvPr id="99"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r>
              <a:rPr lang="en-US" sz="2400" b="0" strike="noStrike" spc="-1">
                <a:solidFill>
                  <a:srgbClr val="94070A"/>
                </a:solidFill>
                <a:latin typeface="Droid Sans"/>
                <a:ea typeface="Droid Sans"/>
              </a:rPr>
              <a:t>## Processing Subsystem</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Internal microcontroller for A/D conversion and initial signal processing (Atmel atmega328)</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Bluetooth or Zigbee to send data from microcontroller to external server</a:t>
            </a:r>
            <a:endParaRPr lang="en-US" sz="2400" b="0" strike="noStrike" spc="-1">
              <a:solidFill>
                <a:srgbClr val="94070A"/>
              </a:solidFill>
              <a:latin typeface="Calibri"/>
            </a:endParaRPr>
          </a:p>
          <a:p>
            <a:pPr>
              <a:lnSpc>
                <a:spcPct val="100000"/>
              </a:lnSpc>
              <a:spcBef>
                <a:spcPts val="479"/>
              </a:spcBef>
            </a:pP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Power Subsystem</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 Converts standard outlet power to required sensor, microcontroller, communications module demands</a:t>
            </a:r>
            <a:endParaRPr lang="en-US" sz="2400" b="0" strike="noStrike" spc="-1">
              <a:solidFill>
                <a:srgbClr val="94070A"/>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444600" y="990720"/>
            <a:ext cx="9245160" cy="742680"/>
          </a:xfrm>
          <a:prstGeom prst="rect">
            <a:avLst/>
          </a:prstGeom>
          <a:noFill/>
          <a:ln>
            <a:noFill/>
          </a:ln>
        </p:spPr>
        <p:txBody>
          <a:bodyPr lIns="90000" tIns="45000" rIns="90000" bIns="45000"/>
          <a:lstStyle/>
          <a:p>
            <a:pPr>
              <a:lnSpc>
                <a:spcPct val="100000"/>
              </a:lnSpc>
              <a:spcBef>
                <a:spcPts val="799"/>
              </a:spcBef>
            </a:pPr>
            <a:r>
              <a:rPr lang="en-US" sz="4000" b="1" strike="noStrike" spc="-1">
                <a:solidFill>
                  <a:srgbClr val="142958"/>
                </a:solidFill>
                <a:latin typeface="Arial Narrow"/>
              </a:rPr>
              <a:t>Example RFA</a:t>
            </a:r>
            <a:endParaRPr lang="en-US" sz="4000" b="0" strike="noStrike" spc="-1">
              <a:solidFill>
                <a:srgbClr val="000000"/>
              </a:solidFill>
              <a:latin typeface="Calibri"/>
            </a:endParaRPr>
          </a:p>
        </p:txBody>
      </p:sp>
      <p:sp>
        <p:nvSpPr>
          <p:cNvPr id="101" name="TextShape 2"/>
          <p:cNvSpPr txBox="1"/>
          <p:nvPr/>
        </p:nvSpPr>
        <p:spPr>
          <a:xfrm>
            <a:off x="444600" y="1917720"/>
            <a:ext cx="9245160" cy="4825800"/>
          </a:xfrm>
          <a:prstGeom prst="rect">
            <a:avLst/>
          </a:prstGeom>
          <a:noFill/>
          <a:ln>
            <a:noFill/>
          </a:ln>
        </p:spPr>
        <p:txBody>
          <a:bodyPr lIns="90000" tIns="45000" rIns="90000" bIns="45000"/>
          <a:lstStyle/>
          <a:p>
            <a:pPr>
              <a:lnSpc>
                <a:spcPct val="100000"/>
              </a:lnSpc>
              <a:spcBef>
                <a:spcPts val="479"/>
              </a:spcBef>
            </a:pPr>
            <a:r>
              <a:rPr lang="en-US" sz="2400" b="0" strike="noStrike" spc="-1">
                <a:solidFill>
                  <a:srgbClr val="94070A"/>
                </a:solidFill>
                <a:latin typeface="Droid Sans"/>
                <a:ea typeface="Droid Sans"/>
              </a:rPr>
              <a:t># Criterion for Success</a:t>
            </a: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Our solution can accurately count groups of people crossing a doorway simultaneously, report counts to a remote server, and last at least one day on batteries.</a:t>
            </a:r>
            <a:endParaRPr lang="en-US" sz="2400" b="0" strike="noStrike" spc="-1">
              <a:solidFill>
                <a:srgbClr val="94070A"/>
              </a:solidFill>
              <a:latin typeface="Calibri"/>
            </a:endParaRPr>
          </a:p>
          <a:p>
            <a:pPr>
              <a:lnSpc>
                <a:spcPct val="100000"/>
              </a:lnSpc>
              <a:spcBef>
                <a:spcPts val="479"/>
              </a:spcBef>
            </a:pPr>
            <a:endParaRPr lang="en-US" sz="2400" b="0" strike="noStrike" spc="-1">
              <a:solidFill>
                <a:srgbClr val="94070A"/>
              </a:solidFill>
              <a:latin typeface="Calibri"/>
            </a:endParaRPr>
          </a:p>
          <a:p>
            <a:pPr>
              <a:lnSpc>
                <a:spcPct val="100000"/>
              </a:lnSpc>
              <a:spcBef>
                <a:spcPts val="479"/>
              </a:spcBef>
            </a:pPr>
            <a:r>
              <a:rPr lang="en-US" sz="2400" b="0" strike="noStrike" spc="-1">
                <a:solidFill>
                  <a:srgbClr val="94070A"/>
                </a:solidFill>
                <a:latin typeface="Droid Sans"/>
                <a:ea typeface="Droid Sans"/>
              </a:rPr>
              <a:t>SensorInsight currently provides a camera-based solution for watching crowds flows over a wide area. Our solution is different because we focus on precisely counting people entering or exiting an area. We seek to build a much cheaper solution than one of SensorInisght’s high definition cameras with our mixed sensor module.</a:t>
            </a:r>
            <a:endParaRPr lang="en-US" sz="2400" b="0" strike="noStrike" spc="-1">
              <a:solidFill>
                <a:srgbClr val="94070A"/>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3-2014 REV2.potx</Template>
  <TotalTime>1548</TotalTime>
  <Words>548</Words>
  <Application>Microsoft Office PowerPoint</Application>
  <PresentationFormat>Custom</PresentationFormat>
  <Paragraphs>78</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Arial Narrow</vt:lpstr>
      <vt:lpstr>Calibri</vt:lpstr>
      <vt:lpstr>Droid Sans</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WINTERAVEN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Debby Winter</dc:creator>
  <dc:description/>
  <cp:lastModifiedBy>Nick Ratajczyk</cp:lastModifiedBy>
  <cp:revision>161</cp:revision>
  <dcterms:created xsi:type="dcterms:W3CDTF">2013-03-29T19:51:49Z</dcterms:created>
  <dcterms:modified xsi:type="dcterms:W3CDTF">2019-01-15T19:35:22Z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WINTERAVEN</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Custom</vt:lpwstr>
  </property>
  <property fmtid="{D5CDD505-2E9C-101B-9397-08002B2CF9AE}" pid="10" name="ScaleCrop">
    <vt:bool>false</vt:bool>
  </property>
  <property fmtid="{D5CDD505-2E9C-101B-9397-08002B2CF9AE}" pid="11" name="ShareDoc">
    <vt:bool>false</vt:bool>
  </property>
  <property fmtid="{D5CDD505-2E9C-101B-9397-08002B2CF9AE}" pid="12" name="Slides">
    <vt:i4>12</vt:i4>
  </property>
</Properties>
</file>