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8"/>
  </p:notesMasterIdLst>
  <p:sldIdLst>
    <p:sldId id="296" r:id="rId2"/>
    <p:sldId id="274" r:id="rId3"/>
    <p:sldId id="400" r:id="rId4"/>
    <p:sldId id="271" r:id="rId5"/>
    <p:sldId id="379" r:id="rId6"/>
    <p:sldId id="380" r:id="rId7"/>
    <p:sldId id="406" r:id="rId8"/>
    <p:sldId id="407" r:id="rId9"/>
    <p:sldId id="408" r:id="rId10"/>
    <p:sldId id="405" r:id="rId11"/>
    <p:sldId id="401" r:id="rId12"/>
    <p:sldId id="409" r:id="rId13"/>
    <p:sldId id="412" r:id="rId14"/>
    <p:sldId id="413" r:id="rId15"/>
    <p:sldId id="402" r:id="rId16"/>
    <p:sldId id="4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7FD4"/>
    <a:srgbClr val="131F32"/>
    <a:srgbClr val="FF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88543" autoAdjust="0"/>
  </p:normalViewPr>
  <p:slideViewPr>
    <p:cSldViewPr snapToGrid="0" snapToObjects="1">
      <p:cViewPr>
        <p:scale>
          <a:sx n="90" d="100"/>
          <a:sy n="90" d="100"/>
        </p:scale>
        <p:origin x="1392" y="504"/>
      </p:cViewPr>
      <p:guideLst>
        <p:guide orient="horz" pos="15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9C5AB-3F3C-7D43-8784-C7F1305D0FD6}" type="datetimeFigureOut">
              <a:rPr lang="en-US" smtClean="0"/>
              <a:t>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6B84B-627D-164A-9FC7-E546B31E1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0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B84B-627D-164A-9FC7-E546B31E1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B84B-627D-164A-9FC7-E546B31E1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B84B-627D-164A-9FC7-E546B31E1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Updated April 2017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CCEB-838F-4343-814C-CE8E36B0EB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6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Updated April 2017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CCEB-838F-4343-814C-CE8E36B0EB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Updated April 2017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CCEB-838F-4343-814C-CE8E36B0EB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5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6A08-5739-124B-BCD5-F7AE8FBEC9B0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6B15-3ED8-2449-911A-8E349343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esigncenter@Illinois.edu" TargetMode="External"/><Relationship Id="rId2" Type="http://schemas.openxmlformats.org/officeDocument/2006/relationships/hyperlink" Target="mailto:rswitzky@Illinoi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flipV="1">
            <a:off x="0" y="1086187"/>
            <a:ext cx="12192001" cy="5771812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1573" y="2228914"/>
            <a:ext cx="6376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Roboto Condensed" charset="0"/>
                <a:cs typeface="Calibri" panose="020F0502020204030204" pitchFamily="34" charset="0"/>
              </a:rPr>
              <a:t>Siebel Center for Design + ECE 445 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Roboto Condensed" charset="0"/>
                <a:cs typeface="Calibri" panose="020F0502020204030204" pitchFamily="34" charset="0"/>
              </a:rPr>
              <a:t>SPRING 19 PITCH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1574" y="4300928"/>
            <a:ext cx="456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Roboto Condensed Light" charset="0"/>
                <a:cs typeface="Calibri" panose="020F0502020204030204" pitchFamily="34" charset="0"/>
              </a:rPr>
              <a:t>Rachel Switzky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574" y="4791738"/>
            <a:ext cx="456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Roboto Condensed Light" charset="0"/>
                <a:cs typeface="Calibri" panose="020F0502020204030204" pitchFamily="34" charset="0"/>
              </a:rPr>
              <a:t>January 15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82" y="2087215"/>
            <a:ext cx="3850162" cy="2892558"/>
          </a:xfrm>
          <a:prstGeom prst="rect">
            <a:avLst/>
          </a:prstGeom>
        </p:spPr>
      </p:pic>
      <p:pic>
        <p:nvPicPr>
          <p:cNvPr id="5" name="Picture 4" descr="016_ENGIN_INF_OrangeI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27" y="5614416"/>
            <a:ext cx="5458197" cy="11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97665D-810D-1B4C-BCD0-4431DEFF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61" y="-2"/>
            <a:ext cx="9750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9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4DDD3-1BB8-9D4A-BBFE-7C57737FE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1" r="11831"/>
          <a:stretch/>
        </p:blipFill>
        <p:spPr>
          <a:xfrm>
            <a:off x="-1" y="1671638"/>
            <a:ext cx="12192001" cy="5186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1ED1C-97B6-A147-9206-72EDBDD4B217}"/>
              </a:ext>
            </a:extLst>
          </p:cNvPr>
          <p:cNvSpPr txBox="1"/>
          <p:nvPr/>
        </p:nvSpPr>
        <p:spPr>
          <a:xfrm>
            <a:off x="416494" y="455119"/>
            <a:ext cx="1135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ea typeface="Roboto Condensed Light" charset="0"/>
                <a:cs typeface="Calibri" panose="020F0502020204030204" pitchFamily="34" charset="0"/>
              </a:rPr>
              <a:t>The University Police Department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D5618-ABCE-1449-A41B-670A7787D6EF}"/>
              </a:ext>
            </a:extLst>
          </p:cNvPr>
          <p:cNvSpPr/>
          <p:nvPr/>
        </p:nvSpPr>
        <p:spPr>
          <a:xfrm>
            <a:off x="-28573" y="1671638"/>
            <a:ext cx="12220574" cy="171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4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FAD888-E267-3A41-8D3D-969836102C2E}"/>
              </a:ext>
            </a:extLst>
          </p:cNvPr>
          <p:cNvSpPr/>
          <p:nvPr/>
        </p:nvSpPr>
        <p:spPr>
          <a:xfrm>
            <a:off x="-28574" y="-14470"/>
            <a:ext cx="12220574" cy="19861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1949F-9675-E946-9B6B-515BF3B8DE15}"/>
              </a:ext>
            </a:extLst>
          </p:cNvPr>
          <p:cNvSpPr/>
          <p:nvPr/>
        </p:nvSpPr>
        <p:spPr>
          <a:xfrm>
            <a:off x="7942626" y="2414410"/>
            <a:ext cx="3609975" cy="3929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DFD18F-E528-004F-BF5C-F3E346B0E4A2}"/>
              </a:ext>
            </a:extLst>
          </p:cNvPr>
          <p:cNvSpPr txBox="1">
            <a:spLocks/>
          </p:cNvSpPr>
          <p:nvPr/>
        </p:nvSpPr>
        <p:spPr>
          <a:xfrm>
            <a:off x="639399" y="187069"/>
            <a:ext cx="10319114" cy="154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1: </a:t>
            </a:r>
            <a:r>
              <a:rPr lang="en-US" sz="4200" b="1" dirty="0">
                <a:solidFill>
                  <a:schemeClr val="bg1"/>
                </a:solidFill>
              </a:rPr>
              <a:t>Reconnaissance Robot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How might we help officers check for suspects in tight, hard to access spaces (attics, crawlspaces, </a:t>
            </a:r>
            <a:r>
              <a:rPr lang="en-US" sz="3000" dirty="0" err="1">
                <a:solidFill>
                  <a:schemeClr val="bg1"/>
                </a:solidFill>
              </a:rPr>
              <a:t>etc</a:t>
            </a:r>
            <a:r>
              <a:rPr lang="en-US" sz="3000" dirty="0">
                <a:solidFill>
                  <a:schemeClr val="bg1"/>
                </a:solidFill>
              </a:rPr>
              <a:t>)?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02F5D-B347-5143-87B8-AC2097A8C714}"/>
              </a:ext>
            </a:extLst>
          </p:cNvPr>
          <p:cNvSpPr/>
          <p:nvPr/>
        </p:nvSpPr>
        <p:spPr>
          <a:xfrm>
            <a:off x="8090263" y="2514426"/>
            <a:ext cx="32825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DESIGN CONSIDERATIONS: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Size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Power efficiency </a:t>
            </a:r>
            <a:br>
              <a:rPr lang="en-US" sz="2400" dirty="0"/>
            </a:br>
            <a:r>
              <a:rPr lang="en-US" sz="2400" dirty="0"/>
              <a:t>and battery life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Communication range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 quality video output with lighting mounted on the robot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62D55-AA40-5B45-99F1-EDB002D88BE8}"/>
              </a:ext>
            </a:extLst>
          </p:cNvPr>
          <p:cNvSpPr/>
          <p:nvPr/>
        </p:nvSpPr>
        <p:spPr>
          <a:xfrm>
            <a:off x="639399" y="241441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Operators are at a serious disadvantage when entering these spaces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areas are often dark, cramped, and have a single access point 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Suspects could potentially ambush operators as they enter these areas to perform a thorough search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056C06-BA96-8E41-B4AD-CB3048CAC6FD}"/>
              </a:ext>
            </a:extLst>
          </p:cNvPr>
          <p:cNvSpPr/>
          <p:nvPr/>
        </p:nvSpPr>
        <p:spPr>
          <a:xfrm>
            <a:off x="-28573" y="-14470"/>
            <a:ext cx="12220574" cy="171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FAD888-E267-3A41-8D3D-969836102C2E}"/>
              </a:ext>
            </a:extLst>
          </p:cNvPr>
          <p:cNvSpPr/>
          <p:nvPr/>
        </p:nvSpPr>
        <p:spPr>
          <a:xfrm>
            <a:off x="-28574" y="-14470"/>
            <a:ext cx="12220574" cy="19861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1949F-9675-E946-9B6B-515BF3B8DE15}"/>
              </a:ext>
            </a:extLst>
          </p:cNvPr>
          <p:cNvSpPr/>
          <p:nvPr/>
        </p:nvSpPr>
        <p:spPr>
          <a:xfrm>
            <a:off x="7942626" y="2414410"/>
            <a:ext cx="3609975" cy="3929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DFD18F-E528-004F-BF5C-F3E346B0E4A2}"/>
              </a:ext>
            </a:extLst>
          </p:cNvPr>
          <p:cNvSpPr txBox="1">
            <a:spLocks/>
          </p:cNvSpPr>
          <p:nvPr/>
        </p:nvSpPr>
        <p:spPr>
          <a:xfrm>
            <a:off x="639399" y="187069"/>
            <a:ext cx="10319114" cy="154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2: </a:t>
            </a:r>
            <a:r>
              <a:rPr lang="en-US" sz="4200" b="1" dirty="0">
                <a:solidFill>
                  <a:schemeClr val="bg1"/>
                </a:solidFill>
              </a:rPr>
              <a:t>Smart Glove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How might we keep traffic control officers safe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while maximizing traffic flow efficiency?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02F5D-B347-5143-87B8-AC2097A8C714}"/>
              </a:ext>
            </a:extLst>
          </p:cNvPr>
          <p:cNvSpPr/>
          <p:nvPr/>
        </p:nvSpPr>
        <p:spPr>
          <a:xfrm>
            <a:off x="8090263" y="2514426"/>
            <a:ext cx="335402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DESIGN CONSIDERATIONS: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Gestural connection </a:t>
            </a:r>
            <a:br>
              <a:rPr lang="en-US" sz="2400" dirty="0"/>
            </a:br>
            <a:r>
              <a:rPr lang="en-US" sz="2400" dirty="0"/>
              <a:t>to communicating </a:t>
            </a:r>
            <a:br>
              <a:rPr lang="en-US" sz="2400" dirty="0"/>
            </a:br>
            <a:r>
              <a:rPr lang="en-US" sz="2400" dirty="0"/>
              <a:t>light control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Dynamic heat controls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Weight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Usability around gestures and performance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62D55-AA40-5B45-99F1-EDB002D88BE8}"/>
              </a:ext>
            </a:extLst>
          </p:cNvPr>
          <p:cNvSpPr/>
          <p:nvPr/>
        </p:nvSpPr>
        <p:spPr>
          <a:xfrm>
            <a:off x="639399" y="241441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officers need to direct traffic around accidents, or for sporting or other events on campus, they typically have to hold heavy light wands or flashlights.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Fatigue can set in quickly from holding objects during prolonged exposure to cold weather.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056C06-BA96-8E41-B4AD-CB3048CAC6FD}"/>
              </a:ext>
            </a:extLst>
          </p:cNvPr>
          <p:cNvSpPr/>
          <p:nvPr/>
        </p:nvSpPr>
        <p:spPr>
          <a:xfrm>
            <a:off x="-28573" y="-14470"/>
            <a:ext cx="12220574" cy="171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FAD888-E267-3A41-8D3D-969836102C2E}"/>
              </a:ext>
            </a:extLst>
          </p:cNvPr>
          <p:cNvSpPr/>
          <p:nvPr/>
        </p:nvSpPr>
        <p:spPr>
          <a:xfrm>
            <a:off x="-28574" y="-14470"/>
            <a:ext cx="12220574" cy="19861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1949F-9675-E946-9B6B-515BF3B8DE15}"/>
              </a:ext>
            </a:extLst>
          </p:cNvPr>
          <p:cNvSpPr/>
          <p:nvPr/>
        </p:nvSpPr>
        <p:spPr>
          <a:xfrm>
            <a:off x="7942626" y="2414410"/>
            <a:ext cx="3609975" cy="3929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DFD18F-E528-004F-BF5C-F3E346B0E4A2}"/>
              </a:ext>
            </a:extLst>
          </p:cNvPr>
          <p:cNvSpPr txBox="1">
            <a:spLocks/>
          </p:cNvSpPr>
          <p:nvPr/>
        </p:nvSpPr>
        <p:spPr>
          <a:xfrm>
            <a:off x="639399" y="187069"/>
            <a:ext cx="10319114" cy="154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3: The Future of the Bullet-Proof Vest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How might we mitigate the effects of fatigue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from prolonged body armor use?</a:t>
            </a:r>
          </a:p>
          <a:p>
            <a:pPr algn="l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02F5D-B347-5143-87B8-AC2097A8C714}"/>
              </a:ext>
            </a:extLst>
          </p:cNvPr>
          <p:cNvSpPr/>
          <p:nvPr/>
        </p:nvSpPr>
        <p:spPr>
          <a:xfrm>
            <a:off x="8090263" y="2514426"/>
            <a:ext cx="33397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DESIGN CONSIDERATIONS: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Cooling system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Transparency of communication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Video recording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Material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Feedback mechanisms to environmental factors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62D55-AA40-5B45-99F1-EDB002D88BE8}"/>
              </a:ext>
            </a:extLst>
          </p:cNvPr>
          <p:cNvSpPr/>
          <p:nvPr/>
        </p:nvSpPr>
        <p:spPr>
          <a:xfrm>
            <a:off x="639399" y="2414412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Officers often need to wear body armor or bullet-proof vests in order to stay safe in dangerous situations.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body armor and bullet-proof vests are necessarily rugged and fairly heavy, and this added equipment often makes the officer uncomfortably warm, which can affect their performance on the job.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056C06-BA96-8E41-B4AD-CB3048CAC6FD}"/>
              </a:ext>
            </a:extLst>
          </p:cNvPr>
          <p:cNvSpPr/>
          <p:nvPr/>
        </p:nvSpPr>
        <p:spPr>
          <a:xfrm>
            <a:off x="-28573" y="-14470"/>
            <a:ext cx="12220574" cy="171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0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A1ED1C-97B6-A147-9206-72EDBDD4B217}"/>
              </a:ext>
            </a:extLst>
          </p:cNvPr>
          <p:cNvSpPr txBox="1"/>
          <p:nvPr/>
        </p:nvSpPr>
        <p:spPr>
          <a:xfrm>
            <a:off x="639399" y="512271"/>
            <a:ext cx="1014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Roboto Condensed Light" charset="0"/>
                <a:cs typeface="Calibri" panose="020F0502020204030204" pitchFamily="34" charset="0"/>
              </a:rPr>
              <a:t>The University Police Department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64458-7EEC-814A-A4DC-83EF8AC7CF2C}"/>
              </a:ext>
            </a:extLst>
          </p:cNvPr>
          <p:cNvSpPr txBox="1"/>
          <p:nvPr/>
        </p:nvSpPr>
        <p:spPr>
          <a:xfrm>
            <a:off x="639399" y="1571619"/>
            <a:ext cx="103905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/>
              <a:t>1. Empathize</a:t>
            </a:r>
            <a:br>
              <a:rPr lang="en-US" sz="2600" b="1" dirty="0"/>
            </a:br>
            <a:r>
              <a:rPr lang="en-US" sz="2600" dirty="0"/>
              <a:t>Develop a deep understanding of the </a:t>
            </a:r>
            <a:r>
              <a:rPr lang="en-US" sz="2600" u="sng" dirty="0"/>
              <a:t>challenges UIPD officers face </a:t>
            </a:r>
            <a:br>
              <a:rPr lang="en-US" sz="2600" u="sng" dirty="0"/>
            </a:br>
            <a:r>
              <a:rPr lang="en-US" sz="2600" dirty="0"/>
              <a:t>through one or more “pop-up” sessions organized by SCD</a:t>
            </a:r>
            <a:br>
              <a:rPr lang="en-US" sz="2600" dirty="0"/>
            </a:br>
            <a:endParaRPr lang="en-US" sz="1500" dirty="0"/>
          </a:p>
          <a:p>
            <a:pPr fontAlgn="base"/>
            <a:r>
              <a:rPr lang="en-US" sz="3200" b="1" dirty="0"/>
              <a:t>2. Synthesize</a:t>
            </a:r>
            <a:br>
              <a:rPr lang="en-US" sz="2600" b="1" dirty="0"/>
            </a:br>
            <a:r>
              <a:rPr lang="en-US" sz="2600" dirty="0"/>
              <a:t>With SCD guidance, </a:t>
            </a:r>
            <a:r>
              <a:rPr lang="en-US" sz="2600" u="sng" dirty="0"/>
              <a:t>refine your project concept ideas </a:t>
            </a:r>
            <a:r>
              <a:rPr lang="en-US" sz="2600" dirty="0"/>
              <a:t>based on insights we uncover through meeting with officers</a:t>
            </a:r>
            <a:br>
              <a:rPr lang="en-US" sz="2600" dirty="0"/>
            </a:br>
            <a:endParaRPr lang="en-US" sz="1500" dirty="0"/>
          </a:p>
          <a:p>
            <a:pPr fontAlgn="base"/>
            <a:r>
              <a:rPr lang="en-US" sz="3200" b="1" dirty="0"/>
              <a:t>3. Engage</a:t>
            </a:r>
            <a:br>
              <a:rPr lang="en-US" sz="2600" b="1" dirty="0"/>
            </a:br>
            <a:r>
              <a:rPr lang="en-US" sz="2600" dirty="0"/>
              <a:t>Continue to check back with the UIPD throughout the semester </a:t>
            </a:r>
            <a:br>
              <a:rPr lang="en-US" sz="2600" dirty="0"/>
            </a:br>
            <a:r>
              <a:rPr lang="en-US" sz="2600" dirty="0"/>
              <a:t>to </a:t>
            </a:r>
            <a:r>
              <a:rPr lang="en-US" sz="2600" u="sng" dirty="0"/>
              <a:t>garner feedback and tweak your design as necessary </a:t>
            </a:r>
            <a:r>
              <a:rPr lang="en-US" sz="2600" dirty="0"/>
              <a:t>through </a:t>
            </a:r>
            <a:br>
              <a:rPr lang="en-US" sz="2600" dirty="0"/>
            </a:br>
            <a:r>
              <a:rPr lang="en-US" sz="2600" dirty="0"/>
              <a:t>a series of periodic touch points</a:t>
            </a:r>
          </a:p>
        </p:txBody>
      </p:sp>
    </p:spTree>
    <p:extLst>
      <p:ext uri="{BB962C8B-B14F-4D97-AF65-F5344CB8AC3E}">
        <p14:creationId xmlns:p14="http://schemas.microsoft.com/office/powerpoint/2010/main" val="326220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A1ED1C-97B6-A147-9206-72EDBDD4B217}"/>
              </a:ext>
            </a:extLst>
          </p:cNvPr>
          <p:cNvSpPr txBox="1"/>
          <p:nvPr/>
        </p:nvSpPr>
        <p:spPr>
          <a:xfrm>
            <a:off x="639399" y="512271"/>
            <a:ext cx="101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ea typeface="Roboto Condensed Light" charset="0"/>
                <a:cs typeface="Calibri" panose="020F0502020204030204" pitchFamily="34" charset="0"/>
              </a:rPr>
              <a:t>Interested?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DFD18F-E528-004F-BF5C-F3E346B0E4A2}"/>
              </a:ext>
            </a:extLst>
          </p:cNvPr>
          <p:cNvSpPr txBox="1">
            <a:spLocks/>
          </p:cNvSpPr>
          <p:nvPr/>
        </p:nvSpPr>
        <p:spPr>
          <a:xfrm>
            <a:off x="639398" y="2001595"/>
            <a:ext cx="10736813" cy="3659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rswitzky@Illinois.edu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designcenter@Illinois.edu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A636B12-9CB7-3D44-B5A5-5AF8C66CF453}"/>
              </a:ext>
            </a:extLst>
          </p:cNvPr>
          <p:cNvSpPr txBox="1"/>
          <p:nvPr/>
        </p:nvSpPr>
        <p:spPr>
          <a:xfrm>
            <a:off x="639399" y="998046"/>
            <a:ext cx="47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5D03"/>
                </a:solidFill>
                <a:latin typeface="Calibri" panose="020F0502020204030204" pitchFamily="34" charset="0"/>
                <a:ea typeface="Roboto Condensed Light" charset="0"/>
                <a:cs typeface="Calibri" panose="020F0502020204030204" pitchFamily="34" charset="0"/>
              </a:rPr>
              <a:t>SCD MISSION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B5D80DA-17FC-A34C-A41F-B647A7CD134B}"/>
              </a:ext>
            </a:extLst>
          </p:cNvPr>
          <p:cNvSpPr txBox="1">
            <a:spLocks/>
          </p:cNvSpPr>
          <p:nvPr/>
        </p:nvSpPr>
        <p:spPr>
          <a:xfrm>
            <a:off x="639398" y="2001595"/>
            <a:ext cx="10736813" cy="3659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 foster multidisciplinary collaborations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across campus, using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design thinking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as an approach to promote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human centered design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mandated quick iterations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42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35B6F0-97DB-644A-9C5D-F8B76E1E8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07"/>
          <a:stretch/>
        </p:blipFill>
        <p:spPr>
          <a:xfrm>
            <a:off x="0" y="1963131"/>
            <a:ext cx="12192000" cy="28174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FEB8D2-AA6D-6A49-9379-41D37AFECCC5}"/>
              </a:ext>
            </a:extLst>
          </p:cNvPr>
          <p:cNvSpPr/>
          <p:nvPr/>
        </p:nvSpPr>
        <p:spPr>
          <a:xfrm>
            <a:off x="263006" y="4973121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Siebel Center for Design Building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Fall 2020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36858" y="5576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016_ENGIN_INF_FullColor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0" y="6021120"/>
            <a:ext cx="3656812" cy="754490"/>
          </a:xfrm>
          <a:prstGeom prst="rect">
            <a:avLst/>
          </a:prstGeom>
        </p:spPr>
      </p:pic>
      <p:pic>
        <p:nvPicPr>
          <p:cNvPr id="1026" name="Picture 2" descr="https://lh3.googleusercontent.com/yQtqa4zdy1FLoEaDWVmbKj6K7yLi-J6M8F4mqioeZAHIudM2NVuYPtHs9TOemk31gQB_2WRwG6R8tgCZ0XhgXNUVrPb4MYx7-s4vpxC94xR3-S3KTiQA2LFOBraofiTAyb4HD5SqT9o">
            <a:extLst>
              <a:ext uri="{FF2B5EF4-FFF2-40B4-BE49-F238E27FC236}">
                <a16:creationId xmlns:a16="http://schemas.microsoft.com/office/drawing/2014/main" id="{A951F0C4-2459-544F-B5CC-3E756009B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8"/>
          <a:stretch/>
        </p:blipFill>
        <p:spPr bwMode="auto">
          <a:xfrm>
            <a:off x="0" y="6351"/>
            <a:ext cx="12192000" cy="55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EA5AC0-918E-F94E-A492-14B08D8831F2}"/>
              </a:ext>
            </a:extLst>
          </p:cNvPr>
          <p:cNvSpPr/>
          <p:nvPr/>
        </p:nvSpPr>
        <p:spPr>
          <a:xfrm>
            <a:off x="94129" y="5217459"/>
            <a:ext cx="10058400" cy="1640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9DB55E-087E-0B46-96C6-F2CFE561CA5B}"/>
              </a:ext>
            </a:extLst>
          </p:cNvPr>
          <p:cNvSpPr/>
          <p:nvPr/>
        </p:nvSpPr>
        <p:spPr>
          <a:xfrm>
            <a:off x="-121024" y="-17261"/>
            <a:ext cx="12313024" cy="6875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36858" y="5576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s://lh5.googleusercontent.com/yc4U7a7B0UXihoK47pwbh67KOPtiBWhMid9Fo2LRDj7w7yFDQ146y3StCeF0wrTToYA5NaCOzoUYxGmGoFa2wtX_msGVhxF1ePJAO8_-DbwUw85SlVAHty3TPNpsCXBYEAhp3j7u7Sk">
            <a:extLst>
              <a:ext uri="{FF2B5EF4-FFF2-40B4-BE49-F238E27FC236}">
                <a16:creationId xmlns:a16="http://schemas.microsoft.com/office/drawing/2014/main" id="{3EEECFDD-D24B-3541-AFB6-BA3F368C3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r="1834"/>
          <a:stretch/>
        </p:blipFill>
        <p:spPr bwMode="auto">
          <a:xfrm>
            <a:off x="1411357" y="-17262"/>
            <a:ext cx="9402417" cy="68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3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IrP6xqCmqsbpmZVj3JwKXZ2jCwvJZZ-A__UwGDLTMx8DB1zpr-4jIfwFnfEy6DPSDFEF2HOF2_IVUQmfBsiiwaXbKu32FbH3T1KYywl0UtAVWqlzfRbD_Bq8-2__tREHcHi3Nk8YuC0">
            <a:extLst>
              <a:ext uri="{FF2B5EF4-FFF2-40B4-BE49-F238E27FC236}">
                <a16:creationId xmlns:a16="http://schemas.microsoft.com/office/drawing/2014/main" id="{ED4DBF5E-D669-B141-9841-EC6691AA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36858" y="5576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DED3C-31A6-414E-8E5A-0A5E3E0FDD8B}"/>
              </a:ext>
            </a:extLst>
          </p:cNvPr>
          <p:cNvSpPr/>
          <p:nvPr/>
        </p:nvSpPr>
        <p:spPr>
          <a:xfrm>
            <a:off x="372448" y="4252864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85FA8-7304-B143-9D52-F510B2BB90C1}"/>
              </a:ext>
            </a:extLst>
          </p:cNvPr>
          <p:cNvSpPr/>
          <p:nvPr/>
        </p:nvSpPr>
        <p:spPr>
          <a:xfrm>
            <a:off x="10000542" y="4252864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356D1-225E-884C-A056-0E4841BCD095}"/>
              </a:ext>
            </a:extLst>
          </p:cNvPr>
          <p:cNvSpPr/>
          <p:nvPr/>
        </p:nvSpPr>
        <p:spPr>
          <a:xfrm>
            <a:off x="401024" y="495252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Centered Design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DE66A-0B21-7646-8D0C-3D95012D77A4}"/>
              </a:ext>
            </a:extLst>
          </p:cNvPr>
          <p:cNvSpPr/>
          <p:nvPr/>
        </p:nvSpPr>
        <p:spPr>
          <a:xfrm>
            <a:off x="372448" y="495252"/>
            <a:ext cx="436048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4CF4C2-5DA4-9846-A4B3-16A189E5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87" y="0"/>
            <a:ext cx="9146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E24E58-8541-494B-BF8E-B6A5DBC0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476" y="0"/>
            <a:ext cx="138449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7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B9AFC-D16F-2046-B1D9-02EE8919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1581"/>
            <a:ext cx="6415088" cy="425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73F72-9AF7-2E40-8816-E0DAE4E7F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371" y="1171581"/>
            <a:ext cx="6503161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35064</TotalTime>
  <Words>247</Words>
  <Application>Microsoft Macintosh PowerPoint</Application>
  <PresentationFormat>Widescreen</PresentationFormat>
  <Paragraphs>57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Nielsen, Joshua</dc:creator>
  <cp:lastModifiedBy>Switzky, Rachel D</cp:lastModifiedBy>
  <cp:revision>127</cp:revision>
  <dcterms:created xsi:type="dcterms:W3CDTF">2016-05-11T16:11:15Z</dcterms:created>
  <dcterms:modified xsi:type="dcterms:W3CDTF">2019-01-15T17:40:52Z</dcterms:modified>
</cp:coreProperties>
</file>