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57" r:id="rId6"/>
    <p:sldId id="263" r:id="rId7"/>
    <p:sldId id="265" r:id="rId8"/>
    <p:sldId id="259" r:id="rId9"/>
    <p:sldId id="258" r:id="rId10"/>
    <p:sldId id="270" r:id="rId11"/>
    <p:sldId id="266" r:id="rId12"/>
    <p:sldId id="268" r:id="rId13"/>
    <p:sldId id="267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A8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2" autoAdjust="0"/>
    <p:restoredTop sz="81491" autoAdjust="0"/>
  </p:normalViewPr>
  <p:slideViewPr>
    <p:cSldViewPr snapToGrid="0">
      <p:cViewPr varScale="1">
        <p:scale>
          <a:sx n="69" d="100"/>
          <a:sy n="69" d="100"/>
        </p:scale>
        <p:origin x="1159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97347-66FE-4FB9-A2B4-03A4B2B7BC8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E5F3E-5850-40C7-8F0B-F42BD076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E5F3E-5850-40C7-8F0B-F42BD07625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96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strategies and considerations, so each</a:t>
            </a:r>
            <a:r>
              <a:rPr lang="en-US" baseline="0" dirty="0"/>
              <a:t> person, company, or university’s analysis may be different. Nearly all will depend on context.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E5F3E-5850-40C7-8F0B-F42BD07625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philosophy</a:t>
            </a:r>
            <a:r>
              <a:rPr lang="en-US" baseline="0" dirty="0"/>
              <a:t> underlying IP</a:t>
            </a:r>
          </a:p>
          <a:p>
            <a:endParaRPr lang="en-US" baseline="0" dirty="0"/>
          </a:p>
          <a:p>
            <a:r>
              <a:rPr lang="en-US" baseline="0" dirty="0"/>
              <a:t>We’re used to the concept of </a:t>
            </a:r>
            <a:r>
              <a:rPr lang="en-US" u="sng" baseline="0" dirty="0"/>
              <a:t>things</a:t>
            </a:r>
            <a:r>
              <a:rPr lang="en-US" baseline="0" dirty="0"/>
              <a:t> having value that attaches to an individual or company—you can’t just steal my phone or walk out with the desk you’re sitting at. Intellectual property is a related concept for works of the mind—if I write a book and you buy a copy, you can’t just make thousands of copies to sell without my permission. If I design and patent a new type of computer memory, IBM can’t just incorporate my design into their products unless I give them the right to do so.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E5F3E-5850-40C7-8F0B-F42BD0762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0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Limited in time,</a:t>
            </a:r>
            <a:r>
              <a:rPr lang="en-US" baseline="0" dirty="0"/>
              <a:t> geographic region,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E5F3E-5850-40C7-8F0B-F42BD0762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6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Without IP, innovators can’t compete with copycats that have no development expenses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Avg. cost to develop new drug $2.6B in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E5F3E-5850-40C7-8F0B-F42BD07625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9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personnel, </a:t>
            </a:r>
            <a:r>
              <a:rPr lang="en-US" u="sng" dirty="0"/>
              <a:t>you</a:t>
            </a:r>
            <a:r>
              <a:rPr lang="en-US" dirty="0"/>
              <a:t> will be one of your employers’ largest</a:t>
            </a:r>
            <a:r>
              <a:rPr lang="en-US" baseline="0" dirty="0"/>
              <a:t> R&amp;D expenses. Your work may have minimal value if a competitor can freely copy it. </a:t>
            </a:r>
          </a:p>
          <a:p>
            <a:endParaRPr lang="en-US" dirty="0"/>
          </a:p>
          <a:p>
            <a:r>
              <a:rPr lang="en-US" dirty="0"/>
              <a:t>IP is critical</a:t>
            </a:r>
            <a:r>
              <a:rPr lang="en-US" baseline="0" dirty="0"/>
              <a:t> for most start-up companies—you don’t have the economy of scale, personnel, relationships, brand recognition, sales channels, etc. of established companies. </a:t>
            </a:r>
          </a:p>
          <a:p>
            <a:endParaRPr lang="en-US" baseline="0" dirty="0"/>
          </a:p>
          <a:p>
            <a:r>
              <a:rPr lang="en-US" baseline="0" dirty="0"/>
              <a:t>Patent agents, tech transfer, law firms, private practice, within large companies…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E5F3E-5850-40C7-8F0B-F42BD07625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30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E5F3E-5850-40C7-8F0B-F42BD07625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9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  <a:r>
              <a:rPr lang="en-US" baseline="0" dirty="0"/>
              <a:t> Coke recipe and Google’s search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E5F3E-5850-40C7-8F0B-F42BD07625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6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strategies and considerations, so each</a:t>
            </a:r>
            <a:r>
              <a:rPr lang="en-US" baseline="0" dirty="0"/>
              <a:t> person, company, or university’s analysis may be different. Nearly all will depend on context.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E5F3E-5850-40C7-8F0B-F42BD07625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strategies and considerations, so each</a:t>
            </a:r>
            <a:r>
              <a:rPr lang="en-US" baseline="0" dirty="0"/>
              <a:t> person, company, or university’s analysis may be different. Nearly all will depend on context.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E5F3E-5850-40C7-8F0B-F42BD07625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9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AEE7-EC2B-4D9D-82BD-634B2E4BE02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E39A-AC5F-4207-BC4E-6A43ECC1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9332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AEE7-EC2B-4D9D-82BD-634B2E4BE02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E39A-AC5F-4207-BC4E-6A43ECC1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6293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AEE7-EC2B-4D9D-82BD-634B2E4BE02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E39A-AC5F-4207-BC4E-6A43ECC1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5816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AEE7-EC2B-4D9D-82BD-634B2E4BE02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E39A-AC5F-4207-BC4E-6A43ECC1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6626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AEE7-EC2B-4D9D-82BD-634B2E4BE02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E39A-AC5F-4207-BC4E-6A43ECC1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112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AEE7-EC2B-4D9D-82BD-634B2E4BE02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E39A-AC5F-4207-BC4E-6A43ECC1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9684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AEE7-EC2B-4D9D-82BD-634B2E4BE02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E39A-AC5F-4207-BC4E-6A43ECC1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2192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AEE7-EC2B-4D9D-82BD-634B2E4BE02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E39A-AC5F-4207-BC4E-6A43ECC1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5096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AEE7-EC2B-4D9D-82BD-634B2E4BE02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E39A-AC5F-4207-BC4E-6A43ECC1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6354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AEE7-EC2B-4D9D-82BD-634B2E4BE02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E39A-AC5F-4207-BC4E-6A43ECC1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2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AEE7-EC2B-4D9D-82BD-634B2E4BE02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E39A-AC5F-4207-BC4E-6A43ECC1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6089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7AEE7-EC2B-4D9D-82BD-634B2E4BE02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E39A-AC5F-4207-BC4E-6A43ECC1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70CE19-A024-0148-A31D-FD3512378A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327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1F4A81"/>
                </a:solidFill>
                <a:latin typeface="DIN Alternate" panose="020B0500000000000000" pitchFamily="34" charset="77"/>
                <a:cs typeface="Al Bayan" pitchFamily="2" charset="-78"/>
              </a:rPr>
              <a:t>Intellectual Property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F76A98F-DDDB-F24F-87E5-AFB688F6C69B}"/>
              </a:ext>
            </a:extLst>
          </p:cNvPr>
          <p:cNvSpPr txBox="1">
            <a:spLocks/>
          </p:cNvSpPr>
          <p:nvPr/>
        </p:nvSpPr>
        <p:spPr>
          <a:xfrm>
            <a:off x="2273808" y="3952367"/>
            <a:ext cx="8083296" cy="1823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972550" algn="r"/>
              </a:tabLst>
            </a:pPr>
            <a:r>
              <a:rPr lang="en-US" sz="2600" dirty="0">
                <a:solidFill>
                  <a:srgbClr val="1F4A81"/>
                </a:solidFill>
                <a:latin typeface="DIN Alternate" panose="020B0500000000000000" pitchFamily="34" charset="77"/>
              </a:rPr>
              <a:t>Michelle </a:t>
            </a:r>
            <a:r>
              <a:rPr lang="en-US" sz="2600" dirty="0" err="1">
                <a:solidFill>
                  <a:srgbClr val="1F4A81"/>
                </a:solidFill>
                <a:latin typeface="DIN Alternate" panose="020B0500000000000000" pitchFamily="34" charset="77"/>
              </a:rPr>
              <a:t>Chitambar</a:t>
            </a:r>
            <a:r>
              <a:rPr lang="en-US" sz="2600" dirty="0">
                <a:solidFill>
                  <a:srgbClr val="1F4A81"/>
                </a:solidFill>
                <a:latin typeface="DIN Alternate" panose="020B0500000000000000" pitchFamily="34" charset="77"/>
              </a:rPr>
              <a:t>, PhD</a:t>
            </a:r>
          </a:p>
          <a:p>
            <a:pPr>
              <a:tabLst>
                <a:tab pos="8972550" algn="r"/>
              </a:tabLst>
            </a:pPr>
            <a:r>
              <a:rPr lang="en-US" sz="2600" dirty="0">
                <a:solidFill>
                  <a:srgbClr val="1F4A81"/>
                </a:solidFill>
                <a:latin typeface="DIN Alternate" panose="020B0500000000000000" pitchFamily="34" charset="77"/>
              </a:rPr>
              <a:t>Technology Manager</a:t>
            </a:r>
          </a:p>
          <a:p>
            <a:pPr>
              <a:tabLst>
                <a:tab pos="8972550" algn="r"/>
              </a:tabLst>
            </a:pPr>
            <a:endParaRPr lang="en-US" dirty="0">
              <a:solidFill>
                <a:srgbClr val="1F4A81"/>
              </a:solidFill>
              <a:latin typeface="DIN Alternate" panose="020B0500000000000000" pitchFamily="34" charset="77"/>
            </a:endParaRPr>
          </a:p>
          <a:p>
            <a:pPr>
              <a:tabLst>
                <a:tab pos="8972550" algn="r"/>
              </a:tabLst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29 January 2019</a:t>
            </a:r>
          </a:p>
          <a:p>
            <a:pPr>
              <a:tabLst>
                <a:tab pos="8972550" algn="r"/>
              </a:tabLst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3002 ECEB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D131D-1329-374A-B96C-69E8FACD4CC1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2A7D4D-1C52-1245-A23E-21797C942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3639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Patent Infringement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9406"/>
            <a:ext cx="10515600" cy="25475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To infringe, must meet every limitation of issued claim in patent territory and be using for commercial purposes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3021" y="3394358"/>
            <a:ext cx="11033549" cy="84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If isn’t being sold, offered as service, used for commercial purpose, it likely isn’t infringing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A2F58-328B-B248-9059-7140B410095C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EEB551-241D-9448-9DBE-35D5F7791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646643" y="2743200"/>
            <a:ext cx="38815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726130" y="4218560"/>
            <a:ext cx="11033549" cy="84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To infringe on a Country X patent, must make, use, sell, etc. in Country X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56988" y="2743200"/>
            <a:ext cx="12801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729238" y="4734852"/>
            <a:ext cx="11033549" cy="84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Can’t infringe on a patent application, only an issued patent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663534" y="2317102"/>
            <a:ext cx="10058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732347" y="5213822"/>
            <a:ext cx="11033549" cy="1219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If “A widget comprising A, B, and C” is patented, you have to do A, B, and C to infringe</a:t>
            </a:r>
          </a:p>
          <a:p>
            <a:pPr lvl="2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Doing A, B, C, and D still infringes; doing A and B doesn’t; doing A, C, and D doesn’t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780374" y="2317102"/>
            <a:ext cx="2377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563" t="17751" r="68406" b="36279"/>
          <a:stretch/>
        </p:blipFill>
        <p:spPr>
          <a:xfrm>
            <a:off x="128712" y="497463"/>
            <a:ext cx="5907677" cy="4237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624" t="15749" r="68344" b="38365"/>
          <a:stretch/>
        </p:blipFill>
        <p:spPr>
          <a:xfrm>
            <a:off x="6155612" y="528307"/>
            <a:ext cx="5907676" cy="42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12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3" y="2484774"/>
            <a:ext cx="1949980" cy="2247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88" y="2213407"/>
            <a:ext cx="2097912" cy="2110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Freedom to Operate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609"/>
            <a:ext cx="10515600" cy="9522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IP rights </a:t>
            </a:r>
            <a:r>
              <a:rPr lang="en-US" u="sng" dirty="0">
                <a:solidFill>
                  <a:srgbClr val="1F4A81"/>
                </a:solidFill>
                <a:latin typeface="DIN Alternate" panose="020B0500000000000000" pitchFamily="34" charset="77"/>
              </a:rPr>
              <a:t>don’t give you the right</a:t>
            </a: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 to make/use/sell an invention… just the right to exclude others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7787" y="3383629"/>
            <a:ext cx="3074480" cy="2049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48" b="18066"/>
          <a:stretch/>
        </p:blipFill>
        <p:spPr>
          <a:xfrm>
            <a:off x="6318172" y="2349070"/>
            <a:ext cx="4452510" cy="287124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5491138"/>
            <a:ext cx="10515600" cy="725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I need to </a:t>
            </a:r>
            <a:r>
              <a:rPr lang="en-US" u="sng" dirty="0">
                <a:solidFill>
                  <a:srgbClr val="1F4A81"/>
                </a:solidFill>
                <a:latin typeface="DIN Alternate" panose="020B0500000000000000" pitchFamily="34" charset="77"/>
              </a:rPr>
              <a:t>license Obama’s IP</a:t>
            </a: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 to legally make/use/sell my </a:t>
            </a:r>
            <a:r>
              <a:rPr lang="en-US" dirty="0" err="1">
                <a:solidFill>
                  <a:srgbClr val="1F4A81"/>
                </a:solidFill>
                <a:latin typeface="DIN Alternate" panose="020B0500000000000000" pitchFamily="34" charset="77"/>
              </a:rPr>
              <a:t>HoverTrike</a:t>
            </a:r>
            <a:endParaRPr lang="en-US" dirty="0">
              <a:solidFill>
                <a:srgbClr val="1F4A81"/>
              </a:solidFill>
              <a:latin typeface="DIN Alternate" panose="020B0500000000000000" pitchFamily="34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30B6F6-FF00-F945-968F-9C2A163472C2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EA2FCC-DB63-CD46-A923-127F891C3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67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6378"/>
            <a:ext cx="9144000" cy="1655762"/>
          </a:xfrm>
        </p:spPr>
        <p:txBody>
          <a:bodyPr/>
          <a:lstStyle/>
          <a:p>
            <a:pPr>
              <a:tabLst>
                <a:tab pos="8972550" algn="r"/>
              </a:tabLst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Michelle Chitambar, PhD	mchitamb@Illinois.edu</a:t>
            </a:r>
          </a:p>
          <a:p>
            <a:pPr>
              <a:tabLst>
                <a:tab pos="8972550" algn="r"/>
              </a:tabLst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Technology Manager	otm.Illinois.edu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447A1-BBCB-C244-BF6E-B769C2C9BF63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082A9E-C454-4D46-8F7A-BEC939223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441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Must-Know Patenting Facts for Inventors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0843"/>
          </a:xfrm>
        </p:spPr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Patents go to first inventor to file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375144"/>
            <a:ext cx="10515600" cy="59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Everything known to public before filing date is “prior art”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2965987"/>
            <a:ext cx="10515600" cy="59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Can only protect what you disclose… and can’t add new matter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3515506"/>
            <a:ext cx="10515600" cy="59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All patents not made equal—quality matters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4065025"/>
            <a:ext cx="10515600" cy="842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Invest in a good patent agent/attorney</a:t>
            </a:r>
          </a:p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Patents can be overturned in whole or part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4973361"/>
            <a:ext cx="10515600" cy="59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Provisional filings can be a cheap one-year placeholder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B287AB-11BC-5B48-A24E-F12A518ABD4E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87A449-45C1-CC4F-9C92-7D5EFE96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56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Software – Special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Frequently patented before 2010</a:t>
            </a:r>
          </a:p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Alice decision 2010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38436C-D4BC-3844-8198-604E6AEF28AF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B90DC4-53F2-2243-989C-38074ED1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1954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Intellectual Property (IP)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793" y="1930261"/>
            <a:ext cx="10515600" cy="1482263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3200" dirty="0">
                <a:solidFill>
                  <a:srgbClr val="1F4A81"/>
                </a:solidFill>
                <a:latin typeface="DIN Alternate" panose="020B0500000000000000" pitchFamily="34" charset="77"/>
              </a:rPr>
              <a:t>Intangible “creations of the mind”: </a:t>
            </a:r>
          </a:p>
          <a:p>
            <a:pPr marL="0" indent="0" algn="ctr">
              <a:lnSpc>
                <a:spcPts val="4400"/>
              </a:lnSpc>
              <a:buNone/>
            </a:pPr>
            <a:r>
              <a:rPr lang="en-US" sz="3200" dirty="0">
                <a:solidFill>
                  <a:srgbClr val="1F4A81"/>
                </a:solidFill>
                <a:latin typeface="DIN Alternate" panose="020B0500000000000000" pitchFamily="34" charset="77"/>
              </a:rPr>
              <a:t>inventions, written works, art, designs, etc. </a:t>
            </a:r>
          </a:p>
          <a:p>
            <a:pPr marL="0">
              <a:lnSpc>
                <a:spcPts val="4400"/>
              </a:lnSpc>
            </a:pP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3793" y="3582282"/>
            <a:ext cx="10515600" cy="1118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i="1" dirty="0">
                <a:solidFill>
                  <a:srgbClr val="1F4A81"/>
                </a:solidFill>
                <a:latin typeface="DIN Alternate" panose="020B0500000000000000" pitchFamily="34" charset="77"/>
              </a:rPr>
              <a:t>IP protection is a tool to help extract this value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3603C8-27BE-3840-BC52-3AEEBC37609F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78370DF-E696-AC43-8C83-EBAC7970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41644" y="4984688"/>
            <a:ext cx="1462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Patents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1644" y="5517615"/>
            <a:ext cx="1740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Copyright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6821" y="4982675"/>
            <a:ext cx="207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Trade Secret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76821" y="5517614"/>
            <a:ext cx="189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Know-How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57286" y="4982676"/>
            <a:ext cx="1866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Trademark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57286" y="5517976"/>
            <a:ext cx="2057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Mask Works</a:t>
            </a:r>
          </a:p>
        </p:txBody>
      </p:sp>
    </p:spTree>
    <p:extLst>
      <p:ext uri="{BB962C8B-B14F-4D97-AF65-F5344CB8AC3E}">
        <p14:creationId xmlns:p14="http://schemas.microsoft.com/office/powerpoint/2010/main" val="1885045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Why Protect IP?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82" y="2628562"/>
            <a:ext cx="4674708" cy="321460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6"/>
            <a:ext cx="10515600" cy="667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Obtain a </a:t>
            </a:r>
            <a:r>
              <a:rPr lang="en-US" u="sng" dirty="0">
                <a:solidFill>
                  <a:srgbClr val="1F4A81"/>
                </a:solidFill>
                <a:latin typeface="DIN Alternate" panose="020B0500000000000000" pitchFamily="34" charset="77"/>
              </a:rPr>
              <a:t>limited</a:t>
            </a: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 monopoly for IP owners to commercialize their idea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132234"/>
            <a:ext cx="5982049" cy="665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IP owners, not governments, enforce IP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65120" y="2955223"/>
            <a:ext cx="3437390" cy="590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F4A81"/>
                </a:solidFill>
                <a:latin typeface="DIN Alternate" panose="020B0500000000000000" pitchFamily="34" charset="77"/>
              </a:rPr>
              <a:t>HOWEVER,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68775" y="4924341"/>
            <a:ext cx="4286074" cy="352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Sue infringers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E899D0-3E78-C94D-84B0-0FC7B5DA169C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D6ACF-8E3A-6048-B823-07C49D448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5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IP Protection: Tool for Public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19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R&amp;D is expensive 				  …copying is not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206" t="5936"/>
          <a:stretch/>
        </p:blipFill>
        <p:spPr>
          <a:xfrm>
            <a:off x="974035" y="2343624"/>
            <a:ext cx="4462670" cy="2635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2343624"/>
            <a:ext cx="4685216" cy="263543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5316008"/>
            <a:ext cx="10515600" cy="90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Without IP protection, many innovations would never be developed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9BE899-36EF-304A-968F-87E50B4412E6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20D16C-FE47-0B4C-ACF4-38CE703A4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1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Who Owns 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57671"/>
            <a:ext cx="5252906" cy="115611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rgbClr val="1F4A81"/>
                </a:solidFill>
                <a:latin typeface="DIN Alternate" panose="020B0500000000000000" pitchFamily="34" charset="77"/>
              </a:rPr>
              <a:t>DEFAULT: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dirty="0">
                <a:solidFill>
                  <a:srgbClr val="1F4A81"/>
                </a:solidFill>
                <a:latin typeface="DIN Alternate" panose="020B0500000000000000" pitchFamily="34" charset="77"/>
              </a:rPr>
              <a:t>Inventors/creators own their own intellectual property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335834"/>
            <a:ext cx="10515600" cy="85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473" y="3673797"/>
            <a:ext cx="6559420" cy="2482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400" dirty="0">
                <a:solidFill>
                  <a:srgbClr val="1F4A81"/>
                </a:solidFill>
                <a:latin typeface="DIN Alternate" panose="020B0500000000000000" pitchFamily="34" charset="77"/>
              </a:rPr>
              <a:t>UIUC generally only owns </a:t>
            </a:r>
            <a:r>
              <a:rPr lang="en-US" sz="2400" u="sng" dirty="0">
                <a:solidFill>
                  <a:srgbClr val="1F4A81"/>
                </a:solidFill>
                <a:latin typeface="DIN Alternate" panose="020B0500000000000000" pitchFamily="34" charset="77"/>
              </a:rPr>
              <a:t>student</a:t>
            </a:r>
            <a:r>
              <a:rPr lang="en-US" sz="2400" dirty="0">
                <a:solidFill>
                  <a:srgbClr val="1F4A81"/>
                </a:solidFill>
                <a:latin typeface="DIN Alternate" panose="020B0500000000000000" pitchFamily="34" charset="77"/>
              </a:rPr>
              <a:t> work developed with significant university resources.</a:t>
            </a:r>
          </a:p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F4A81"/>
                </a:solidFill>
                <a:latin typeface="DIN Alternate" panose="020B0500000000000000" pitchFamily="34" charset="77"/>
              </a:rPr>
              <a:t>Ask OTM for determination if unsure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1F4A81"/>
                </a:solidFill>
                <a:latin typeface="DIN Alternate" panose="020B0500000000000000" pitchFamily="34" charset="77"/>
              </a:rPr>
              <a:t>HOWEVER,</a:t>
            </a:r>
            <a:r>
              <a:rPr lang="en-US" sz="2400" dirty="0">
                <a:solidFill>
                  <a:srgbClr val="1F4A81"/>
                </a:solidFill>
                <a:latin typeface="DIN Alternate" panose="020B0500000000000000" pitchFamily="34" charset="77"/>
              </a:rPr>
              <a:t> project sponsors/clients may own IP for projects they offer.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95184" y="1679637"/>
            <a:ext cx="5086738" cy="1134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rgbClr val="1F4A81"/>
                </a:solidFill>
                <a:latin typeface="DIN Alternate" panose="020B0500000000000000" pitchFamily="34" charset="77"/>
              </a:rPr>
              <a:t>REALITY CHECK:</a:t>
            </a:r>
            <a:r>
              <a:rPr lang="en-US" sz="2400" dirty="0">
                <a:solidFill>
                  <a:srgbClr val="1F4A81"/>
                </a:solidFill>
                <a:latin typeface="DIN Alternate" panose="020B0500000000000000" pitchFamily="34" charset="77"/>
              </a:rPr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dirty="0">
                <a:solidFill>
                  <a:srgbClr val="1F4A81"/>
                </a:solidFill>
                <a:latin typeface="DIN Alternate" panose="020B0500000000000000" pitchFamily="34" charset="77"/>
              </a:rPr>
              <a:t>Most of us sign our IP rights over to employers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4"/>
          <a:stretch/>
        </p:blipFill>
        <p:spPr>
          <a:xfrm>
            <a:off x="8005665" y="3317180"/>
            <a:ext cx="3943422" cy="27749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7138DF-38EA-694B-97B7-3F0027A5FA69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920BBC-82E2-0C46-9A13-A49EDA5BF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88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Types of IP: Copyright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Copyright attaches automatically and instantaneously to “expressed form”</a:t>
            </a:r>
          </a:p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Words, photos, artwork, software code, music, video…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11" y="4422728"/>
            <a:ext cx="3141789" cy="17943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204944"/>
            <a:ext cx="11353800" cy="133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Good practice to include copyright mark to avoid damage limitations</a:t>
            </a:r>
          </a:p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Copyright 2018 Board of Trustees of the University of Illinois</a:t>
            </a:r>
          </a:p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© 2018 Michelle Chitambar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595275"/>
            <a:ext cx="10515600" cy="1180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Generally expires 70 years after author’s death</a:t>
            </a:r>
          </a:p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Fair use exceptions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626793"/>
            <a:ext cx="10515600" cy="1180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Many license types, including open-source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935BBB-0954-E043-AEEC-6961F71D4E04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867624-6374-CF4F-9A79-DE56F45E5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73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Types of IP: Trade Secrets &amp; Know-How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909"/>
            <a:ext cx="7391400" cy="21864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Keep information out of public domain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“Protect” via confidentiality agreements, etc.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Lasts until is disclosed, reverse-engineered or independently discovered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49" y="1702294"/>
            <a:ext cx="2350642" cy="2618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3" t="39754" r="26836" b="30269"/>
          <a:stretch/>
        </p:blipFill>
        <p:spPr>
          <a:xfrm>
            <a:off x="4854402" y="4240691"/>
            <a:ext cx="4622465" cy="19321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85F71E-A59A-7A4E-B6EE-07D35D581194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69C8C9-CE4D-0D48-BD43-B2AEDC103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41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Types of IP: Patents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0020" y="2682053"/>
            <a:ext cx="6455466" cy="158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Requirements for patentability: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Novel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Non-obvious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0968" t="14119" r="20088" b="10888"/>
          <a:stretch/>
        </p:blipFill>
        <p:spPr>
          <a:xfrm>
            <a:off x="8138660" y="553341"/>
            <a:ext cx="3644348" cy="5410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1BAE9C-3CFC-FC4E-B04A-0B982A483D8E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49E569-372C-DA48-95B9-E51D149A5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839094" y="1742308"/>
            <a:ext cx="3078134" cy="81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1F4A81"/>
                </a:solidFill>
                <a:latin typeface="DIN Alternate" panose="020B0500000000000000" pitchFamily="34" charset="77"/>
              </a:rPr>
              <a:t>Last ~20 years</a:t>
            </a:r>
            <a:endParaRPr lang="en-US" sz="2800" dirty="0">
              <a:solidFill>
                <a:srgbClr val="1F4A81"/>
              </a:solidFill>
              <a:latin typeface="DIN Alternate" panose="020B0500000000000000" pitchFamily="34" charset="77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704942"/>
            <a:ext cx="7987004" cy="1426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A patent does </a:t>
            </a:r>
            <a:r>
              <a:rPr lang="en-US" b="1" u="sng" dirty="0">
                <a:solidFill>
                  <a:srgbClr val="1F4A81"/>
                </a:solidFill>
                <a:latin typeface="DIN Alternate" panose="020B0500000000000000" pitchFamily="34" charset="77"/>
              </a:rPr>
              <a:t>not</a:t>
            </a: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 mean the invention has academic merit, is valuable, or is even a good idea… just that it’s patentable.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16343" y="3123876"/>
            <a:ext cx="4506162" cy="15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Useful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Patentable subject matter</a:t>
            </a:r>
          </a:p>
        </p:txBody>
      </p:sp>
    </p:spTree>
    <p:extLst>
      <p:ext uri="{BB962C8B-B14F-4D97-AF65-F5344CB8AC3E}">
        <p14:creationId xmlns:p14="http://schemas.microsoft.com/office/powerpoint/2010/main" val="1135567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When Should You Patent?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9406"/>
            <a:ext cx="10515600" cy="2547592"/>
          </a:xfrm>
        </p:spPr>
        <p:txBody>
          <a:bodyPr/>
          <a:lstStyle/>
          <a:p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It depends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3022" y="25359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Is the technology marketable?</a:t>
            </a:r>
          </a:p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How would this enhance current portfolio?</a:t>
            </a:r>
          </a:p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Do we have the resources to patent?</a:t>
            </a:r>
          </a:p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How strong/defensible will our claims be?</a:t>
            </a:r>
          </a:p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How likely are competitors to copy and compete?</a:t>
            </a:r>
          </a:p>
          <a:p>
            <a:pPr lvl="1"/>
            <a:r>
              <a:rPr lang="en-US" dirty="0">
                <a:solidFill>
                  <a:srgbClr val="1F4A81"/>
                </a:solidFill>
                <a:latin typeface="DIN Alternate" panose="020B0500000000000000" pitchFamily="34" charset="77"/>
              </a:rPr>
              <a:t>How long are technology/market cycles?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A2F58-328B-B248-9059-7140B410095C}"/>
              </a:ext>
            </a:extLst>
          </p:cNvPr>
          <p:cNvSpPr/>
          <p:nvPr/>
        </p:nvSpPr>
        <p:spPr>
          <a:xfrm>
            <a:off x="0" y="6327227"/>
            <a:ext cx="12192000" cy="54128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EEB551-241D-9448-9DBE-35D5F7791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2" y="6253212"/>
            <a:ext cx="243666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18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916</Words>
  <Application>Microsoft Office PowerPoint</Application>
  <PresentationFormat>Widescreen</PresentationFormat>
  <Paragraphs>111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DIN Alternate</vt:lpstr>
      <vt:lpstr>Wingdings</vt:lpstr>
      <vt:lpstr>Office Theme</vt:lpstr>
      <vt:lpstr>Intellectual Property</vt:lpstr>
      <vt:lpstr>Intellectual Property (IP)</vt:lpstr>
      <vt:lpstr>Why Protect IP?</vt:lpstr>
      <vt:lpstr>IP Protection: Tool for Public Benefit</vt:lpstr>
      <vt:lpstr>Who Owns IP?</vt:lpstr>
      <vt:lpstr>Types of IP: Copyright</vt:lpstr>
      <vt:lpstr>Types of IP: Trade Secrets &amp; Know-How</vt:lpstr>
      <vt:lpstr>Types of IP: Patents</vt:lpstr>
      <vt:lpstr>When Should You Patent?</vt:lpstr>
      <vt:lpstr>Patent Infringement</vt:lpstr>
      <vt:lpstr>Freedom to Operate</vt:lpstr>
      <vt:lpstr>Questions?</vt:lpstr>
      <vt:lpstr>Must-Know Patenting Facts for Inventors </vt:lpstr>
      <vt:lpstr>Software – Special Considerations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Intellectual Property</dc:title>
  <dc:creator>Chitambar, Michelle</dc:creator>
  <cp:lastModifiedBy>Nick Ratajczyk</cp:lastModifiedBy>
  <cp:revision>64</cp:revision>
  <dcterms:created xsi:type="dcterms:W3CDTF">2018-08-30T21:31:23Z</dcterms:created>
  <dcterms:modified xsi:type="dcterms:W3CDTF">2019-01-23T16:28:37Z</dcterms:modified>
</cp:coreProperties>
</file>