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5" r:id="rId2"/>
  </p:sldMasterIdLst>
  <p:notesMasterIdLst>
    <p:notesMasterId r:id="rId17"/>
  </p:notesMasterIdLst>
  <p:handoutMasterIdLst>
    <p:handoutMasterId r:id="rId18"/>
  </p:handoutMasterIdLst>
  <p:sldIdLst>
    <p:sldId id="260" r:id="rId3"/>
    <p:sldId id="310" r:id="rId4"/>
    <p:sldId id="308" r:id="rId5"/>
    <p:sldId id="311" r:id="rId6"/>
    <p:sldId id="312" r:id="rId7"/>
    <p:sldId id="313" r:id="rId8"/>
    <p:sldId id="314" r:id="rId9"/>
    <p:sldId id="316" r:id="rId10"/>
    <p:sldId id="326" r:id="rId11"/>
    <p:sldId id="305" r:id="rId12"/>
    <p:sldId id="303" r:id="rId13"/>
    <p:sldId id="304" r:id="rId14"/>
    <p:sldId id="309" r:id="rId15"/>
    <p:sldId id="327" r:id="rId16"/>
  </p:sldIdLst>
  <p:sldSz cx="10058400" cy="7772400"/>
  <p:notesSz cx="6858000" cy="9144000"/>
  <p:defaultTextStyle>
    <a:defPPr>
      <a:defRPr lang="en-US"/>
    </a:defPPr>
    <a:lvl1pPr marL="0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322"/>
    <a:srgbClr val="142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574"/>
  </p:normalViewPr>
  <p:slideViewPr>
    <p:cSldViewPr snapToGrid="0" snapToObjects="1">
      <p:cViewPr varScale="1">
        <p:scale>
          <a:sx n="75" d="100"/>
          <a:sy n="75" d="100"/>
        </p:scale>
        <p:origin x="1483" y="26"/>
      </p:cViewPr>
      <p:guideLst>
        <p:guide orient="horz" pos="2448"/>
        <p:guide pos="31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144" y="-804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1/15/2019</a:t>
            </a:fld>
            <a:endParaRPr lang="en-US" dirty="0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ECE Main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1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2463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capstone course means it is a demonstration of your newly acquired capabilities as electrical and computer engineers</a:t>
            </a:r>
          </a:p>
          <a:p>
            <a:endParaRPr lang="en-US" dirty="0"/>
          </a:p>
          <a:p>
            <a:r>
              <a:rPr lang="en-US" dirty="0"/>
              <a:t>Think about the courses you found particularly interesting</a:t>
            </a:r>
          </a:p>
          <a:p>
            <a:r>
              <a:rPr lang="en-US" dirty="0"/>
              <a:t>How could the material be used to solve an interesting problem?</a:t>
            </a:r>
          </a:p>
          <a:p>
            <a:endParaRPr lang="en-US" dirty="0"/>
          </a:p>
          <a:p>
            <a:r>
              <a:rPr lang="en-US" dirty="0"/>
              <a:t>We want you to come up with novel solutions to problems</a:t>
            </a:r>
          </a:p>
          <a:p>
            <a:r>
              <a:rPr lang="en-US" dirty="0"/>
              <a:t>There needs to be a sufficient amount of complexity</a:t>
            </a:r>
          </a:p>
          <a:p>
            <a:r>
              <a:rPr lang="en-US" dirty="0"/>
              <a:t>Here has to be an EE element to the project</a:t>
            </a:r>
          </a:p>
          <a:p>
            <a:r>
              <a:rPr lang="en-US" dirty="0"/>
              <a:t>Project needs to be compatible with time and resource constraints</a:t>
            </a:r>
          </a:p>
          <a:p>
            <a:endParaRPr lang="en-US" dirty="0"/>
          </a:p>
          <a:p>
            <a:r>
              <a:rPr lang="en-US" dirty="0"/>
              <a:t>We fully expect that you will undertake challenging projects</a:t>
            </a:r>
          </a:p>
          <a:p>
            <a:endParaRPr lang="en-US" dirty="0"/>
          </a:p>
          <a:p>
            <a:r>
              <a:rPr lang="en-US" dirty="0"/>
              <a:t>One of the best parts of teaching this course comes at the end when we have to decide on which are the best projects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2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31149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3</a:t>
            </a:fld>
            <a:endParaRPr lang="en-US" dirty="0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10530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0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ECE OVERVIEW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44500" y="1387191"/>
            <a:ext cx="4673600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Brad Petersen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0796"/>
            <a:ext cx="4673600" cy="25090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F16322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Director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79746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9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731519"/>
            <a:ext cx="467360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28416"/>
            <a:ext cx="91948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27834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990600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4500" y="1917700"/>
            <a:ext cx="9245600" cy="4826000"/>
          </a:xfrm>
          <a:prstGeom prst="rect">
            <a:avLst/>
          </a:prstGeom>
        </p:spPr>
        <p:txBody>
          <a:bodyPr vert="horz"/>
          <a:lstStyle>
            <a:lvl1pPr marL="382059" indent="-382059">
              <a:buFont typeface="Wingdings" panose="05000000000000000000" pitchFamily="2" charset="2"/>
              <a:buChar char="§"/>
              <a:defRPr sz="24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20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18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1600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774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w/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500" y="61912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4500" y="1608096"/>
            <a:ext cx="5956300" cy="46022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 i="0" baseline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642100" y="1608096"/>
            <a:ext cx="2962448" cy="460220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dirty="0"/>
              <a:t>Click proper below image </a:t>
            </a:r>
          </a:p>
          <a:p>
            <a:pPr lvl="0"/>
            <a:r>
              <a:rPr lang="en-US" dirty="0"/>
              <a:t>to insert media</a:t>
            </a:r>
          </a:p>
        </p:txBody>
      </p:sp>
    </p:spTree>
    <p:extLst>
      <p:ext uri="{BB962C8B-B14F-4D97-AF65-F5344CB8AC3E}">
        <p14:creationId xmlns:p14="http://schemas.microsoft.com/office/powerpoint/2010/main" val="3531666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32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ster_blueside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400"/>
            <a:ext cx="101600" cy="1041400"/>
          </a:xfrm>
          <a:prstGeom prst="rect">
            <a:avLst/>
          </a:prstGeom>
        </p:spPr>
      </p:pic>
      <p:pic>
        <p:nvPicPr>
          <p:cNvPr id="6" name="Picture 5" descr="master_bottom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10058400" cy="3352800"/>
          </a:xfrm>
          <a:prstGeom prst="rect">
            <a:avLst/>
          </a:prstGeom>
        </p:spPr>
      </p:pic>
      <p:pic>
        <p:nvPicPr>
          <p:cNvPr id="7" name="Picture 6" descr="Cover_BuildingCr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23" y="2880073"/>
            <a:ext cx="10100798" cy="15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5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7" r:id="rId2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nd_botto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0"/>
            <a:ext cx="10058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2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9" r:id="rId3"/>
    <p:sldLayoutId id="2147483668" r:id="rId4"/>
  </p:sldLayoutIdLst>
  <p:txStyles>
    <p:titleStyle>
      <a:lvl1pPr algn="ctr" defTabSz="50941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509412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509412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509412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509412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509412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509412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50941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/>
        </p:nvSpPr>
        <p:spPr>
          <a:xfrm>
            <a:off x="444500" y="393215"/>
            <a:ext cx="4673600" cy="742950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142958"/>
                </a:solidFill>
                <a:latin typeface="Vinyl OT Regular"/>
                <a:ea typeface="+mn-ea"/>
                <a:cs typeface="Vinyl OT Regular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Narrow" panose="020B0606020202030204" pitchFamily="34" charset="0"/>
              </a:rPr>
              <a:t>ECE 445: Lecture 1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444500" y="1162513"/>
            <a:ext cx="4673600" cy="1538889"/>
          </a:xfrm>
          <a:prstGeom prst="rect">
            <a:avLst/>
          </a:prstGeom>
        </p:spPr>
        <p:txBody>
          <a:bodyPr vert="horz"/>
          <a:lstStyle>
            <a:lvl1pPr marL="0" indent="0" algn="l" defTabSz="509412" rtl="0" eaLnBrk="1" latinLnBrk="0" hangingPunct="1">
              <a:spcBef>
                <a:spcPct val="20000"/>
              </a:spcBef>
              <a:buFont typeface="Arial"/>
              <a:buNone/>
              <a:defRPr sz="1700" kern="1200" baseline="0">
                <a:solidFill>
                  <a:srgbClr val="F16322"/>
                </a:solidFill>
                <a:latin typeface="OfficinaSansITCStd Bold"/>
                <a:ea typeface="+mn-ea"/>
                <a:cs typeface="OfficinaSansITCStd Bold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Arne </a:t>
            </a:r>
            <a:r>
              <a:rPr lang="en-US" spc="10" dirty="0" err="1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Fliflet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(afliflet@illinois.edu)</a:t>
            </a:r>
            <a:b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</a:b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Casey Smith (cjsmith0@Illinois.edu)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Jing Jiang (jiang56@Illinois.edu)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Michael </a:t>
            </a:r>
            <a:r>
              <a:rPr lang="en-US" spc="10" dirty="0" err="1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Oelze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(oelze@Illinois.edu)</a:t>
            </a:r>
          </a:p>
          <a:p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Prof. </a:t>
            </a:r>
            <a:r>
              <a:rPr lang="en-US" spc="10" dirty="0" err="1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Xiaogang</a:t>
            </a:r>
            <a:r>
              <a:rPr lang="en-US" spc="10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Chen (oxgchen@illinois.edu)</a:t>
            </a:r>
          </a:p>
          <a:p>
            <a:endParaRPr lang="en-US" spc="10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94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610770"/>
            <a:ext cx="4673600" cy="742950"/>
          </a:xfrm>
        </p:spPr>
        <p:txBody>
          <a:bodyPr/>
          <a:lstStyle/>
          <a:p>
            <a:r>
              <a:rPr lang="en-US" dirty="0"/>
              <a:t>Staff and Support Structure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453456"/>
            <a:ext cx="9245600" cy="4826000"/>
          </a:xfrm>
        </p:spPr>
        <p:txBody>
          <a:bodyPr/>
          <a:lstStyle/>
          <a:p>
            <a:r>
              <a:rPr lang="en-US" dirty="0"/>
              <a:t>Five professors and fifteen TAs</a:t>
            </a:r>
          </a:p>
          <a:p>
            <a:r>
              <a:rPr lang="en-US" dirty="0"/>
              <a:t>Each project will have one TA mentor and one professor</a:t>
            </a:r>
          </a:p>
          <a:p>
            <a:r>
              <a:rPr lang="en-US" dirty="0"/>
              <a:t>Project teams meet weekly with their TA – the TA is the primary guide and point of contact</a:t>
            </a:r>
          </a:p>
          <a:p>
            <a:r>
              <a:rPr lang="en-US" dirty="0"/>
              <a:t>Instructors</a:t>
            </a:r>
          </a:p>
          <a:p>
            <a:pPr lvl="1"/>
            <a:r>
              <a:rPr lang="en-US" sz="2400" dirty="0"/>
              <a:t>Professors Arne </a:t>
            </a:r>
            <a:r>
              <a:rPr lang="en-US" sz="2400" dirty="0" err="1"/>
              <a:t>Fliflet</a:t>
            </a:r>
            <a:r>
              <a:rPr lang="en-US" sz="2400" dirty="0"/>
              <a:t>, Casey Smith, Jing Jiang, Michael </a:t>
            </a:r>
            <a:r>
              <a:rPr lang="en-US" sz="2400" dirty="0" err="1"/>
              <a:t>Oelze</a:t>
            </a:r>
            <a:r>
              <a:rPr lang="en-US" sz="2400" dirty="0"/>
              <a:t>, </a:t>
            </a:r>
            <a:r>
              <a:rPr lang="en-US" sz="2400" dirty="0" err="1"/>
              <a:t>Xiaogang</a:t>
            </a:r>
            <a:r>
              <a:rPr lang="en-US" sz="2400" dirty="0"/>
              <a:t> Chen, and Gary Swenson (ex-officio)</a:t>
            </a:r>
          </a:p>
          <a:p>
            <a:r>
              <a:rPr lang="en-US" dirty="0"/>
              <a:t>TAs</a:t>
            </a:r>
          </a:p>
          <a:p>
            <a:pPr lvl="1"/>
            <a:r>
              <a:rPr lang="en-US" dirty="0"/>
              <a:t>Nicholas Ratajczyk(Head TA), Channing Philbrick, Anthony Caton, Amr Martini, Zhen Qin, Hershel Rege, Dongwei Shi, David Hanley, </a:t>
            </a:r>
            <a:r>
              <a:rPr lang="en-US" dirty="0" err="1"/>
              <a:t>Soumithri</a:t>
            </a:r>
            <a:r>
              <a:rPr lang="en-US" dirty="0"/>
              <a:t> </a:t>
            </a:r>
            <a:r>
              <a:rPr lang="en-US" dirty="0" err="1"/>
              <a:t>Bala</a:t>
            </a:r>
            <a:r>
              <a:rPr lang="en-US" dirty="0"/>
              <a:t>, Kyle Michal, William Null, Christopher Horn, John Kan, Thomas Furlong, and </a:t>
            </a:r>
            <a:r>
              <a:rPr lang="en-US" dirty="0" err="1"/>
              <a:t>Mengze</a:t>
            </a:r>
            <a:r>
              <a:rPr lang="en-US" dirty="0"/>
              <a:t> Sha</a:t>
            </a:r>
          </a:p>
          <a:p>
            <a:r>
              <a:rPr lang="en-US" dirty="0"/>
              <a:t>Course Directors</a:t>
            </a:r>
          </a:p>
          <a:p>
            <a:pPr lvl="1"/>
            <a:r>
              <a:rPr lang="en-US" sz="2400" dirty="0"/>
              <a:t>Professors Kumar and Oelze</a:t>
            </a:r>
          </a:p>
        </p:txBody>
      </p:sp>
    </p:spTree>
    <p:extLst>
      <p:ext uri="{BB962C8B-B14F-4D97-AF65-F5344CB8AC3E}">
        <p14:creationId xmlns:p14="http://schemas.microsoft.com/office/powerpoint/2010/main" val="118151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Meet the Professors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00653" y="3508378"/>
            <a:ext cx="2257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Prof. </a:t>
            </a:r>
            <a:r>
              <a:rPr lang="en-US" dirty="0" err="1"/>
              <a:t>Xiaogang</a:t>
            </a:r>
            <a:r>
              <a:rPr lang="en-US" dirty="0"/>
              <a:t> Chen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5953" y="3512957"/>
            <a:ext cx="225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Prof. Arne </a:t>
            </a:r>
            <a:r>
              <a:rPr lang="en-US" dirty="0" err="1"/>
              <a:t>Fliflet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76" y="1699409"/>
            <a:ext cx="2113046" cy="176439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2767" y="6072991"/>
            <a:ext cx="169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Prof. Jing Jiang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9" y="1699409"/>
            <a:ext cx="2113046" cy="1764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86423B-DD1C-48E9-94E6-2F30EF1EEEA9}"/>
              </a:ext>
            </a:extLst>
          </p:cNvPr>
          <p:cNvSpPr txBox="1"/>
          <p:nvPr/>
        </p:nvSpPr>
        <p:spPr>
          <a:xfrm>
            <a:off x="2357713" y="6073150"/>
            <a:ext cx="1986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Prof. Casey Smith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1B367-C45A-407B-A58A-BA371BD0C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251" y="4308598"/>
            <a:ext cx="2113046" cy="1764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37D97F-B8F7-4230-9761-0D55FC935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105" y="4308598"/>
            <a:ext cx="2117700" cy="1764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78AF31-5A4A-4870-BFB9-0023BBDDBA8D}"/>
              </a:ext>
            </a:extLst>
          </p:cNvPr>
          <p:cNvSpPr txBox="1"/>
          <p:nvPr/>
        </p:nvSpPr>
        <p:spPr>
          <a:xfrm>
            <a:off x="7021654" y="3512957"/>
            <a:ext cx="219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Prof. Michael </a:t>
            </a:r>
            <a:r>
              <a:rPr lang="en-US" dirty="0" err="1"/>
              <a:t>Oelze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15F1C-12A7-4B51-A41F-0F0EE5A43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140" y="1699409"/>
            <a:ext cx="2096572" cy="17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7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4768" y="262610"/>
            <a:ext cx="7421845" cy="742950"/>
          </a:xfrm>
        </p:spPr>
        <p:txBody>
          <a:bodyPr/>
          <a:lstStyle/>
          <a:p>
            <a:r>
              <a:rPr lang="en-US" dirty="0"/>
              <a:t>Meet the Teaching Assistants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08911" y="2431867"/>
            <a:ext cx="190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Hanley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9273" y="2445026"/>
            <a:ext cx="1901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Tony </a:t>
            </a:r>
            <a:r>
              <a:rPr lang="en-US" dirty="0" err="1"/>
              <a:t>Caton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93954" y="2440556"/>
            <a:ext cx="2104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Zhen Qin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50729" y="4567530"/>
            <a:ext cx="210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Channing Philbrick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74305" y="2445026"/>
            <a:ext cx="215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Nicholas Ratajczyk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10638" r="6795" b="36779"/>
          <a:stretch/>
        </p:blipFill>
        <p:spPr>
          <a:xfrm>
            <a:off x="155580" y="3064608"/>
            <a:ext cx="1695882" cy="1423819"/>
          </a:xfrm>
          <a:prstGeom prst="rect">
            <a:avLst/>
          </a:prstGeom>
        </p:spPr>
      </p:pic>
      <p:pic>
        <p:nvPicPr>
          <p:cNvPr id="2050" name="Picture 2" descr="https://ws.engr.illinois.edu/directory/viewphoto/caton2/200">
            <a:extLst>
              <a:ext uri="{FF2B5EF4-FFF2-40B4-BE49-F238E27FC236}">
                <a16:creationId xmlns:a16="http://schemas.microsoft.com/office/drawing/2014/main" id="{90C8D244-56CD-48B1-8D98-A2A0ED47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9" y="1029375"/>
            <a:ext cx="1678513" cy="14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s.engr.illinois.edu/directory/viewphoto/dshi9/200">
            <a:extLst>
              <a:ext uri="{FF2B5EF4-FFF2-40B4-BE49-F238E27FC236}">
                <a16:creationId xmlns:a16="http://schemas.microsoft.com/office/drawing/2014/main" id="{AC89D93D-F8A1-417B-8126-293A0DA67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9" y="3064608"/>
            <a:ext cx="1717072" cy="14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E6AC665-D6BE-4EE4-8387-CCD9554FB575}"/>
              </a:ext>
            </a:extLst>
          </p:cNvPr>
          <p:cNvSpPr txBox="1"/>
          <p:nvPr/>
        </p:nvSpPr>
        <p:spPr>
          <a:xfrm>
            <a:off x="2187662" y="4567530"/>
            <a:ext cx="1904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Dongwei</a:t>
            </a:r>
            <a:r>
              <a:rPr lang="en-US" dirty="0"/>
              <a:t> Shi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7E3FFF-FA7C-460B-9222-DD7504D78661}"/>
              </a:ext>
            </a:extLst>
          </p:cNvPr>
          <p:cNvSpPr txBox="1"/>
          <p:nvPr/>
        </p:nvSpPr>
        <p:spPr>
          <a:xfrm>
            <a:off x="4188688" y="4567530"/>
            <a:ext cx="190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Hershel </a:t>
            </a:r>
            <a:r>
              <a:rPr lang="en-US" dirty="0" err="1"/>
              <a:t>Rege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6CC651-EA7A-4C6F-87FB-7899B93C0CC7}"/>
              </a:ext>
            </a:extLst>
          </p:cNvPr>
          <p:cNvSpPr txBox="1"/>
          <p:nvPr/>
        </p:nvSpPr>
        <p:spPr>
          <a:xfrm>
            <a:off x="39014" y="6555089"/>
            <a:ext cx="190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Kyle Michal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CDAE6C-AE5A-4E40-BDEF-979EDEC5F65A}"/>
              </a:ext>
            </a:extLst>
          </p:cNvPr>
          <p:cNvSpPr txBox="1"/>
          <p:nvPr/>
        </p:nvSpPr>
        <p:spPr>
          <a:xfrm>
            <a:off x="8241739" y="2475149"/>
            <a:ext cx="190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Amr Martini</a:t>
            </a:r>
          </a:p>
        </p:txBody>
      </p:sp>
      <p:pic>
        <p:nvPicPr>
          <p:cNvPr id="2054" name="Picture 6" descr="https://ws.engr.illinois.edu/directory/viewphoto/ratajcz2/200">
            <a:extLst>
              <a:ext uri="{FF2B5EF4-FFF2-40B4-BE49-F238E27FC236}">
                <a16:creationId xmlns:a16="http://schemas.microsoft.com/office/drawing/2014/main" id="{EFF1D540-41F5-48B9-A4EF-DB8A03747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1" y="1024069"/>
            <a:ext cx="1678513" cy="140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B39BE-40D1-4BD1-8CAE-59C69A9D8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444666" y="3064608"/>
            <a:ext cx="1433755" cy="143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00B38-FA70-804F-91E1-E76D48A67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2735" y="1005560"/>
            <a:ext cx="1423274" cy="1401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ED0CA6-B7C7-EA41-9BF4-6710BEFB3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8117" y="1011197"/>
            <a:ext cx="1195778" cy="14338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3CBF68-D852-474C-8EE4-7429E9FDFEFB}"/>
              </a:ext>
            </a:extLst>
          </p:cNvPr>
          <p:cNvSpPr txBox="1"/>
          <p:nvPr/>
        </p:nvSpPr>
        <p:spPr>
          <a:xfrm>
            <a:off x="4162778" y="6537664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Christopher Horn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00753-5CBB-4683-8B60-5410CE0CB6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0227" y="1034681"/>
            <a:ext cx="1399051" cy="13962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EB7700-374E-4CCB-A3FB-75B6AD20E813}"/>
              </a:ext>
            </a:extLst>
          </p:cNvPr>
          <p:cNvSpPr txBox="1"/>
          <p:nvPr/>
        </p:nvSpPr>
        <p:spPr>
          <a:xfrm>
            <a:off x="2141080" y="6552302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Soumithri</a:t>
            </a:r>
            <a:r>
              <a:rPr lang="en-US" dirty="0"/>
              <a:t> </a:t>
            </a:r>
            <a:r>
              <a:rPr lang="en-US" dirty="0" err="1"/>
              <a:t>Bala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4A5A82-6A0F-48BD-B3B5-83778A9D5581}"/>
              </a:ext>
            </a:extLst>
          </p:cNvPr>
          <p:cNvSpPr txBox="1"/>
          <p:nvPr/>
        </p:nvSpPr>
        <p:spPr>
          <a:xfrm>
            <a:off x="6147240" y="6537664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Null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4AC2E5-A548-403B-A7FA-820CE309F1AA}"/>
              </a:ext>
            </a:extLst>
          </p:cNvPr>
          <p:cNvSpPr txBox="1"/>
          <p:nvPr/>
        </p:nvSpPr>
        <p:spPr>
          <a:xfrm>
            <a:off x="6147239" y="4567530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Jon Kan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85ABE3-F0A9-457D-A5DF-D4EDB4594515}"/>
              </a:ext>
            </a:extLst>
          </p:cNvPr>
          <p:cNvSpPr txBox="1"/>
          <p:nvPr/>
        </p:nvSpPr>
        <p:spPr>
          <a:xfrm>
            <a:off x="8131698" y="6537664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Thomas Furlong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571964-5173-4FCC-AF22-F5499FE0CB8D}"/>
              </a:ext>
            </a:extLst>
          </p:cNvPr>
          <p:cNvSpPr txBox="1"/>
          <p:nvPr/>
        </p:nvSpPr>
        <p:spPr>
          <a:xfrm>
            <a:off x="8157391" y="4567530"/>
            <a:ext cx="1997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Mengze</a:t>
            </a:r>
            <a:r>
              <a:rPr lang="en-US" dirty="0"/>
              <a:t> Sha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5A6FA37-5463-44CB-9423-0A72771E5D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1380" y="3059702"/>
            <a:ext cx="1629246" cy="14238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E4A101-1E5F-470E-B985-B576680D7D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2131" y="5103909"/>
            <a:ext cx="1427743" cy="1433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7FB9CD2-0C05-4BD0-9026-CE3EF90620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7500" y="5120862"/>
            <a:ext cx="1184687" cy="14168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8E5A24-007E-490D-9701-EB1A3647B1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3751" y="5120863"/>
            <a:ext cx="1212898" cy="1416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1AB330-6FE3-49DE-9409-FEAB5842B3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0113" y="3073603"/>
            <a:ext cx="1682247" cy="1424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338F-2689-4475-9458-CAEBBCCF00F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0539" y="5103909"/>
            <a:ext cx="1621393" cy="1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53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233309"/>
            <a:ext cx="4673600" cy="742950"/>
          </a:xfrm>
        </p:spPr>
        <p:txBody>
          <a:bodyPr/>
          <a:lstStyle/>
          <a:p>
            <a:r>
              <a:rPr lang="en-US" sz="3600" dirty="0"/>
              <a:t>Closing Remarks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4500" y="1065128"/>
            <a:ext cx="9245600" cy="5185625"/>
          </a:xfrm>
        </p:spPr>
        <p:txBody>
          <a:bodyPr/>
          <a:lstStyle/>
          <a:p>
            <a:r>
              <a:rPr lang="en-US" sz="2800" dirty="0"/>
              <a:t>This has been a quick overview – a lot more information is coming</a:t>
            </a:r>
          </a:p>
          <a:p>
            <a:r>
              <a:rPr lang="en-US" sz="2800" dirty="0"/>
              <a:t>This course is like an express train that is now leaving the station</a:t>
            </a:r>
          </a:p>
          <a:p>
            <a:r>
              <a:rPr lang="en-US" sz="2800" dirty="0"/>
              <a:t>Expect to work hard</a:t>
            </a:r>
          </a:p>
          <a:p>
            <a:r>
              <a:rPr lang="en-US" sz="2800" dirty="0"/>
              <a:t>Course grading includes many small assignments with deadlines </a:t>
            </a:r>
            <a:br>
              <a:rPr lang="en-US" sz="2800" dirty="0"/>
            </a:br>
            <a:r>
              <a:rPr lang="en-US" sz="2800" dirty="0"/>
              <a:t>– always pay attention to the course calendar</a:t>
            </a:r>
          </a:p>
          <a:p>
            <a:r>
              <a:rPr lang="en-US" sz="2800" dirty="0"/>
              <a:t>Each project includes some risk</a:t>
            </a:r>
          </a:p>
          <a:p>
            <a:r>
              <a:rPr lang="en-US" sz="2800" dirty="0"/>
              <a:t>Expect to encounter obstacles</a:t>
            </a:r>
          </a:p>
          <a:p>
            <a:r>
              <a:rPr lang="en-US" sz="2800" dirty="0"/>
              <a:t>Don’t be afraid to seek help</a:t>
            </a:r>
          </a:p>
          <a:p>
            <a:r>
              <a:rPr lang="en-US" sz="2800" dirty="0"/>
              <a:t>Good Luck!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59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DBBC1D-1409-4FAF-BDA0-5B30DEE7F0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4673600" cy="742950"/>
          </a:xfrm>
        </p:spPr>
        <p:txBody>
          <a:bodyPr/>
          <a:lstStyle/>
          <a:p>
            <a:r>
              <a:rPr lang="en-US" dirty="0"/>
              <a:t>Project Pitches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15B45-4A60-41C9-B3DE-1E1117E4CE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Kirill Levchenko</a:t>
            </a:r>
          </a:p>
          <a:p>
            <a:r>
              <a:rPr lang="en-US" dirty="0"/>
              <a:t>Andrew Singer</a:t>
            </a:r>
          </a:p>
          <a:p>
            <a:r>
              <a:rPr lang="en-US" dirty="0"/>
              <a:t>Ryan Corey</a:t>
            </a:r>
          </a:p>
          <a:p>
            <a:r>
              <a:rPr lang="en-US" dirty="0"/>
              <a:t>Shelby Lawson</a:t>
            </a:r>
          </a:p>
          <a:p>
            <a:r>
              <a:rPr lang="en-US" dirty="0"/>
              <a:t>Rachel </a:t>
            </a:r>
            <a:r>
              <a:rPr lang="en-US" dirty="0" err="1"/>
              <a:t>Switzky</a:t>
            </a:r>
            <a:endParaRPr lang="en-US" dirty="0"/>
          </a:p>
          <a:p>
            <a:r>
              <a:rPr lang="en-US" dirty="0"/>
              <a:t>Paul </a:t>
            </a:r>
            <a:r>
              <a:rPr lang="en-US" dirty="0" err="1"/>
              <a:t>Kwiat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73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C4F295-FC17-42D4-89DB-5C87F7C1B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526365"/>
            <a:ext cx="4673600" cy="742950"/>
          </a:xfrm>
        </p:spPr>
        <p:txBody>
          <a:bodyPr/>
          <a:lstStyle/>
          <a:p>
            <a:r>
              <a:rPr lang="en-US" dirty="0"/>
              <a:t>Course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04A99-60B8-4CB3-A09A-AF9746E549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1259733"/>
            <a:ext cx="9245600" cy="4826000"/>
          </a:xfrm>
        </p:spPr>
        <p:txBody>
          <a:bodyPr/>
          <a:lstStyle/>
          <a:p>
            <a:r>
              <a:rPr lang="en-US" sz="2800" dirty="0"/>
              <a:t>ECE 445 is the capstone course for the ECE Department</a:t>
            </a:r>
          </a:p>
          <a:p>
            <a:pPr lvl="1"/>
            <a:r>
              <a:rPr lang="en-US" sz="2400" dirty="0"/>
              <a:t>Draws on the entire ECE undergraduate experience</a:t>
            </a:r>
          </a:p>
          <a:p>
            <a:pPr lvl="1"/>
            <a:r>
              <a:rPr lang="en-US" sz="2400" dirty="0"/>
              <a:t>Our expectations for you are high</a:t>
            </a:r>
          </a:p>
          <a:p>
            <a:pPr lvl="1"/>
            <a:r>
              <a:rPr lang="en-US" sz="2400" dirty="0"/>
              <a:t>Students frequently produce impressive results – this is your chance to stand out</a:t>
            </a:r>
          </a:p>
          <a:p>
            <a:pPr lvl="1"/>
            <a:r>
              <a:rPr lang="en-US" sz="2400" dirty="0"/>
              <a:t>Outstanding project teams will be able to earn awards</a:t>
            </a:r>
          </a:p>
          <a:p>
            <a:r>
              <a:rPr lang="en-US" dirty="0"/>
              <a:t>You will use the design process to design, build, test, and demonstrate a novel idea</a:t>
            </a:r>
          </a:p>
          <a:p>
            <a:r>
              <a:rPr lang="en-US" dirty="0"/>
              <a:t>Exceptional projects are unique, technically challenging, and useful for solving a real-world problem</a:t>
            </a:r>
          </a:p>
          <a:p>
            <a:r>
              <a:rPr lang="en-US" dirty="0"/>
              <a:t>We will meet as a group the first four Tuesdays to give you the tools you need to get started on your project and be successful in this course</a:t>
            </a:r>
          </a:p>
        </p:txBody>
      </p:sp>
    </p:spTree>
    <p:extLst>
      <p:ext uri="{BB962C8B-B14F-4D97-AF65-F5344CB8AC3E}">
        <p14:creationId xmlns:p14="http://schemas.microsoft.com/office/powerpoint/2010/main" val="1192697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500" y="356119"/>
            <a:ext cx="4673600" cy="742950"/>
          </a:xfrm>
        </p:spPr>
        <p:txBody>
          <a:bodyPr/>
          <a:lstStyle/>
          <a:p>
            <a:r>
              <a:rPr lang="en-US" dirty="0"/>
              <a:t>Course Introduction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4500" y="1094180"/>
            <a:ext cx="9406636" cy="5891835"/>
          </a:xfrm>
        </p:spPr>
        <p:txBody>
          <a:bodyPr/>
          <a:lstStyle/>
          <a:p>
            <a:r>
              <a:rPr lang="en-US" sz="2800" dirty="0"/>
              <a:t>Organize into teams of 2-3</a:t>
            </a:r>
          </a:p>
          <a:p>
            <a:pPr lvl="1"/>
            <a:r>
              <a:rPr lang="en-US" dirty="0"/>
              <a:t>Teams may propose a project or take on a pitched project</a:t>
            </a:r>
          </a:p>
          <a:p>
            <a:pPr lvl="1"/>
            <a:r>
              <a:rPr lang="en-US" dirty="0"/>
              <a:t>Teams must identify a problem, determine a solution, and build a product that satisfies the solution</a:t>
            </a:r>
          </a:p>
          <a:p>
            <a:pPr lvl="1"/>
            <a:r>
              <a:rPr lang="en-US" dirty="0"/>
              <a:t>The design and build process will stress communication, teamwork, systems design, and applied technical knowledge</a:t>
            </a:r>
          </a:p>
          <a:p>
            <a:pPr lvl="1"/>
            <a:r>
              <a:rPr lang="en-US" dirty="0"/>
              <a:t>The semester culminates in a demonstration of a working product that meets all project objectives</a:t>
            </a:r>
          </a:p>
          <a:p>
            <a:pPr marL="509412" lvl="1" indent="0">
              <a:buNone/>
            </a:pP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CA0567-9583-474B-87A2-5FBB47120843}"/>
              </a:ext>
            </a:extLst>
          </p:cNvPr>
          <p:cNvGrpSpPr/>
          <p:nvPr/>
        </p:nvGrpSpPr>
        <p:grpSpPr>
          <a:xfrm>
            <a:off x="1478360" y="4040097"/>
            <a:ext cx="7279480" cy="2805022"/>
            <a:chOff x="1783826" y="4141844"/>
            <a:chExt cx="7279480" cy="2805022"/>
          </a:xfrm>
        </p:grpSpPr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BF2586C3-F4A5-40AA-B0D9-20A86E7192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826" y="4141844"/>
              <a:ext cx="2911887" cy="584775"/>
            </a:xfrm>
            <a:prstGeom prst="rect">
              <a:avLst/>
            </a:prstGeom>
            <a:ln>
              <a:round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Search and Approval for Projects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(Weeks 1-3)</a:t>
              </a:r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6FC278BF-AC83-4900-952F-1BE294FFD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6107" y="4879905"/>
              <a:ext cx="2911886" cy="584775"/>
            </a:xfrm>
            <a:prstGeom prst="rect">
              <a:avLst/>
            </a:prstGeom>
            <a:ln>
              <a:round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Detailed Design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(Weeks 4-6)</a:t>
              </a: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284ABDBC-720E-4946-8DD3-5F4E85473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763" y="5617966"/>
              <a:ext cx="2911886" cy="584775"/>
            </a:xfrm>
            <a:prstGeom prst="rect">
              <a:avLst/>
            </a:prstGeom>
            <a:ln>
              <a:round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Build and Test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(Weeks 7-14)</a:t>
              </a:r>
              <a:endPara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A228BEA7-C9C9-4514-899F-8731C25A85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1420" y="6362091"/>
              <a:ext cx="2911886" cy="584775"/>
            </a:xfrm>
            <a:prstGeom prst="rect">
              <a:avLst/>
            </a:prstGeom>
            <a:ln>
              <a:round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Demonstrate</a:t>
              </a: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(Week 15)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2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8E45C3-62EF-4FA4-90B7-1876FB636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99060"/>
            <a:ext cx="7700694" cy="742950"/>
          </a:xfrm>
        </p:spPr>
        <p:txBody>
          <a:bodyPr/>
          <a:lstStyle/>
          <a:p>
            <a:r>
              <a:rPr lang="en-US" dirty="0"/>
              <a:t>Project Request for Approval (RFA)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9090F-AD57-4F59-9E89-557B22F4CF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815340"/>
            <a:ext cx="9245600" cy="4826000"/>
          </a:xfrm>
        </p:spPr>
        <p:txBody>
          <a:bodyPr/>
          <a:lstStyle/>
          <a:p>
            <a:r>
              <a:rPr lang="en-US" sz="2800" dirty="0"/>
              <a:t>All projects start on the Web Board</a:t>
            </a:r>
          </a:p>
          <a:p>
            <a:pPr lvl="1"/>
            <a:r>
              <a:rPr lang="en-US" sz="2400" dirty="0"/>
              <a:t>Each idea must first be presented on the web board</a:t>
            </a:r>
          </a:p>
          <a:p>
            <a:pPr lvl="1"/>
            <a:r>
              <a:rPr lang="en-US" sz="2400" dirty="0"/>
              <a:t>Professors, TA’s, and other students critique and discuss each idea</a:t>
            </a:r>
          </a:p>
          <a:p>
            <a:pPr lvl="1"/>
            <a:r>
              <a:rPr lang="en-US" sz="2400" dirty="0"/>
              <a:t>The first student to pitch an idea is the owner of that idea</a:t>
            </a:r>
          </a:p>
          <a:p>
            <a:pPr lvl="1"/>
            <a:r>
              <a:rPr lang="en-US" sz="2400" dirty="0"/>
              <a:t>After sufficient discussion, an idea can become an RFA</a:t>
            </a:r>
          </a:p>
          <a:p>
            <a:r>
              <a:rPr lang="en-US" sz="2800" dirty="0"/>
              <a:t>RFAs will be evaluated by staff and either approved or rejected</a:t>
            </a:r>
            <a:endParaRPr lang="en-US" sz="2800" b="1" baseline="30000" dirty="0"/>
          </a:p>
          <a:p>
            <a:pPr lvl="1"/>
            <a:r>
              <a:rPr lang="en-US" sz="2400" dirty="0"/>
              <a:t>Projects must meet our criteria for complexity and uniqueness</a:t>
            </a:r>
          </a:p>
          <a:p>
            <a:pPr lvl="1"/>
            <a:r>
              <a:rPr lang="en-US" sz="2400" dirty="0"/>
              <a:t>Deadline for RFA approval is </a:t>
            </a:r>
            <a:r>
              <a:rPr lang="en-US" sz="2400" b="1" dirty="0"/>
              <a:t>January 31</a:t>
            </a:r>
            <a:r>
              <a:rPr lang="en-US" sz="2400" b="1" baseline="30000" dirty="0"/>
              <a:t>st</a:t>
            </a:r>
            <a:endParaRPr lang="en-US" sz="2400" dirty="0"/>
          </a:p>
          <a:p>
            <a:pPr lvl="1"/>
            <a:r>
              <a:rPr lang="en-US" sz="2400" dirty="0"/>
              <a:t>This is not when you submit the RFA, but when it is accepted.</a:t>
            </a:r>
          </a:p>
          <a:p>
            <a:pPr lvl="1"/>
            <a:r>
              <a:rPr lang="en-US" sz="2800" b="1" dirty="0"/>
              <a:t>5 points extra credit</a:t>
            </a:r>
            <a:r>
              <a:rPr lang="en-US" sz="2800" dirty="0"/>
              <a:t>: Early RFA approval by </a:t>
            </a:r>
            <a:r>
              <a:rPr lang="en-US" sz="2800" b="1" dirty="0"/>
              <a:t>January 24</a:t>
            </a:r>
            <a:r>
              <a:rPr lang="en-US" sz="2800" b="1" baseline="30000" dirty="0"/>
              <a:t>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9350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24E630-0AB2-4108-BA6C-72D53BC15C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115570"/>
            <a:ext cx="4673600" cy="742950"/>
          </a:xfrm>
        </p:spPr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6742C-B996-4ED5-8F6F-80C308F8D2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4500" y="866140"/>
            <a:ext cx="9245600" cy="4826000"/>
          </a:xfrm>
        </p:spPr>
        <p:txBody>
          <a:bodyPr/>
          <a:lstStyle/>
          <a:p>
            <a:r>
              <a:rPr lang="en-US" sz="2800" dirty="0"/>
              <a:t>The sooner your project is approved, the sooner you can begin the thorough design</a:t>
            </a:r>
          </a:p>
          <a:p>
            <a:r>
              <a:rPr lang="en-US" sz="2800" dirty="0"/>
              <a:t>The Project Proposal is a high-level description of your project</a:t>
            </a:r>
          </a:p>
          <a:p>
            <a:pPr lvl="1"/>
            <a:r>
              <a:rPr lang="en-US" sz="2400" dirty="0"/>
              <a:t>Outlines a system-level description as well as gives the general functional overview for each aspect of your project</a:t>
            </a:r>
          </a:p>
          <a:p>
            <a:r>
              <a:rPr lang="en-US" sz="2800" dirty="0"/>
              <a:t>The Design Document is a well thought out instruction manual for your project</a:t>
            </a:r>
          </a:p>
          <a:p>
            <a:pPr lvl="1"/>
            <a:r>
              <a:rPr lang="en-US" sz="2400" dirty="0"/>
              <a:t>Includes detailed hardware schematics and software flowcharts and test procedures and requirements for each aspect of your project</a:t>
            </a:r>
          </a:p>
          <a:p>
            <a:pPr lvl="1"/>
            <a:r>
              <a:rPr lang="en-US" sz="2400" dirty="0"/>
              <a:t>Another ECE student not familiar with your project should be able to follow this document and make a working version of your project</a:t>
            </a:r>
          </a:p>
        </p:txBody>
      </p:sp>
    </p:spTree>
    <p:extLst>
      <p:ext uri="{BB962C8B-B14F-4D97-AF65-F5344CB8AC3E}">
        <p14:creationId xmlns:p14="http://schemas.microsoft.com/office/powerpoint/2010/main" val="3239448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134780-DC85-4652-8FFF-6BF02D4DF8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57225"/>
            <a:ext cx="4673600" cy="742950"/>
          </a:xfrm>
        </p:spPr>
        <p:txBody>
          <a:bodyPr/>
          <a:lstStyle/>
          <a:p>
            <a:r>
              <a:rPr lang="en-US" dirty="0"/>
              <a:t>Building and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93D5E-B421-40BB-8CF1-E1B14633DA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The middle 8 weeks are devoted to building and testing your project</a:t>
            </a:r>
          </a:p>
          <a:p>
            <a:r>
              <a:rPr lang="en-US" sz="3200" dirty="0"/>
              <a:t>Work in accordance to the schedule you laid out in DR along with guidance from TA’s and Professors</a:t>
            </a:r>
          </a:p>
          <a:p>
            <a:pPr lvl="1"/>
            <a:r>
              <a:rPr lang="en-US" sz="2800" dirty="0"/>
              <a:t>Identify problems early, make adjustments</a:t>
            </a:r>
          </a:p>
          <a:p>
            <a:r>
              <a:rPr lang="en-US" sz="3200" dirty="0"/>
              <a:t>Eagle and Soldering assignments help each student gain a basic understanding of PCB design and how to solder</a:t>
            </a:r>
          </a:p>
        </p:txBody>
      </p:sp>
    </p:spTree>
    <p:extLst>
      <p:ext uri="{BB962C8B-B14F-4D97-AF65-F5344CB8AC3E}">
        <p14:creationId xmlns:p14="http://schemas.microsoft.com/office/powerpoint/2010/main" val="379553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905F03-76E5-446C-A807-415C2579C9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500" y="619125"/>
            <a:ext cx="5942232" cy="742950"/>
          </a:xfrm>
        </p:spPr>
        <p:txBody>
          <a:bodyPr/>
          <a:lstStyle/>
          <a:p>
            <a:r>
              <a:rPr lang="en-US" sz="3600" dirty="0"/>
              <a:t>Demonstration and Beyond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D29FC-B344-477E-AA16-D9D5DAEAB3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/>
              <a:t>Week 15: Demonstrate a fully functioning prototype to your Professor, some TA’s, and other students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200" dirty="0"/>
              <a:t>Week 16: Give formal presentations on your project and submit Final Report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3200" dirty="0"/>
              <a:t>Beyond: Continue developing and improving your </a:t>
            </a:r>
            <a:r>
              <a:rPr lang="en-US" sz="3600" dirty="0"/>
              <a:t>project to create a real-world product</a:t>
            </a:r>
          </a:p>
        </p:txBody>
      </p:sp>
    </p:spTree>
    <p:extLst>
      <p:ext uri="{BB962C8B-B14F-4D97-AF65-F5344CB8AC3E}">
        <p14:creationId xmlns:p14="http://schemas.microsoft.com/office/powerpoint/2010/main" val="1746538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5F9800-DBB9-4DD0-B3C0-07A58D094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52" y="437292"/>
            <a:ext cx="9417895" cy="60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005614-4345-4A76-B97C-D91C25A19EED}"/>
              </a:ext>
            </a:extLst>
          </p:cNvPr>
          <p:cNvSpPr txBox="1">
            <a:spLocks/>
          </p:cNvSpPr>
          <p:nvPr/>
        </p:nvSpPr>
        <p:spPr>
          <a:xfrm>
            <a:off x="444500" y="247650"/>
            <a:ext cx="8530688" cy="742950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Course Point Accumulation (Total = 510)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83800-8B48-47F7-85F5-E182DD392954}"/>
              </a:ext>
            </a:extLst>
          </p:cNvPr>
          <p:cNvSpPr txBox="1">
            <a:spLocks/>
          </p:cNvSpPr>
          <p:nvPr/>
        </p:nvSpPr>
        <p:spPr>
          <a:xfrm>
            <a:off x="444500" y="5029510"/>
            <a:ext cx="9245600" cy="1703742"/>
          </a:xfrm>
          <a:prstGeom prst="rect">
            <a:avLst/>
          </a:prstGeom>
        </p:spPr>
        <p:txBody>
          <a:bodyPr/>
          <a:lstStyle>
            <a:lvl1pPr marL="382059" indent="-382059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7795" indent="-318383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3531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82943" indent="-254706" algn="l" defTabSz="509412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92355" indent="-254706" algn="l" defTabSz="509412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01767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509412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30% of course points (~150) are earned before demo</a:t>
            </a:r>
          </a:p>
          <a:p>
            <a:r>
              <a:rPr lang="en-US" sz="2800" dirty="0"/>
              <a:t>Demo can earn up to 150 points</a:t>
            </a:r>
          </a:p>
          <a:p>
            <a:r>
              <a:rPr lang="en-US" sz="2800" dirty="0"/>
              <a:t>Mid-course points are crucial for a good grade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06911-BDF5-43B9-AB33-7BBB93D34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0" y="1193757"/>
            <a:ext cx="6381605" cy="38357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7268" y="1364566"/>
            <a:ext cx="50401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Percentage of Points Available by week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73608" y="2982353"/>
            <a:ext cx="26748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Percentage of Total </a:t>
            </a:r>
            <a:r>
              <a:rPr lang="en-US" dirty="0"/>
              <a:t>Points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5668735"/>
      </p:ext>
    </p:extLst>
  </p:cSld>
  <p:clrMapOvr>
    <a:masterClrMapping/>
  </p:clrMapOvr>
</p:sld>
</file>

<file path=ppt/theme/theme1.xml><?xml version="1.0" encoding="utf-8"?>
<a:theme xmlns:a="http://schemas.openxmlformats.org/drawingml/2006/main" name="ECE template 3-2014 RE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ondary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ECE template 3-2014 REV2.potx</Template>
  <TotalTime>4608</TotalTime>
  <Words>923</Words>
  <Application>Microsoft Office PowerPoint</Application>
  <PresentationFormat>Custom</PresentationFormat>
  <Paragraphs>128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Calibri</vt:lpstr>
      <vt:lpstr>Droid Sans</vt:lpstr>
      <vt:lpstr>OfficinaSansITCStd Book</vt:lpstr>
      <vt:lpstr>Times New Roman</vt:lpstr>
      <vt:lpstr>Wingdings</vt:lpstr>
      <vt:lpstr>ECE template 3-2014 REV2</vt:lpstr>
      <vt:lpstr>Secondary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WINTERAVEN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Debby Winter</dc:creator>
  <cp:lastModifiedBy>Nick Ratajczyk</cp:lastModifiedBy>
  <cp:revision>243</cp:revision>
  <cp:lastPrinted>2019-01-15T15:17:43Z</cp:lastPrinted>
  <dcterms:created xsi:type="dcterms:W3CDTF">2013-03-29T19:51:49Z</dcterms:created>
  <dcterms:modified xsi:type="dcterms:W3CDTF">2019-01-15T19:23:38Z</dcterms:modified>
</cp:coreProperties>
</file>