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5" r:id="rId2"/>
  </p:sldMasterIdLst>
  <p:notesMasterIdLst>
    <p:notesMasterId r:id="rId13"/>
  </p:notesMasterIdLst>
  <p:handoutMasterIdLst>
    <p:handoutMasterId r:id="rId14"/>
  </p:handoutMasterIdLst>
  <p:sldIdLst>
    <p:sldId id="260" r:id="rId3"/>
    <p:sldId id="302" r:id="rId4"/>
    <p:sldId id="303" r:id="rId5"/>
    <p:sldId id="313" r:id="rId6"/>
    <p:sldId id="308" r:id="rId7"/>
    <p:sldId id="305" r:id="rId8"/>
    <p:sldId id="306" r:id="rId9"/>
    <p:sldId id="310" r:id="rId10"/>
    <p:sldId id="314" r:id="rId11"/>
    <p:sldId id="312" r:id="rId1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142958"/>
    <a:srgbClr val="F163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758A2E-138C-064B-9CB4-16240821F4C6}" v="10" dt="2018-08-28T02:46:08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43"/>
  </p:normalViewPr>
  <p:slideViewPr>
    <p:cSldViewPr snapToGrid="0" snapToObjects="1">
      <p:cViewPr varScale="1">
        <p:scale>
          <a:sx n="71" d="100"/>
          <a:sy n="71" d="100"/>
        </p:scale>
        <p:origin x="1586" y="31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4280" y="-3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rgbClr val="142958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56FF-FEF1-EF48-BD73-4B95B2E46E83}" type="datetimeFigureOut">
              <a:rPr lang="en-US" smtClean="0">
                <a:solidFill>
                  <a:srgbClr val="F16322"/>
                </a:solidFill>
              </a:rPr>
              <a:t>1/15/2019</a:t>
            </a:fld>
            <a:endParaRPr lang="en-US" dirty="0">
              <a:solidFill>
                <a:srgbClr val="F1632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00488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rgbClr val="14295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rgbClr val="F16322"/>
                </a:solidFill>
              </a:defRPr>
            </a:lvl1pPr>
          </a:lstStyle>
          <a:p>
            <a:fld id="{DBF7D493-8EEB-7E45-916B-5FBC49ABC710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335641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ECE Main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124632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2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575737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3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1855517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5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528576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6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488101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7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3156666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8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1260495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10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169698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ECE OVERVIEW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1387191"/>
            <a:ext cx="4673600" cy="32731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70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Brad Petersen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0796"/>
            <a:ext cx="4673600" cy="25090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Director of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79746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59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731519"/>
            <a:ext cx="4673600" cy="63055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i="0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8416"/>
            <a:ext cx="91948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127834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990600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9245600" cy="4826000"/>
          </a:xfrm>
          <a:prstGeom prst="rect">
            <a:avLst/>
          </a:prstGeom>
        </p:spPr>
        <p:txBody>
          <a:bodyPr vert="horz"/>
          <a:lstStyle>
            <a:lvl1pPr marL="382059" indent="-382059">
              <a:buFont typeface="Wingdings" panose="05000000000000000000" pitchFamily="2" charset="2"/>
              <a:buChar char="§"/>
              <a:defRPr sz="24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  <a:lvl2pPr>
              <a:defRPr sz="20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2pPr>
            <a:lvl3pPr>
              <a:defRPr sz="18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3pPr>
            <a:lvl4pPr>
              <a:defRPr sz="16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4pPr>
            <a:lvl5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3774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 &amp;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SLIDE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08096"/>
            <a:ext cx="59563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6642100" y="1608096"/>
            <a:ext cx="2962448" cy="4602204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dirty="0"/>
              <a:t>Click proper below image </a:t>
            </a:r>
          </a:p>
          <a:p>
            <a:pPr lvl="0"/>
            <a:r>
              <a:rPr lang="en-US" dirty="0"/>
              <a:t>to insert media</a:t>
            </a:r>
          </a:p>
        </p:txBody>
      </p:sp>
    </p:spTree>
    <p:extLst>
      <p:ext uri="{BB962C8B-B14F-4D97-AF65-F5344CB8AC3E}">
        <p14:creationId xmlns:p14="http://schemas.microsoft.com/office/powerpoint/2010/main" val="353166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32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ster_bluesidebar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400"/>
            <a:ext cx="101600" cy="1041400"/>
          </a:xfrm>
          <a:prstGeom prst="rect">
            <a:avLst/>
          </a:prstGeom>
        </p:spPr>
      </p:pic>
      <p:pic>
        <p:nvPicPr>
          <p:cNvPr id="6" name="Picture 5" descr="master_bottom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10058400" cy="3352800"/>
          </a:xfrm>
          <a:prstGeom prst="rect">
            <a:avLst/>
          </a:prstGeom>
        </p:spPr>
      </p:pic>
      <p:pic>
        <p:nvPicPr>
          <p:cNvPr id="7" name="Picture 6" descr="Cover_BuildingCrop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23" y="2880073"/>
            <a:ext cx="10100798" cy="150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5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7" r:id="rId2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nd_bottom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5000"/>
            <a:ext cx="100584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2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6" r:id="rId2"/>
    <p:sldLayoutId id="2147483669" r:id="rId3"/>
    <p:sldLayoutId id="2147483668" r:id="rId4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>
          <a:xfrm>
            <a:off x="444500" y="619125"/>
            <a:ext cx="8620842" cy="742950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rgbClr val="142958"/>
                </a:solidFill>
                <a:latin typeface="Vinyl OT Regular"/>
                <a:ea typeface="+mn-ea"/>
                <a:cs typeface="Vinyl OT Regular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Narrow" panose="020B0606020202030204" pitchFamily="34" charset="0"/>
              </a:rPr>
              <a:t>ECE 445: Brainstorming and Ideation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44500" y="1387191"/>
            <a:ext cx="4673600" cy="327310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1700" kern="1200" baseline="0">
                <a:solidFill>
                  <a:srgbClr val="F16322"/>
                </a:solidFill>
                <a:latin typeface="OfficinaSansITCStd Bold"/>
                <a:ea typeface="+mn-ea"/>
                <a:cs typeface="OfficinaSansITCStd Bold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pc="10" dirty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Nicholas Ratajczyk</a:t>
            </a:r>
          </a:p>
        </p:txBody>
      </p:sp>
    </p:spTree>
    <p:extLst>
      <p:ext uri="{BB962C8B-B14F-4D97-AF65-F5344CB8AC3E}">
        <p14:creationId xmlns:p14="http://schemas.microsoft.com/office/powerpoint/2010/main" val="1455948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356119"/>
            <a:ext cx="9245600" cy="742950"/>
          </a:xfrm>
        </p:spPr>
        <p:txBody>
          <a:bodyPr/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Homework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44499" y="1203909"/>
            <a:ext cx="9328765" cy="5619678"/>
          </a:xfrm>
        </p:spPr>
        <p:txBody>
          <a:bodyPr/>
          <a:lstStyle/>
          <a:p>
            <a:r>
              <a:rPr lang="en-US" sz="2800" dirty="0"/>
              <a:t>Post to the Web Board by Thursday (Jan 17</a:t>
            </a:r>
            <a:r>
              <a:rPr lang="en-US" sz="2800" baseline="30000" dirty="0"/>
              <a:t>th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870" y="1912885"/>
            <a:ext cx="6598660" cy="501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356119"/>
            <a:ext cx="4673600" cy="742950"/>
          </a:xfrm>
        </p:spPr>
        <p:txBody>
          <a:bodyPr/>
          <a:lstStyle/>
          <a:p>
            <a:r>
              <a:rPr lang="en-US" sz="4000" dirty="0"/>
              <a:t>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44500" y="1203909"/>
            <a:ext cx="9245600" cy="4826000"/>
          </a:xfrm>
        </p:spPr>
        <p:txBody>
          <a:bodyPr/>
          <a:lstStyle/>
          <a:p>
            <a:r>
              <a:rPr lang="en-US" sz="2800" dirty="0"/>
              <a:t>What makes a good project?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Brainstorming Techniques</a:t>
            </a:r>
          </a:p>
          <a:p>
            <a:pPr lvl="1"/>
            <a:r>
              <a:rPr lang="en-US" dirty="0"/>
              <a:t>Idea Tree</a:t>
            </a:r>
          </a:p>
          <a:p>
            <a:pPr lvl="1"/>
            <a:r>
              <a:rPr lang="en-US" dirty="0"/>
              <a:t>Post-It Notes</a:t>
            </a:r>
          </a:p>
          <a:p>
            <a:pPr lvl="1"/>
            <a:r>
              <a:rPr lang="en-US" dirty="0"/>
              <a:t>Reverse brainstorming</a:t>
            </a:r>
          </a:p>
          <a:p>
            <a:pPr lvl="1"/>
            <a:endParaRPr lang="en-US" dirty="0"/>
          </a:p>
          <a:p>
            <a:r>
              <a:rPr lang="en-US" sz="2800" dirty="0"/>
              <a:t>Activity!</a:t>
            </a:r>
          </a:p>
        </p:txBody>
      </p:sp>
    </p:spTree>
    <p:extLst>
      <p:ext uri="{BB962C8B-B14F-4D97-AF65-F5344CB8AC3E}">
        <p14:creationId xmlns:p14="http://schemas.microsoft.com/office/powerpoint/2010/main" val="2213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356119"/>
            <a:ext cx="9245600" cy="742950"/>
          </a:xfrm>
        </p:spPr>
        <p:txBody>
          <a:bodyPr/>
          <a:lstStyle/>
          <a:p>
            <a:r>
              <a:rPr lang="en-US" sz="4000" dirty="0"/>
              <a:t>What makes a good engineering project?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5581" y="2048964"/>
            <a:ext cx="770723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solidFill>
                  <a:schemeClr val="tx2">
                    <a:lumMod val="75000"/>
                  </a:schemeClr>
                </a:solidFill>
              </a:rPr>
              <a:t>A CLEARLY DEFINED PROBLEM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119105" y="3182840"/>
            <a:ext cx="3896388" cy="2516226"/>
            <a:chOff x="1273793" y="3290481"/>
            <a:chExt cx="3896388" cy="2516226"/>
          </a:xfrm>
        </p:grpSpPr>
        <p:sp>
          <p:nvSpPr>
            <p:cNvPr id="7" name="TextBox 6"/>
            <p:cNvSpPr txBox="1"/>
            <p:nvPr/>
          </p:nvSpPr>
          <p:spPr>
            <a:xfrm>
              <a:off x="1273793" y="3804121"/>
              <a:ext cx="2613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Who</a:t>
              </a:r>
              <a:r>
                <a:rPr lang="en-US" sz="2400" dirty="0"/>
                <a:t> does it affect?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73793" y="3290481"/>
              <a:ext cx="2884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What</a:t>
              </a:r>
              <a:r>
                <a:rPr lang="en-US" sz="2400" dirty="0"/>
                <a:t> is the problem?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73793" y="4317761"/>
              <a:ext cx="3005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When</a:t>
              </a:r>
              <a:r>
                <a:rPr lang="en-US" sz="2400" dirty="0"/>
                <a:t> does it happen?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73793" y="4831401"/>
              <a:ext cx="31012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Where</a:t>
              </a:r>
              <a:r>
                <a:rPr lang="en-US" sz="2400" dirty="0"/>
                <a:t> does it happen?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73793" y="5345042"/>
              <a:ext cx="38963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Why</a:t>
              </a:r>
              <a:r>
                <a:rPr lang="en-US" sz="2400" dirty="0"/>
                <a:t> does it need to be fixed?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954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1265129"/>
            <a:ext cx="9245600" cy="5478571"/>
          </a:xfrm>
        </p:spPr>
        <p:txBody>
          <a:bodyPr/>
          <a:lstStyle/>
          <a:p>
            <a:r>
              <a:rPr lang="en-US" sz="2800" dirty="0"/>
              <a:t>Clearly identify your goal</a:t>
            </a:r>
          </a:p>
          <a:p>
            <a:pPr lvl="1"/>
            <a:r>
              <a:rPr lang="en-US" sz="2400" dirty="0"/>
              <a:t>Find a problem</a:t>
            </a:r>
          </a:p>
          <a:p>
            <a:pPr lvl="1"/>
            <a:r>
              <a:rPr lang="en-US" sz="2400" dirty="0"/>
              <a:t>Find a solution to a problem</a:t>
            </a:r>
          </a:p>
          <a:p>
            <a:pPr lvl="1"/>
            <a:endParaRPr lang="en-US" sz="2400" dirty="0"/>
          </a:p>
          <a:p>
            <a:r>
              <a:rPr lang="en-US" sz="2800" dirty="0"/>
              <a:t>Write everything down</a:t>
            </a:r>
          </a:p>
          <a:p>
            <a:pPr lvl="1"/>
            <a:endParaRPr lang="en-US" dirty="0"/>
          </a:p>
          <a:p>
            <a:r>
              <a:rPr lang="en-US" sz="2800" dirty="0"/>
              <a:t>Maximize quantity</a:t>
            </a:r>
          </a:p>
          <a:p>
            <a:pPr lvl="1"/>
            <a:endParaRPr lang="en-US" dirty="0"/>
          </a:p>
          <a:p>
            <a:r>
              <a:rPr lang="en-US" sz="2800" dirty="0"/>
              <a:t>Elaborate </a:t>
            </a:r>
          </a:p>
          <a:p>
            <a:pPr marL="509412" lvl="1" indent="0">
              <a:buNone/>
            </a:pPr>
            <a:endParaRPr lang="en-US" dirty="0"/>
          </a:p>
          <a:p>
            <a:r>
              <a:rPr lang="en-US" sz="2800" dirty="0"/>
              <a:t>No idea is a bad idea</a:t>
            </a:r>
          </a:p>
          <a:p>
            <a:pPr lvl="1"/>
            <a:r>
              <a:rPr lang="en-US" sz="2400" dirty="0"/>
              <a:t>You never know where something might lead</a:t>
            </a:r>
          </a:p>
          <a:p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444500" y="356119"/>
            <a:ext cx="9245600" cy="742950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3200" b="1" kern="1200" baseline="0">
                <a:solidFill>
                  <a:srgbClr val="142958"/>
                </a:solidFill>
                <a:latin typeface="Arial Narrow" panose="020B0606020202030204" pitchFamily="34" charset="0"/>
                <a:ea typeface="+mn-ea"/>
                <a:cs typeface="Arial Narrow" panose="020B0606020202030204" pitchFamily="34" charset="0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Principles of Brainstorming</a:t>
            </a:r>
          </a:p>
        </p:txBody>
      </p:sp>
    </p:spTree>
    <p:extLst>
      <p:ext uri="{BB962C8B-B14F-4D97-AF65-F5344CB8AC3E}">
        <p14:creationId xmlns:p14="http://schemas.microsoft.com/office/powerpoint/2010/main" val="114292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 descr="http://www.clipartkid.com/images/73/picture-of-a-tree-with-roots-fwpXTB-clipart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172" y="365125"/>
            <a:ext cx="6492240" cy="6492240"/>
          </a:xfrm>
          <a:prstGeom prst="rect">
            <a:avLst/>
          </a:prstGeom>
          <a:noFill/>
        </p:spPr>
      </p:pic>
      <p:sp>
        <p:nvSpPr>
          <p:cNvPr id="46" name="Rectangle 45"/>
          <p:cNvSpPr/>
          <p:nvPr/>
        </p:nvSpPr>
        <p:spPr>
          <a:xfrm>
            <a:off x="2540960" y="365126"/>
            <a:ext cx="5050301" cy="6359232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997000" y="5342527"/>
            <a:ext cx="1927274" cy="1041009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Problem Space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930687" y="3644504"/>
            <a:ext cx="1927274" cy="1041009"/>
          </a:xfrm>
          <a:prstGeom prst="ellips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Specific Problem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006030" y="3064395"/>
            <a:ext cx="1927274" cy="1041009"/>
          </a:xfrm>
          <a:prstGeom prst="ellips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Specific Problem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2076139" y="3644504"/>
            <a:ext cx="1927274" cy="1041009"/>
          </a:xfrm>
          <a:prstGeom prst="ellips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Specific Problem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2" name="Curved Connector 51"/>
          <p:cNvCxnSpPr>
            <a:stCxn id="47" idx="7"/>
            <a:endCxn id="49" idx="4"/>
          </p:cNvCxnSpPr>
          <p:nvPr/>
        </p:nvCxnSpPr>
        <p:spPr>
          <a:xfrm rot="5400000" flipH="1" flipV="1">
            <a:off x="5863444" y="4464100"/>
            <a:ext cx="809466" cy="1252293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47" idx="1"/>
            <a:endCxn id="51" idx="4"/>
          </p:cNvCxnSpPr>
          <p:nvPr/>
        </p:nvCxnSpPr>
        <p:spPr>
          <a:xfrm rot="16200000" flipV="1">
            <a:off x="3254777" y="4470512"/>
            <a:ext cx="809466" cy="1239467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stCxn id="47" idx="0"/>
            <a:endCxn id="50" idx="4"/>
          </p:cNvCxnSpPr>
          <p:nvPr/>
        </p:nvCxnSpPr>
        <p:spPr>
          <a:xfrm rot="5400000" flipH="1" flipV="1">
            <a:off x="4346591" y="4719451"/>
            <a:ext cx="1237123" cy="9030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2074381" y="1333772"/>
            <a:ext cx="5781822" cy="2310732"/>
            <a:chOff x="3205089" y="1333772"/>
            <a:chExt cx="5781822" cy="2310732"/>
          </a:xfrm>
        </p:grpSpPr>
        <p:sp>
          <p:nvSpPr>
            <p:cNvPr id="56" name="Oval 55"/>
            <p:cNvSpPr/>
            <p:nvPr/>
          </p:nvSpPr>
          <p:spPr>
            <a:xfrm>
              <a:off x="7059637" y="1941135"/>
              <a:ext cx="1927274" cy="1041009"/>
            </a:xfrm>
            <a:prstGeom prst="ellipse">
              <a:avLst/>
            </a:prstGeom>
            <a:noFill/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</a:rPr>
                <a:t>Specific Solution</a:t>
              </a:r>
              <a:endParaRPr 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205089" y="1941135"/>
              <a:ext cx="1927274" cy="1041009"/>
            </a:xfrm>
            <a:prstGeom prst="ellipse">
              <a:avLst/>
            </a:prstGeom>
            <a:noFill/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</a:rPr>
                <a:t>Specific Solution</a:t>
              </a:r>
              <a:endParaRPr 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5134121" y="1333772"/>
              <a:ext cx="1927274" cy="1041009"/>
            </a:xfrm>
            <a:prstGeom prst="ellipse">
              <a:avLst/>
            </a:prstGeom>
            <a:noFill/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</a:rPr>
                <a:t>Specific Solution</a:t>
              </a:r>
              <a:endParaRPr 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59" name="Curved Connector 58"/>
            <p:cNvCxnSpPr>
              <a:stCxn id="50" idx="7"/>
              <a:endCxn id="56" idx="3"/>
            </p:cNvCxnSpPr>
            <p:nvPr/>
          </p:nvCxnSpPr>
          <p:spPr>
            <a:xfrm rot="5400000" flipH="1" flipV="1">
              <a:off x="6868247" y="2743215"/>
              <a:ext cx="387155" cy="560111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urved Connector 59"/>
            <p:cNvCxnSpPr>
              <a:stCxn id="50" idx="0"/>
              <a:endCxn id="58" idx="4"/>
            </p:cNvCxnSpPr>
            <p:nvPr/>
          </p:nvCxnSpPr>
          <p:spPr>
            <a:xfrm rot="16200000" flipV="1">
              <a:off x="5754260" y="2718279"/>
              <a:ext cx="689614" cy="2617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urved Connector 60"/>
            <p:cNvCxnSpPr>
              <a:stCxn id="51" idx="0"/>
              <a:endCxn id="57" idx="4"/>
            </p:cNvCxnSpPr>
            <p:nvPr/>
          </p:nvCxnSpPr>
          <p:spPr>
            <a:xfrm rot="16200000" flipV="1">
              <a:off x="3838425" y="3312445"/>
              <a:ext cx="662360" cy="1758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356119"/>
            <a:ext cx="9245600" cy="742950"/>
          </a:xfrm>
        </p:spPr>
        <p:txBody>
          <a:bodyPr/>
          <a:lstStyle/>
          <a:p>
            <a:r>
              <a:rPr lang="en-US" sz="4000" dirty="0"/>
              <a:t>The Idea Tree</a:t>
            </a:r>
          </a:p>
        </p:txBody>
      </p:sp>
    </p:spTree>
    <p:extLst>
      <p:ext uri="{BB962C8B-B14F-4D97-AF65-F5344CB8AC3E}">
        <p14:creationId xmlns:p14="http://schemas.microsoft.com/office/powerpoint/2010/main" val="104313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356119"/>
            <a:ext cx="9245600" cy="742950"/>
          </a:xfrm>
        </p:spPr>
        <p:txBody>
          <a:bodyPr/>
          <a:lstStyle/>
          <a:p>
            <a:r>
              <a:rPr lang="en-US" sz="4000" dirty="0"/>
              <a:t>Sticky Note Technique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49355" y="1265142"/>
            <a:ext cx="1260231" cy="12602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rgbClr val="FBFD7F"/>
              </a:gs>
              <a:gs pos="100000">
                <a:srgbClr val="FFFF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Specific Solution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95237" y="2357583"/>
            <a:ext cx="1260231" cy="12602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chemeClr val="accent5">
                  <a:lumMod val="60000"/>
                  <a:lumOff val="40000"/>
                </a:schemeClr>
              </a:gs>
              <a:gs pos="100000">
                <a:schemeClr val="accent5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Modify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59055" y="3283951"/>
            <a:ext cx="1260231" cy="12602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rgbClr val="FF6D6D"/>
              </a:gs>
              <a:gs pos="100000">
                <a:srgbClr val="FF0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Issue/ Challenge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04716" y="4292811"/>
            <a:ext cx="1260231" cy="12602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chemeClr val="accent5">
                  <a:lumMod val="60000"/>
                  <a:lumOff val="40000"/>
                </a:schemeClr>
              </a:gs>
              <a:gs pos="100000">
                <a:schemeClr val="accent5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Modify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390382" y="2357582"/>
            <a:ext cx="1566697" cy="3039386"/>
            <a:chOff x="1390382" y="2357582"/>
            <a:chExt cx="1566697" cy="3039386"/>
          </a:xfrm>
        </p:grpSpPr>
        <p:sp>
          <p:nvSpPr>
            <p:cNvPr id="19" name="Rectangle 18"/>
            <p:cNvSpPr/>
            <p:nvPr/>
          </p:nvSpPr>
          <p:spPr>
            <a:xfrm>
              <a:off x="1390382" y="2357582"/>
              <a:ext cx="1260231" cy="126023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Modify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01484" y="3283951"/>
              <a:ext cx="1260231" cy="126023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Modify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696848" y="4136737"/>
              <a:ext cx="1260231" cy="126023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rgbClr val="FF6D6D"/>
                </a:gs>
                <a:gs pos="100000">
                  <a:srgbClr val="FF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>
                  <a:solidFill>
                    <a:schemeClr val="tx1"/>
                  </a:solidFill>
                </a:rPr>
                <a:t>Issue/ Challenge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143503" y="1312140"/>
            <a:ext cx="1757377" cy="3335638"/>
            <a:chOff x="7105065" y="1306388"/>
            <a:chExt cx="1757377" cy="3335638"/>
          </a:xfrm>
        </p:grpSpPr>
        <p:sp>
          <p:nvSpPr>
            <p:cNvPr id="12" name="Rectangle 11"/>
            <p:cNvSpPr/>
            <p:nvPr/>
          </p:nvSpPr>
          <p:spPr>
            <a:xfrm>
              <a:off x="7105065" y="1306388"/>
              <a:ext cx="1260231" cy="126023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rgbClr val="FBFD7F"/>
                </a:gs>
                <a:gs pos="100000">
                  <a:srgbClr val="FFFF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Specific Solution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53638" y="2318469"/>
              <a:ext cx="1260231" cy="126023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rgbClr val="FF6D6D"/>
                </a:gs>
                <a:gs pos="100000">
                  <a:srgbClr val="FF000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>
                  <a:solidFill>
                    <a:schemeClr val="tx1"/>
                  </a:solidFill>
                </a:rPr>
                <a:t>Issue/ Challenge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02211" y="3381795"/>
              <a:ext cx="1260231" cy="126023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Modify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975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356119"/>
            <a:ext cx="9245600" cy="742950"/>
          </a:xfrm>
        </p:spPr>
        <p:txBody>
          <a:bodyPr/>
          <a:lstStyle/>
          <a:p>
            <a:r>
              <a:rPr lang="en-US" sz="4000" dirty="0"/>
              <a:t>Reverse Brainstorming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44500" y="1203909"/>
            <a:ext cx="9245600" cy="4826000"/>
          </a:xfrm>
        </p:spPr>
        <p:txBody>
          <a:bodyPr/>
          <a:lstStyle/>
          <a:p>
            <a:r>
              <a:rPr lang="en-US" sz="2800" dirty="0"/>
              <a:t>Make something worse</a:t>
            </a:r>
          </a:p>
          <a:p>
            <a:pPr lvl="1"/>
            <a:r>
              <a:rPr lang="en-US" dirty="0"/>
              <a:t>What would make an existing solution worse?</a:t>
            </a:r>
          </a:p>
          <a:p>
            <a:pPr lvl="1"/>
            <a:endParaRPr lang="en-US" dirty="0"/>
          </a:p>
          <a:p>
            <a:r>
              <a:rPr lang="en-US" sz="2800" dirty="0"/>
              <a:t>Work backward to improve the idea</a:t>
            </a:r>
          </a:p>
          <a:p>
            <a:pPr lvl="1"/>
            <a:r>
              <a:rPr lang="en-US" dirty="0"/>
              <a:t>Why does this make the solution worse? </a:t>
            </a:r>
          </a:p>
          <a:p>
            <a:pPr lvl="1"/>
            <a:r>
              <a:rPr lang="en-US" dirty="0"/>
              <a:t>What problems this reverse-solution identify? </a:t>
            </a:r>
          </a:p>
          <a:p>
            <a:pPr marL="509412" lvl="1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sz="2800" dirty="0"/>
              <a:t>Alternatively:</a:t>
            </a:r>
          </a:p>
          <a:p>
            <a:pPr lvl="1"/>
            <a:r>
              <a:rPr lang="en-US" dirty="0"/>
              <a:t>Find a way to break something.</a:t>
            </a:r>
          </a:p>
          <a:p>
            <a:pPr lvl="1"/>
            <a:r>
              <a:rPr lang="en-US" dirty="0"/>
              <a:t>How could you prevent that?</a:t>
            </a:r>
          </a:p>
        </p:txBody>
      </p:sp>
    </p:spTree>
    <p:extLst>
      <p:ext uri="{BB962C8B-B14F-4D97-AF65-F5344CB8AC3E}">
        <p14:creationId xmlns:p14="http://schemas.microsoft.com/office/powerpoint/2010/main" val="319835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356119"/>
            <a:ext cx="9245600" cy="742950"/>
          </a:xfrm>
        </p:spPr>
        <p:txBody>
          <a:bodyPr/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Activity!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44499" y="1203909"/>
            <a:ext cx="9328765" cy="5619678"/>
          </a:xfrm>
        </p:spPr>
        <p:txBody>
          <a:bodyPr/>
          <a:lstStyle/>
          <a:p>
            <a:r>
              <a:rPr lang="en-US" sz="2800" dirty="0"/>
              <a:t>Get together in groups according to your number</a:t>
            </a:r>
          </a:p>
          <a:p>
            <a:pPr lvl="2"/>
            <a:endParaRPr lang="en-US" dirty="0"/>
          </a:p>
          <a:p>
            <a:r>
              <a:rPr lang="en-US" sz="2800" dirty="0"/>
              <a:t>Grab an easel and some post-it notes</a:t>
            </a:r>
          </a:p>
          <a:p>
            <a:pPr lvl="2"/>
            <a:endParaRPr lang="en-US" dirty="0"/>
          </a:p>
          <a:p>
            <a:r>
              <a:rPr lang="en-US" sz="2800" dirty="0"/>
              <a:t>Brainstorm using your favorite techniques</a:t>
            </a:r>
          </a:p>
          <a:p>
            <a:pPr lvl="2"/>
            <a:endParaRPr lang="en-US" dirty="0"/>
          </a:p>
          <a:p>
            <a:r>
              <a:rPr lang="en-US" sz="2800" dirty="0"/>
              <a:t>Share with the class:</a:t>
            </a:r>
          </a:p>
          <a:p>
            <a:pPr lvl="1"/>
            <a:r>
              <a:rPr lang="en-US" dirty="0"/>
              <a:t>What is your team’s favorite problem? </a:t>
            </a:r>
          </a:p>
          <a:p>
            <a:pPr lvl="1"/>
            <a:r>
              <a:rPr lang="en-US" dirty="0"/>
              <a:t>What is your team’s favorite solution?</a:t>
            </a:r>
            <a:br>
              <a:rPr lang="en-US" dirty="0"/>
            </a:br>
            <a:endParaRPr lang="en-US" sz="2800" dirty="0"/>
          </a:p>
          <a:p>
            <a:r>
              <a:rPr lang="en-US" sz="2800" dirty="0"/>
              <a:t>Remember the Cardinal Rule of Brainstorming: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34378" y="5928850"/>
            <a:ext cx="84658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There is no such thing as a bad idea</a:t>
            </a:r>
          </a:p>
        </p:txBody>
      </p:sp>
    </p:spTree>
    <p:extLst>
      <p:ext uri="{BB962C8B-B14F-4D97-AF65-F5344CB8AC3E}">
        <p14:creationId xmlns:p14="http://schemas.microsoft.com/office/powerpoint/2010/main" val="253904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30DC9A6-9DE5-401E-BF4E-659F0D84DC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247650"/>
            <a:ext cx="4673600" cy="742950"/>
          </a:xfrm>
        </p:spPr>
        <p:txBody>
          <a:bodyPr/>
          <a:lstStyle/>
          <a:p>
            <a:r>
              <a:rPr lang="en-US" dirty="0"/>
              <a:t>Example Problem Spaces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E9D39-EE20-46E2-9E86-25DC917F23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4500" y="990600"/>
            <a:ext cx="9245600" cy="5753100"/>
          </a:xfrm>
        </p:spPr>
        <p:txBody>
          <a:bodyPr/>
          <a:lstStyle/>
          <a:p>
            <a:r>
              <a:rPr lang="en-US" dirty="0"/>
              <a:t>Assist people with disabilities</a:t>
            </a:r>
          </a:p>
          <a:p>
            <a:r>
              <a:rPr lang="en-US" dirty="0"/>
              <a:t>Green energy</a:t>
            </a:r>
          </a:p>
          <a:p>
            <a:r>
              <a:rPr lang="en-US" dirty="0"/>
              <a:t>Music/speaker improvements</a:t>
            </a:r>
          </a:p>
          <a:p>
            <a:r>
              <a:rPr lang="en-US" dirty="0"/>
              <a:t>Home/kitchen appliances</a:t>
            </a:r>
          </a:p>
          <a:p>
            <a:r>
              <a:rPr lang="en-US" dirty="0"/>
              <a:t>Sport safety; sport training improvement</a:t>
            </a:r>
          </a:p>
          <a:p>
            <a:r>
              <a:rPr lang="en-US" dirty="0"/>
              <a:t>Machine safety</a:t>
            </a:r>
          </a:p>
          <a:p>
            <a:r>
              <a:rPr lang="en-US" dirty="0"/>
              <a:t>Automate daily activities</a:t>
            </a:r>
          </a:p>
          <a:p>
            <a:r>
              <a:rPr lang="en-US" dirty="0"/>
              <a:t>Improve public spaces</a:t>
            </a:r>
          </a:p>
          <a:p>
            <a:r>
              <a:rPr lang="en-US" dirty="0"/>
              <a:t>Instrument enhancement, creation?</a:t>
            </a:r>
          </a:p>
          <a:p>
            <a:r>
              <a:rPr lang="en-US" dirty="0"/>
              <a:t>Pets</a:t>
            </a:r>
          </a:p>
          <a:p>
            <a:r>
              <a:rPr lang="en-US" dirty="0"/>
              <a:t>Restaurants</a:t>
            </a:r>
          </a:p>
          <a:p>
            <a:r>
              <a:rPr lang="en-US" dirty="0"/>
              <a:t>Personal hygiene</a:t>
            </a:r>
          </a:p>
          <a:p>
            <a:r>
              <a:rPr lang="en-US" dirty="0"/>
              <a:t>School/classroom improvements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3CA13F-5C92-4BD5-ABAF-CCC9A2E1B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1966" y="3098202"/>
            <a:ext cx="3121757" cy="337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835544"/>
      </p:ext>
    </p:extLst>
  </p:cSld>
  <p:clrMapOvr>
    <a:masterClrMapping/>
  </p:clrMapOvr>
</p:sld>
</file>

<file path=ppt/theme/theme1.xml><?xml version="1.0" encoding="utf-8"?>
<a:theme xmlns:a="http://schemas.openxmlformats.org/drawingml/2006/main" name="ECE template 3-2014 RE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ondary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ECE template 3-2014 REV2.potx</Template>
  <TotalTime>1474</TotalTime>
  <Words>277</Words>
  <Application>Microsoft Office PowerPoint</Application>
  <PresentationFormat>Custom</PresentationFormat>
  <Paragraphs>99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Droid Sans</vt:lpstr>
      <vt:lpstr>OfficinaSansITCStd Book</vt:lpstr>
      <vt:lpstr>Wingdings</vt:lpstr>
      <vt:lpstr>ECE template 3-2014 REV2</vt:lpstr>
      <vt:lpstr>Secondary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WINTERAVEN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Debby Winter</dc:creator>
  <cp:lastModifiedBy>Nick Ratajczyk</cp:lastModifiedBy>
  <cp:revision>148</cp:revision>
  <dcterms:created xsi:type="dcterms:W3CDTF">2013-03-29T19:51:49Z</dcterms:created>
  <dcterms:modified xsi:type="dcterms:W3CDTF">2019-01-15T20:05:21Z</dcterms:modified>
</cp:coreProperties>
</file>