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260" r:id="rId3"/>
    <p:sldId id="302" r:id="rId4"/>
    <p:sldId id="304" r:id="rId5"/>
    <p:sldId id="306" r:id="rId6"/>
    <p:sldId id="307" r:id="rId7"/>
    <p:sldId id="308" r:id="rId8"/>
    <p:sldId id="313" r:id="rId9"/>
    <p:sldId id="310" r:id="rId10"/>
    <p:sldId id="311" r:id="rId11"/>
    <p:sldId id="312" r:id="rId1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42958"/>
    <a:srgbClr val="F16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85061" autoAdjust="0"/>
  </p:normalViewPr>
  <p:slideViewPr>
    <p:cSldViewPr snapToGrid="0" snapToObjects="1">
      <p:cViewPr varScale="1">
        <p:scale>
          <a:sx n="64" d="100"/>
          <a:sy n="64" d="100"/>
        </p:scale>
        <p:origin x="1812" y="2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1/22/2019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1/22/2019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ECE 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2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57573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would you know how many people are in the zone?</a:t>
            </a:r>
          </a:p>
          <a:p>
            <a:r>
              <a:rPr lang="en-US" dirty="0"/>
              <a:t>What could you use to count them?</a:t>
            </a:r>
          </a:p>
          <a:p>
            <a:r>
              <a:rPr lang="en-US" dirty="0"/>
              <a:t>How do you control the machine?</a:t>
            </a:r>
          </a:p>
          <a:p>
            <a:r>
              <a:rPr lang="en-US" dirty="0"/>
              <a:t>Any interaction with the worker?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6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441157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solution chosen is this</a:t>
            </a:r>
          </a:p>
          <a:p>
            <a:r>
              <a:rPr lang="en-US" dirty="0"/>
              <a:t>Think about the list of components (not comprehensive)</a:t>
            </a:r>
          </a:p>
          <a:p>
            <a:r>
              <a:rPr lang="en-US" dirty="0"/>
              <a:t>Functionality, purpose, or proximity</a:t>
            </a:r>
          </a:p>
          <a:p>
            <a:r>
              <a:rPr lang="en-US" dirty="0"/>
              <a:t>e.g. Power subsystem, </a:t>
            </a:r>
            <a:r>
              <a:rPr lang="en-US" dirty="0" err="1"/>
              <a:t>WiFi</a:t>
            </a:r>
            <a:r>
              <a:rPr lang="en-US" dirty="0"/>
              <a:t>, user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7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495092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have had different names</a:t>
            </a:r>
          </a:p>
          <a:p>
            <a:r>
              <a:rPr lang="en-US" dirty="0"/>
              <a:t>Take only a couple minutes</a:t>
            </a:r>
          </a:p>
          <a:p>
            <a:r>
              <a:rPr lang="en-US" dirty="0"/>
              <a:t>Remember, think a combo of </a:t>
            </a:r>
            <a:r>
              <a:rPr lang="en-US" dirty="0" err="1"/>
              <a:t>funct</a:t>
            </a:r>
            <a:r>
              <a:rPr lang="en-US" dirty="0"/>
              <a:t>/proximity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8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1853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basic breakdown of important components</a:t>
            </a:r>
          </a:p>
          <a:p>
            <a:r>
              <a:rPr lang="en-US" dirty="0"/>
              <a:t>No resistors or capacitors, no part numbers</a:t>
            </a:r>
          </a:p>
          <a:p>
            <a:r>
              <a:rPr lang="en-US" dirty="0"/>
              <a:t>Current sensor in power module</a:t>
            </a:r>
          </a:p>
          <a:p>
            <a:r>
              <a:rPr lang="en-US" dirty="0"/>
              <a:t>Last two steps are usually done at the same time</a:t>
            </a:r>
          </a:p>
          <a:p>
            <a:r>
              <a:rPr lang="en-US" dirty="0"/>
              <a:t>Don’t forget a legend!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9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557371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modular design</a:t>
            </a:r>
          </a:p>
          <a:p>
            <a:r>
              <a:rPr lang="en-US" dirty="0"/>
              <a:t>Clear interconnections</a:t>
            </a:r>
          </a:p>
          <a:p>
            <a:r>
              <a:rPr lang="en-US" dirty="0"/>
              <a:t>Prob statement + block </a:t>
            </a:r>
            <a:r>
              <a:rPr lang="en-US" dirty="0" err="1"/>
              <a:t>diag</a:t>
            </a:r>
            <a:r>
              <a:rPr lang="en-US" dirty="0"/>
              <a:t> = clarity</a:t>
            </a:r>
          </a:p>
          <a:p>
            <a:endParaRPr lang="en-US" dirty="0"/>
          </a:p>
          <a:p>
            <a:r>
              <a:rPr lang="en-US" dirty="0"/>
              <a:t>Lecture in 1002 next 2 weeks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10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92059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ECE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Director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sz="24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sz="20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sz="18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sz="16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Click proper below image </a:t>
            </a:r>
          </a:p>
          <a:p>
            <a:pPr lvl="0"/>
            <a:r>
              <a:rPr lang="en-US" dirty="0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500" y="619125"/>
            <a:ext cx="8620842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ECE 445: Block Diagram Development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Nicholas Ratajczyk</a:t>
            </a: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8EFF30-46F2-4473-9F85-A968CDE11B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Final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A521D-0E9E-47F7-8350-2B93EF632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4" y="2068724"/>
            <a:ext cx="9547412" cy="38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4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499" y="357236"/>
            <a:ext cx="5547509" cy="742950"/>
          </a:xfrm>
        </p:spPr>
        <p:txBody>
          <a:bodyPr/>
          <a:lstStyle/>
          <a:p>
            <a:r>
              <a:rPr lang="en-US" sz="4000" dirty="0"/>
              <a:t>What is a Block Diagram?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500" y="1203909"/>
            <a:ext cx="9245600" cy="4826000"/>
          </a:xfrm>
        </p:spPr>
        <p:txBody>
          <a:bodyPr/>
          <a:lstStyle/>
          <a:p>
            <a:r>
              <a:rPr lang="en-US" sz="2800" dirty="0"/>
              <a:t>A visual representation of the main components of your project</a:t>
            </a:r>
          </a:p>
          <a:p>
            <a:r>
              <a:rPr lang="en-US" sz="2800" dirty="0"/>
              <a:t>The goal is to outline the construction of your system and show the dependencies between subsystems</a:t>
            </a:r>
          </a:p>
          <a:p>
            <a:pPr lvl="1"/>
            <a:r>
              <a:rPr lang="en-US" sz="2400" dirty="0"/>
              <a:t>Break your system into the main subsystems/modules</a:t>
            </a:r>
          </a:p>
          <a:p>
            <a:pPr lvl="1"/>
            <a:r>
              <a:rPr lang="en-US" sz="2400" dirty="0"/>
              <a:t>Break each subsystem into blocks</a:t>
            </a:r>
          </a:p>
          <a:p>
            <a:pPr lvl="1"/>
            <a:r>
              <a:rPr lang="en-US" sz="2400" dirty="0"/>
              <a:t>Show the connections between components, not subsystems</a:t>
            </a:r>
          </a:p>
        </p:txBody>
      </p:sp>
    </p:spTree>
    <p:extLst>
      <p:ext uri="{BB962C8B-B14F-4D97-AF65-F5344CB8AC3E}">
        <p14:creationId xmlns:p14="http://schemas.microsoft.com/office/powerpoint/2010/main" val="221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28348E-8D3C-4C59-B86D-EADD1CCA5E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462" y="388396"/>
            <a:ext cx="4673600" cy="742950"/>
          </a:xfrm>
        </p:spPr>
        <p:txBody>
          <a:bodyPr/>
          <a:lstStyle/>
          <a:p>
            <a:r>
              <a:rPr lang="en-US" dirty="0"/>
              <a:t>Bad Block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72F80-D24F-457F-A120-48DF80002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71" y="1154585"/>
            <a:ext cx="8748658" cy="562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0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C62C1-1E4C-40FD-B4FF-A5229A21A6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302110"/>
            <a:ext cx="4673600" cy="742950"/>
          </a:xfrm>
        </p:spPr>
        <p:txBody>
          <a:bodyPr/>
          <a:lstStyle/>
          <a:p>
            <a:r>
              <a:rPr lang="en-US" dirty="0"/>
              <a:t>Good Block Diagram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B4022F-688D-4DCA-AB72-97684DD1FA2B}"/>
              </a:ext>
            </a:extLst>
          </p:cNvPr>
          <p:cNvGrpSpPr/>
          <p:nvPr/>
        </p:nvGrpSpPr>
        <p:grpSpPr>
          <a:xfrm>
            <a:off x="1352774" y="102366"/>
            <a:ext cx="7352852" cy="6716971"/>
            <a:chOff x="925157" y="102366"/>
            <a:chExt cx="7352852" cy="671697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63B74A2-1B6E-41D9-A205-98BAB87BA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5157" y="1477216"/>
              <a:ext cx="7352852" cy="5342121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52245FB-02D3-4EA0-8187-4CCBFFA15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91400" y="102366"/>
              <a:ext cx="2086609" cy="1374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48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296B1E-66A4-4065-A336-0070EE41F4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Activity!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133CD-30FB-4E27-B881-6952101EF2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Get into groups according to your number</a:t>
            </a:r>
          </a:p>
          <a:p>
            <a:endParaRPr lang="en-US" dirty="0"/>
          </a:p>
          <a:p>
            <a:r>
              <a:rPr lang="en-US" dirty="0"/>
              <a:t>Go to an easel and grab a marker</a:t>
            </a:r>
          </a:p>
        </p:txBody>
      </p:sp>
    </p:spTree>
    <p:extLst>
      <p:ext uri="{BB962C8B-B14F-4D97-AF65-F5344CB8AC3E}">
        <p14:creationId xmlns:p14="http://schemas.microsoft.com/office/powerpoint/2010/main" val="144684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9FB27C-2097-4475-9B35-B99CA0185D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5A75E-8571-40E9-B9B3-373FB99887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order to maintain a safe environment when working with power tools in a machine shop, only 1 person is allowed to be within a certain area in front of a power tool. Design a system that enforces this rule in order to provide worker safety.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Engineer a solution to</a:t>
            </a:r>
          </a:p>
          <a:p>
            <a:pPr marL="0" indent="0">
              <a:buNone/>
            </a:pPr>
            <a:r>
              <a:rPr lang="en-US" dirty="0"/>
              <a:t>solve this problem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AB1BAA-E213-48A2-931B-23AA1DBDD30E}"/>
              </a:ext>
            </a:extLst>
          </p:cNvPr>
          <p:cNvGrpSpPr/>
          <p:nvPr/>
        </p:nvGrpSpPr>
        <p:grpSpPr>
          <a:xfrm>
            <a:off x="5510754" y="4028739"/>
            <a:ext cx="4179346" cy="2714961"/>
            <a:chOff x="1941755" y="4028739"/>
            <a:chExt cx="4179346" cy="271496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6380361-2F7B-4326-988E-DF9224E6BF74}"/>
                </a:ext>
              </a:extLst>
            </p:cNvPr>
            <p:cNvSpPr/>
            <p:nvPr/>
          </p:nvSpPr>
          <p:spPr>
            <a:xfrm>
              <a:off x="1941755" y="4028739"/>
              <a:ext cx="1764254" cy="27149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Table with power tool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B428FED-EF12-4EC3-9E47-635E5E1CB43E}"/>
                </a:ext>
              </a:extLst>
            </p:cNvPr>
            <p:cNvSpPr/>
            <p:nvPr/>
          </p:nvSpPr>
          <p:spPr>
            <a:xfrm>
              <a:off x="3706009" y="4028739"/>
              <a:ext cx="2415092" cy="271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Safety Zone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043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730410-24E6-4CD1-ACF6-22DCF691E3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560294"/>
            <a:ext cx="4673600" cy="742950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EFC34-6ECD-46DE-B9C7-BB6D78BE93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1473200"/>
            <a:ext cx="9245600" cy="4826000"/>
          </a:xfrm>
        </p:spPr>
        <p:txBody>
          <a:bodyPr/>
          <a:lstStyle/>
          <a:p>
            <a:r>
              <a:rPr lang="en-US" dirty="0"/>
              <a:t>Ultrasonic and Passive IR sensors to count the number of people in the zone</a:t>
            </a:r>
          </a:p>
          <a:p>
            <a:r>
              <a:rPr lang="en-US" dirty="0"/>
              <a:t>Relays to control the power to the machine</a:t>
            </a:r>
          </a:p>
          <a:p>
            <a:r>
              <a:rPr lang="en-US" dirty="0"/>
              <a:t>Current sensor to sense whether the machine is currently on or off.</a:t>
            </a:r>
          </a:p>
          <a:p>
            <a:r>
              <a:rPr lang="en-US" dirty="0"/>
              <a:t>Lights to indicate the status of the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Break this solution up into logical subsystems for a block diagram</a:t>
            </a:r>
          </a:p>
        </p:txBody>
      </p:sp>
    </p:spTree>
    <p:extLst>
      <p:ext uri="{BB962C8B-B14F-4D97-AF65-F5344CB8AC3E}">
        <p14:creationId xmlns:p14="http://schemas.microsoft.com/office/powerpoint/2010/main" val="330707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63AB06-593D-413D-B967-0EB6BC59BE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System Breakdown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4DEEA-7CAE-47D8-AA7B-C743F7AF61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754" y="5873674"/>
            <a:ext cx="9245600" cy="6858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add individual components/blocks to their logical modules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53B9A7-181D-48B9-9CE8-20AD922B2C44}"/>
              </a:ext>
            </a:extLst>
          </p:cNvPr>
          <p:cNvGrpSpPr/>
          <p:nvPr/>
        </p:nvGrpSpPr>
        <p:grpSpPr>
          <a:xfrm>
            <a:off x="1089361" y="2089673"/>
            <a:ext cx="8057477" cy="3593054"/>
            <a:chOff x="1565238" y="2221454"/>
            <a:chExt cx="8057477" cy="359305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9DB3E5F-CB0D-4C29-9C2E-B20A13FB69A5}"/>
                </a:ext>
              </a:extLst>
            </p:cNvPr>
            <p:cNvSpPr/>
            <p:nvPr/>
          </p:nvSpPr>
          <p:spPr>
            <a:xfrm>
              <a:off x="1565238" y="2221454"/>
              <a:ext cx="8057477" cy="127478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Power Module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FB9929-3BFC-4C85-84BA-553C65962270}"/>
                </a:ext>
              </a:extLst>
            </p:cNvPr>
            <p:cNvSpPr/>
            <p:nvPr/>
          </p:nvSpPr>
          <p:spPr>
            <a:xfrm>
              <a:off x="1565238" y="3886200"/>
              <a:ext cx="3695251" cy="19283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Control Module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A0BA44-CBB5-443B-A13C-E18A1603809E}"/>
                </a:ext>
              </a:extLst>
            </p:cNvPr>
            <p:cNvSpPr/>
            <p:nvPr/>
          </p:nvSpPr>
          <p:spPr>
            <a:xfrm>
              <a:off x="5529431" y="3886200"/>
              <a:ext cx="4093284" cy="19283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Sensor Module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0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CEF092-C4FD-46D2-ADFA-24FA640791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Subsystem Breakdown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CF732-63DF-4965-AB67-B21EE7E534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5300" y="5951817"/>
            <a:ext cx="9245600" cy="9223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Finally, include the interconnections to show how the system works together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226E6E-2148-4D61-8B9E-BAB7A0E5631F}"/>
              </a:ext>
            </a:extLst>
          </p:cNvPr>
          <p:cNvGrpSpPr/>
          <p:nvPr/>
        </p:nvGrpSpPr>
        <p:grpSpPr>
          <a:xfrm>
            <a:off x="367553" y="2192447"/>
            <a:ext cx="9247243" cy="3593054"/>
            <a:chOff x="367553" y="2192447"/>
            <a:chExt cx="9247243" cy="359305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B3C4893-58C6-4D15-A8BF-27D3D4C12A75}"/>
                </a:ext>
              </a:extLst>
            </p:cNvPr>
            <p:cNvGrpSpPr/>
            <p:nvPr/>
          </p:nvGrpSpPr>
          <p:grpSpPr>
            <a:xfrm>
              <a:off x="1557319" y="2192447"/>
              <a:ext cx="8057477" cy="3593054"/>
              <a:chOff x="1565238" y="2221454"/>
              <a:chExt cx="8057477" cy="3593054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A26B77C-4E0B-4CD2-ACA5-2B99E6F15210}"/>
                  </a:ext>
                </a:extLst>
              </p:cNvPr>
              <p:cNvSpPr/>
              <p:nvPr/>
            </p:nvSpPr>
            <p:spPr>
              <a:xfrm>
                <a:off x="1565238" y="2221454"/>
                <a:ext cx="8057477" cy="127478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</a:rPr>
                  <a:t>Power Module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9B3BC2-882D-49E7-86DC-1911841615B0}"/>
                  </a:ext>
                </a:extLst>
              </p:cNvPr>
              <p:cNvSpPr/>
              <p:nvPr/>
            </p:nvSpPr>
            <p:spPr>
              <a:xfrm>
                <a:off x="1565238" y="3886200"/>
                <a:ext cx="3695251" cy="19283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Control Module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C7C6F-7FAE-4A85-B564-3F9BEA69CEF8}"/>
                  </a:ext>
                </a:extLst>
              </p:cNvPr>
              <p:cNvSpPr/>
              <p:nvPr/>
            </p:nvSpPr>
            <p:spPr>
              <a:xfrm>
                <a:off x="5529431" y="3886200"/>
                <a:ext cx="4093284" cy="19283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</a:rPr>
                  <a:t>Sensor Module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C8A13E5-BEC3-43C8-9FCB-9A5EBCA52F31}"/>
                </a:ext>
              </a:extLst>
            </p:cNvPr>
            <p:cNvSpPr/>
            <p:nvPr/>
          </p:nvSpPr>
          <p:spPr>
            <a:xfrm>
              <a:off x="1694329" y="2856155"/>
              <a:ext cx="1527586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Current Sensor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BED18AA-62D9-42F5-8CA6-A87871CA59F0}"/>
                </a:ext>
              </a:extLst>
            </p:cNvPr>
            <p:cNvSpPr/>
            <p:nvPr/>
          </p:nvSpPr>
          <p:spPr>
            <a:xfrm>
              <a:off x="3663725" y="2856154"/>
              <a:ext cx="1527586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Relays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D27637B-D73D-4A4C-82B0-E403A9F7D205}"/>
                </a:ext>
              </a:extLst>
            </p:cNvPr>
            <p:cNvSpPr/>
            <p:nvPr/>
          </p:nvSpPr>
          <p:spPr>
            <a:xfrm>
              <a:off x="5633121" y="2872290"/>
              <a:ext cx="1527586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AC Power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A694E6D-1CD8-43F6-91A4-302BBF30017B}"/>
                </a:ext>
              </a:extLst>
            </p:cNvPr>
            <p:cNvSpPr/>
            <p:nvPr/>
          </p:nvSpPr>
          <p:spPr>
            <a:xfrm>
              <a:off x="7623957" y="2856153"/>
              <a:ext cx="1681407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AC-DC Converter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E462E81-932D-4AE6-A843-BED8E341BD43}"/>
                </a:ext>
              </a:extLst>
            </p:cNvPr>
            <p:cNvSpPr/>
            <p:nvPr/>
          </p:nvSpPr>
          <p:spPr>
            <a:xfrm>
              <a:off x="3221915" y="4337125"/>
              <a:ext cx="1527586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Microcontroller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B20BEA-2722-4C12-992B-BC99D11566D6}"/>
                </a:ext>
              </a:extLst>
            </p:cNvPr>
            <p:cNvSpPr/>
            <p:nvPr/>
          </p:nvSpPr>
          <p:spPr>
            <a:xfrm>
              <a:off x="3221915" y="5125123"/>
              <a:ext cx="1527586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Status Lights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38051BF-3411-487F-B0D0-EDF61B4209A7}"/>
                </a:ext>
              </a:extLst>
            </p:cNvPr>
            <p:cNvSpPr/>
            <p:nvPr/>
          </p:nvSpPr>
          <p:spPr>
            <a:xfrm>
              <a:off x="5913119" y="4087906"/>
              <a:ext cx="1710838" cy="6472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Geometrical Array of PIR Sensors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938C397-6489-4DD5-B9AB-3FA8937F6426}"/>
                </a:ext>
              </a:extLst>
            </p:cNvPr>
            <p:cNvSpPr/>
            <p:nvPr/>
          </p:nvSpPr>
          <p:spPr>
            <a:xfrm>
              <a:off x="5913118" y="5125122"/>
              <a:ext cx="1710837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Ultrasonic Sensors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A3968B-058C-48BC-8E07-301A70BDEF1D}"/>
                </a:ext>
              </a:extLst>
            </p:cNvPr>
            <p:cNvSpPr/>
            <p:nvPr/>
          </p:nvSpPr>
          <p:spPr>
            <a:xfrm>
              <a:off x="367553" y="2852121"/>
              <a:ext cx="1017344" cy="398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Tool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7276106"/>
      </p:ext>
    </p:extLst>
  </p:cSld>
  <p:clrMapOvr>
    <a:masterClrMapping/>
  </p:clrMapOvr>
</p:sld>
</file>

<file path=ppt/theme/theme1.xml><?xml version="1.0" encoding="utf-8"?>
<a:theme xmlns:a="http://schemas.openxmlformats.org/drawingml/2006/main" name="ECE template 3-2014 R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10030</TotalTime>
  <Words>410</Words>
  <Application>Microsoft Office PowerPoint</Application>
  <PresentationFormat>Custom</PresentationFormat>
  <Paragraphs>79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Droid Sans</vt:lpstr>
      <vt:lpstr>OfficinaSansITCStd Book</vt:lpstr>
      <vt:lpstr>Wingdings</vt:lpstr>
      <vt:lpstr>ECE template 3-2014 REV2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Nick Ratajczyk</cp:lastModifiedBy>
  <cp:revision>168</cp:revision>
  <dcterms:created xsi:type="dcterms:W3CDTF">2013-03-29T19:51:49Z</dcterms:created>
  <dcterms:modified xsi:type="dcterms:W3CDTF">2019-01-22T08:07:02Z</dcterms:modified>
</cp:coreProperties>
</file>