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260" r:id="rId3"/>
    <p:sldId id="261" r:id="rId4"/>
    <p:sldId id="262" r:id="rId5"/>
    <p:sldId id="263" r:id="rId6"/>
    <p:sldId id="270" r:id="rId7"/>
    <p:sldId id="264" r:id="rId8"/>
    <p:sldId id="266" r:id="rId9"/>
    <p:sldId id="269" r:id="rId10"/>
    <p:sldId id="267" r:id="rId11"/>
    <p:sldId id="276" r:id="rId12"/>
    <p:sldId id="268" r:id="rId13"/>
    <p:sldId id="272" r:id="rId14"/>
    <p:sldId id="277" r:id="rId15"/>
    <p:sldId id="280" r:id="rId16"/>
    <p:sldId id="278" r:id="rId17"/>
    <p:sldId id="279" r:id="rId18"/>
    <p:sldId id="281" r:id="rId19"/>
    <p:sldId id="265" r:id="rId20"/>
    <p:sldId id="283" r:id="rId21"/>
    <p:sldId id="285" r:id="rId2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00"/>
    <a:srgbClr val="002060"/>
    <a:srgbClr val="F16322"/>
    <a:srgbClr val="14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480" y="16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1/23/18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ECE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2463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Brad Petersen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0796"/>
            <a:ext cx="4673600" cy="2509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990600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917700"/>
            <a:ext cx="9245600" cy="482600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sz="24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20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8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6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08096"/>
            <a:ext cx="59563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46022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Click proper below image </a:t>
            </a:r>
          </a:p>
          <a:p>
            <a:pPr lvl="0"/>
            <a:r>
              <a:rPr lang="en-US" dirty="0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_bluesideb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101600" cy="1041400"/>
          </a:xfrm>
          <a:prstGeom prst="rect">
            <a:avLst/>
          </a:prstGeom>
        </p:spPr>
      </p:pic>
      <p:pic>
        <p:nvPicPr>
          <p:cNvPr id="6" name="Picture 5" descr="master_bottom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10058400" cy="3352800"/>
          </a:xfrm>
          <a:prstGeom prst="rect">
            <a:avLst/>
          </a:prstGeom>
        </p:spPr>
      </p:pic>
      <p:pic>
        <p:nvPicPr>
          <p:cNvPr id="7" name="Picture 6" descr="Cover_BuildingCro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" y="2880073"/>
            <a:ext cx="10100798" cy="15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bott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0"/>
            <a:ext cx="10058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68" r:id="rId4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44500" y="619125"/>
            <a:ext cx="6365374" cy="74295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142958"/>
                </a:solidFill>
                <a:latin typeface="Vinyl OT Regular"/>
                <a:ea typeface="+mn-ea"/>
                <a:cs typeface="Vinyl OT Regular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 Narrow" panose="020B0606020202030204" pitchFamily="34" charset="0"/>
              </a:rPr>
              <a:t>Project Management Tools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44500" y="1387191"/>
            <a:ext cx="4673600" cy="101188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700" kern="1200" baseline="0">
                <a:solidFill>
                  <a:srgbClr val="F16322"/>
                </a:solidFill>
                <a:latin typeface="OfficinaSansITCStd Bold"/>
                <a:ea typeface="+mn-ea"/>
                <a:cs typeface="OfficinaSansITCStd Bold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Channing Philbrick (phlbrck2@illinois.edu)</a:t>
            </a:r>
          </a:p>
        </p:txBody>
      </p:sp>
    </p:spTree>
    <p:extLst>
      <p:ext uri="{BB962C8B-B14F-4D97-AF65-F5344CB8AC3E}">
        <p14:creationId xmlns:p14="http://schemas.microsoft.com/office/powerpoint/2010/main" val="145594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87D3B-EFB9-4C42-9FCD-353B9172A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Risk Matrices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48A9AF-5D03-2F41-B0F8-8FB0A41633F1}"/>
              </a:ext>
            </a:extLst>
          </p:cNvPr>
          <p:cNvGrpSpPr/>
          <p:nvPr/>
        </p:nvGrpSpPr>
        <p:grpSpPr>
          <a:xfrm>
            <a:off x="444500" y="1470356"/>
            <a:ext cx="8916758" cy="5483477"/>
            <a:chOff x="586468" y="1362072"/>
            <a:chExt cx="8916758" cy="54834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8C2620-E429-7E47-A71C-CA6E9CF3AB6F}"/>
                </a:ext>
              </a:extLst>
            </p:cNvPr>
            <p:cNvSpPr/>
            <p:nvPr/>
          </p:nvSpPr>
          <p:spPr>
            <a:xfrm>
              <a:off x="1770848" y="1362072"/>
              <a:ext cx="2577458" cy="1540567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D90DEC-B4D7-3945-B14A-28B2AE3B0373}"/>
                </a:ext>
              </a:extLst>
            </p:cNvPr>
            <p:cNvSpPr txBox="1"/>
            <p:nvPr/>
          </p:nvSpPr>
          <p:spPr>
            <a:xfrm>
              <a:off x="2384558" y="5983774"/>
              <a:ext cx="1343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1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AD326-E8E0-C449-9CD7-6E411FFDEC43}"/>
                </a:ext>
              </a:extLst>
            </p:cNvPr>
            <p:cNvSpPr txBox="1"/>
            <p:nvPr/>
          </p:nvSpPr>
          <p:spPr>
            <a:xfrm>
              <a:off x="4965136" y="5983774"/>
              <a:ext cx="1343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2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91C9FB-C479-B242-92AE-52377D096F6C}"/>
                </a:ext>
              </a:extLst>
            </p:cNvPr>
            <p:cNvSpPr txBox="1"/>
            <p:nvPr/>
          </p:nvSpPr>
          <p:spPr>
            <a:xfrm>
              <a:off x="7542594" y="5983774"/>
              <a:ext cx="1343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3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D9A0C2-056C-A740-821E-0856451C6A8B}"/>
                </a:ext>
              </a:extLst>
            </p:cNvPr>
            <p:cNvSpPr txBox="1"/>
            <p:nvPr/>
          </p:nvSpPr>
          <p:spPr>
            <a:xfrm>
              <a:off x="4840530" y="6383884"/>
              <a:ext cx="1595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2400" dirty="0"/>
                <a:t>Probability</a:t>
              </a:r>
              <a:endParaRPr lang="en-US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04A62D-F477-0544-8065-3BC7DC47DA35}"/>
                </a:ext>
              </a:extLst>
            </p:cNvPr>
            <p:cNvSpPr txBox="1"/>
            <p:nvPr/>
          </p:nvSpPr>
          <p:spPr>
            <a:xfrm rot="16200000">
              <a:off x="988902" y="5013434"/>
              <a:ext cx="841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1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8CF511-9F93-3841-94A2-8014ECA460E5}"/>
                </a:ext>
              </a:extLst>
            </p:cNvPr>
            <p:cNvSpPr txBox="1"/>
            <p:nvPr/>
          </p:nvSpPr>
          <p:spPr>
            <a:xfrm rot="16200000">
              <a:off x="1030499" y="3472866"/>
              <a:ext cx="757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2</a:t>
              </a:r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CA5719-A43C-0744-B0B6-0FABFB3D9FA6}"/>
                </a:ext>
              </a:extLst>
            </p:cNvPr>
            <p:cNvSpPr txBox="1"/>
            <p:nvPr/>
          </p:nvSpPr>
          <p:spPr>
            <a:xfrm rot="16200000">
              <a:off x="934478" y="1932301"/>
              <a:ext cx="95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3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73A23F-C042-6747-8FE0-062CE4733544}"/>
                </a:ext>
              </a:extLst>
            </p:cNvPr>
            <p:cNvSpPr txBox="1"/>
            <p:nvPr/>
          </p:nvSpPr>
          <p:spPr>
            <a:xfrm rot="16200000">
              <a:off x="145399" y="3442089"/>
              <a:ext cx="134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2400" dirty="0"/>
                <a:t>Severity</a:t>
              </a:r>
              <a:endParaRPr lang="en-US" sz="2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2778E6-1F7E-384C-A1D3-BB0D8A070519}"/>
                </a:ext>
              </a:extLst>
            </p:cNvPr>
            <p:cNvSpPr/>
            <p:nvPr/>
          </p:nvSpPr>
          <p:spPr>
            <a:xfrm>
              <a:off x="1770850" y="2902639"/>
              <a:ext cx="2577458" cy="1540567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BDA8B9-57D7-654B-95C5-15BC9DC575A4}"/>
                </a:ext>
              </a:extLst>
            </p:cNvPr>
            <p:cNvSpPr/>
            <p:nvPr/>
          </p:nvSpPr>
          <p:spPr>
            <a:xfrm>
              <a:off x="1770850" y="4443207"/>
              <a:ext cx="2577458" cy="1540567"/>
            </a:xfrm>
            <a:prstGeom prst="rect">
              <a:avLst/>
            </a:prstGeom>
            <a:solidFill>
              <a:srgbClr val="21FF3B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</a:rPr>
                <a:t>Capacitor out of tolerance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3C21C5-C1F6-694D-A977-2C951B831335}"/>
                </a:ext>
              </a:extLst>
            </p:cNvPr>
            <p:cNvSpPr/>
            <p:nvPr/>
          </p:nvSpPr>
          <p:spPr>
            <a:xfrm>
              <a:off x="4348309" y="4443208"/>
              <a:ext cx="2577458" cy="1540567"/>
            </a:xfrm>
            <a:prstGeom prst="rect">
              <a:avLst/>
            </a:prstGeom>
            <a:solidFill>
              <a:srgbClr val="21FF3B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C6FA38-591F-7846-8E3C-A6D943FD285F}"/>
                </a:ext>
              </a:extLst>
            </p:cNvPr>
            <p:cNvSpPr/>
            <p:nvPr/>
          </p:nvSpPr>
          <p:spPr>
            <a:xfrm>
              <a:off x="4348310" y="2902641"/>
              <a:ext cx="2577458" cy="1540567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</a:rPr>
                <a:t>Sensor does not meet specification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BFABBE5-2587-A747-8720-9B4C95EB687C}"/>
                </a:ext>
              </a:extLst>
            </p:cNvPr>
            <p:cNvSpPr/>
            <p:nvPr/>
          </p:nvSpPr>
          <p:spPr>
            <a:xfrm>
              <a:off x="4348310" y="1362074"/>
              <a:ext cx="2577458" cy="1540567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Systems integration failure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1CE1EB-AC14-644F-B915-CD32EB6A3B4D}"/>
                </a:ext>
              </a:extLst>
            </p:cNvPr>
            <p:cNvSpPr/>
            <p:nvPr/>
          </p:nvSpPr>
          <p:spPr>
            <a:xfrm>
              <a:off x="6925768" y="4443208"/>
              <a:ext cx="2577458" cy="1540567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</a:rPr>
                <a:t>PCB design flaw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5FED9D-752C-4A49-8801-47F152A093F1}"/>
                </a:ext>
              </a:extLst>
            </p:cNvPr>
            <p:cNvSpPr/>
            <p:nvPr/>
          </p:nvSpPr>
          <p:spPr>
            <a:xfrm>
              <a:off x="6925768" y="2902641"/>
              <a:ext cx="2577458" cy="1540567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Subsystem failure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AFD241-005C-DC4B-9969-5D0A7864B796}"/>
                </a:ext>
              </a:extLst>
            </p:cNvPr>
            <p:cNvSpPr/>
            <p:nvPr/>
          </p:nvSpPr>
          <p:spPr>
            <a:xfrm>
              <a:off x="6925768" y="1362074"/>
              <a:ext cx="2577458" cy="1540567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08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2C384-F0AF-014B-A35E-B21154CBC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78997-EDA3-9A4F-8683-643C9201B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Used for developing complex timelines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Based on key inputs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 milestones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Duration of task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Dependencies on prior tasks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Availability of resources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Availability of personnel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Free software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MS Projects (UIUC Web Store)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Gantter</a:t>
            </a:r>
            <a:r>
              <a:rPr lang="en-US" sz="2400" dirty="0"/>
              <a:t> (Google Drive plugin)</a:t>
            </a:r>
          </a:p>
        </p:txBody>
      </p:sp>
    </p:spTree>
    <p:extLst>
      <p:ext uri="{BB962C8B-B14F-4D97-AF65-F5344CB8AC3E}">
        <p14:creationId xmlns:p14="http://schemas.microsoft.com/office/powerpoint/2010/main" val="179866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49CD6-4753-F649-92ED-3F6592A92D0D}"/>
              </a:ext>
            </a:extLst>
          </p:cNvPr>
          <p:cNvSpPr/>
          <p:nvPr/>
        </p:nvSpPr>
        <p:spPr>
          <a:xfrm>
            <a:off x="168442" y="1983206"/>
            <a:ext cx="3789948" cy="206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0C19EA-5EF7-9346-AB67-0B01A877786F}"/>
              </a:ext>
            </a:extLst>
          </p:cNvPr>
          <p:cNvSpPr/>
          <p:nvPr/>
        </p:nvSpPr>
        <p:spPr>
          <a:xfrm>
            <a:off x="8698832" y="1923048"/>
            <a:ext cx="445169" cy="32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51CC6F-076D-4441-97AA-4F157F179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4479732"/>
            <a:ext cx="9194800" cy="2378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Milestones are fixed dates used to guide project planning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Typically indicate major project deadlines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Help define </a:t>
            </a:r>
            <a:r>
              <a:rPr lang="en-US" sz="2400" u="sng" dirty="0">
                <a:solidFill>
                  <a:schemeClr val="tx1"/>
                </a:solidFill>
              </a:rPr>
              <a:t>what</a:t>
            </a:r>
            <a:r>
              <a:rPr lang="en-US" sz="2400" dirty="0">
                <a:solidFill>
                  <a:schemeClr val="tx1"/>
                </a:solidFill>
              </a:rPr>
              <a:t> needs to happen by </a:t>
            </a:r>
            <a:r>
              <a:rPr lang="en-US" sz="2400" u="sng" dirty="0">
                <a:solidFill>
                  <a:schemeClr val="tx1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80866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08151D-330F-B648-A95A-D0D49FC16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4479732"/>
            <a:ext cx="9505616" cy="2378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Duration is based on estimation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Estimation of how long a task will take based on available knowledge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important to revise estimations as information comes to light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Accurate estimation is best, but when in doubt, air on the side of over-estimation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853D9-F551-8342-B08B-D355B001067C}"/>
              </a:ext>
            </a:extLst>
          </p:cNvPr>
          <p:cNvSpPr/>
          <p:nvPr/>
        </p:nvSpPr>
        <p:spPr>
          <a:xfrm>
            <a:off x="1672390" y="3874169"/>
            <a:ext cx="697832" cy="19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B7CDED-B809-0145-A793-22112702AAC6}"/>
              </a:ext>
            </a:extLst>
          </p:cNvPr>
          <p:cNvSpPr/>
          <p:nvPr/>
        </p:nvSpPr>
        <p:spPr>
          <a:xfrm>
            <a:off x="7820527" y="3810003"/>
            <a:ext cx="866273" cy="32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0DB84A-B40D-0846-A83E-3F45DD1A6745}"/>
              </a:ext>
            </a:extLst>
          </p:cNvPr>
          <p:cNvSpPr/>
          <p:nvPr/>
        </p:nvSpPr>
        <p:spPr>
          <a:xfrm>
            <a:off x="180473" y="2476501"/>
            <a:ext cx="3789948" cy="206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51860C-BFB3-1345-A18F-772F12BD5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4479732"/>
            <a:ext cx="9194800" cy="2378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Categories help organize tasks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Break down tasks by subsystem or top-level category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Denoted by brackets on timeline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971313-454D-3746-82ED-70250E81897D}"/>
              </a:ext>
            </a:extLst>
          </p:cNvPr>
          <p:cNvSpPr/>
          <p:nvPr/>
        </p:nvSpPr>
        <p:spPr>
          <a:xfrm>
            <a:off x="7026442" y="2416343"/>
            <a:ext cx="685800" cy="32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81A5F0-0DA2-0147-BC5F-B8581B7A8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4479732"/>
            <a:ext cx="9194800" cy="2378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Dependencies define order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Certain tasks cannot occur until other tasks have been completed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Denoted by arrows on chart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EBF6E3-1D4D-5542-9E87-7979F0292AD2}"/>
              </a:ext>
            </a:extLst>
          </p:cNvPr>
          <p:cNvSpPr/>
          <p:nvPr/>
        </p:nvSpPr>
        <p:spPr>
          <a:xfrm>
            <a:off x="7098632" y="2731169"/>
            <a:ext cx="192505" cy="7700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E3732-BCFA-D643-8D35-342346A82413}"/>
              </a:ext>
            </a:extLst>
          </p:cNvPr>
          <p:cNvSpPr/>
          <p:nvPr/>
        </p:nvSpPr>
        <p:spPr>
          <a:xfrm>
            <a:off x="3814010" y="2683043"/>
            <a:ext cx="854242" cy="172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B8F0E-3D5C-4E42-AEFB-22915FB58FC6}"/>
              </a:ext>
            </a:extLst>
          </p:cNvPr>
          <p:cNvSpPr/>
          <p:nvPr/>
        </p:nvSpPr>
        <p:spPr>
          <a:xfrm>
            <a:off x="3838074" y="3368843"/>
            <a:ext cx="854242" cy="172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1CC16-0C2D-B04C-84F1-E634FDA94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8975-3557-6644-9E79-DC53681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10058400" cy="255668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81A5F0-0DA2-0147-BC5F-B8581B7A8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4479732"/>
            <a:ext cx="9194800" cy="2378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Resources may also act as dependencies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workers often cannot work on multiple tasks at once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Equipment availability determines if a task can be worked on</a:t>
            </a:r>
          </a:p>
          <a:p>
            <a:pPr marL="788636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E3732-BCFA-D643-8D35-342346A82413}"/>
              </a:ext>
            </a:extLst>
          </p:cNvPr>
          <p:cNvSpPr/>
          <p:nvPr/>
        </p:nvSpPr>
        <p:spPr>
          <a:xfrm>
            <a:off x="4602079" y="2839454"/>
            <a:ext cx="854242" cy="172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76DB7-FDA9-A943-B502-C42AD19D8686}"/>
              </a:ext>
            </a:extLst>
          </p:cNvPr>
          <p:cNvSpPr/>
          <p:nvPr/>
        </p:nvSpPr>
        <p:spPr>
          <a:xfrm>
            <a:off x="5474367" y="3729791"/>
            <a:ext cx="998621" cy="144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FF3E6F-F163-7947-A5D4-9C135D23EDF5}"/>
              </a:ext>
            </a:extLst>
          </p:cNvPr>
          <p:cNvSpPr/>
          <p:nvPr/>
        </p:nvSpPr>
        <p:spPr>
          <a:xfrm>
            <a:off x="7534776" y="2762244"/>
            <a:ext cx="445169" cy="32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F2BFC-616C-B64D-91C9-364E8764A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7568532" cy="630555"/>
          </a:xfrm>
        </p:spPr>
        <p:txBody>
          <a:bodyPr/>
          <a:lstStyle/>
          <a:p>
            <a:r>
              <a:rPr lang="en-US" dirty="0"/>
              <a:t>Lessons I’ve learned the hard 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451F-2DF6-8445-B275-9049BD7F63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Systems integration always takes longer than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Build in slip to any schedule – you’ll need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 your research – inaccurate time/resource estimation can ruin a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Nothing is worse than finding out your project won’t work halfway through the semester</a:t>
            </a:r>
          </a:p>
        </p:txBody>
      </p:sp>
    </p:spTree>
    <p:extLst>
      <p:ext uri="{BB962C8B-B14F-4D97-AF65-F5344CB8AC3E}">
        <p14:creationId xmlns:p14="http://schemas.microsoft.com/office/powerpoint/2010/main" val="271630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FFE365-68C5-CB4F-9D47-A5F80DA65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5294563" cy="630555"/>
          </a:xfrm>
        </p:spPr>
        <p:txBody>
          <a:bodyPr/>
          <a:lstStyle/>
          <a:p>
            <a:r>
              <a:rPr lang="en-US" dirty="0"/>
              <a:t>Quick Lesson: Bad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24FD-DE72-0F49-A7E6-A97A856C2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1628415"/>
            <a:ext cx="9194800" cy="5085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Goal: Measure altitude-dependent atmospheric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Implementation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High-altitude balloon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Elastic Backscatter Lidar (uses a laser)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Timeline: 6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we missed: FAA licensing for lasers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problem: Not enough remaining time to get a 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Effects 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Could not legally operate payload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Had to re-scope project during Week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0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2B7D8-EFCF-4C4C-9AF3-9CC75DA34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8759658" cy="630555"/>
          </a:xfrm>
        </p:spPr>
        <p:txBody>
          <a:bodyPr/>
          <a:lstStyle/>
          <a:p>
            <a:r>
              <a:rPr lang="en-US" dirty="0"/>
              <a:t>What is the most common reason for project failure?</a:t>
            </a:r>
          </a:p>
        </p:txBody>
      </p:sp>
    </p:spTree>
    <p:extLst>
      <p:ext uri="{BB962C8B-B14F-4D97-AF65-F5344CB8AC3E}">
        <p14:creationId xmlns:p14="http://schemas.microsoft.com/office/powerpoint/2010/main" val="398094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95B01-386D-0746-B324-5F5121982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5787859" cy="630555"/>
          </a:xfrm>
        </p:spPr>
        <p:txBody>
          <a:bodyPr/>
          <a:lstStyle/>
          <a:p>
            <a:r>
              <a:rPr lang="en-US" dirty="0"/>
              <a:t>The Bottom Line – Work as a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9669-E198-794C-B168-CC6F3BE517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and task management is useless without a functional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how your partners are doing – what is their progress?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your teammates emotionally and professionally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Hold yourself accountable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Communicate! If there’s a problem, address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you’re struggling, don’t be afraid to ask for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0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2B7D8-EFCF-4C4C-9AF3-9CC75DA34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8759658" cy="630555"/>
          </a:xfrm>
        </p:spPr>
        <p:txBody>
          <a:bodyPr/>
          <a:lstStyle/>
          <a:p>
            <a:r>
              <a:rPr lang="en-US" dirty="0"/>
              <a:t>What is the most common reason for project failure?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0C34D-8E33-7746-9C04-5E1BA3CC26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Bad planning!</a:t>
            </a:r>
          </a:p>
        </p:txBody>
      </p:sp>
    </p:spTree>
    <p:extLst>
      <p:ext uri="{BB962C8B-B14F-4D97-AF65-F5344CB8AC3E}">
        <p14:creationId xmlns:p14="http://schemas.microsoft.com/office/powerpoint/2010/main" val="41343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86002-3D0D-4D46-9859-B5F1B9686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B2D98-2D5E-1D44-AEA4-1E4E5DEB3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Things take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Some tasks depend on other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Fair workload between team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Engineering projects rely on many external factors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Parts procurement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Lab equipment availability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Scheduling conflicts (midterms, classes,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70695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6A5BB-79BB-9D41-AD59-C2978337B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this course…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C377-4A36-9145-BA07-429C22101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1628416"/>
            <a:ext cx="9144668" cy="46022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require a basic schedule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However, we suggest using additional management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28F5F-68B8-464D-A824-401C01FF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5" y="2993593"/>
            <a:ext cx="9773058" cy="3503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0CBC7-A302-5042-A7BC-54559325B3B8}"/>
              </a:ext>
            </a:extLst>
          </p:cNvPr>
          <p:cNvSpPr txBox="1"/>
          <p:nvPr/>
        </p:nvSpPr>
        <p:spPr>
          <a:xfrm>
            <a:off x="2050372" y="6496962"/>
            <a:ext cx="5932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courses.engr.illinois.edu</a:t>
            </a:r>
            <a:r>
              <a:rPr lang="en-US" sz="1400" dirty="0"/>
              <a:t>/ece445/documents/examples/</a:t>
            </a:r>
            <a:r>
              <a:rPr lang="en-US" sz="1400" dirty="0" err="1"/>
              <a:t>ExampleDD.pdf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544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71141-6A6F-F34B-8A95-72CB0E2FA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4993774" cy="630555"/>
          </a:xfrm>
        </p:spPr>
        <p:txBody>
          <a:bodyPr/>
          <a:lstStyle/>
          <a:p>
            <a:r>
              <a:rPr lang="en-US" dirty="0"/>
              <a:t>Common Management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D6F-7E9A-394A-874B-4F1FC8310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Winging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Stoplight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Risk matrices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Gantt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E2B10-D8B7-E049-9F00-978110B626CF}"/>
              </a:ext>
            </a:extLst>
          </p:cNvPr>
          <p:cNvSpPr txBox="1"/>
          <p:nvPr/>
        </p:nvSpPr>
        <p:spPr>
          <a:xfrm>
            <a:off x="6645812" y="1760217"/>
            <a:ext cx="2132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Increasing Complexity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75CF7595-D641-AA48-8CE5-52AD7E0B7947}"/>
              </a:ext>
            </a:extLst>
          </p:cNvPr>
          <p:cNvSpPr/>
          <p:nvPr/>
        </p:nvSpPr>
        <p:spPr>
          <a:xfrm>
            <a:off x="7495670" y="2714324"/>
            <a:ext cx="433137" cy="2189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DA24D-556E-774E-80F5-A6E619FC5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Stoplight 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35B9A-0304-E34D-AC6E-1EB2684CD8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Red: A problem exists that cannot be fixed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Critical system design failure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Significant delay in parts procurement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Yellow: A problem exists that can be fixed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Schedule change</a:t>
            </a:r>
          </a:p>
          <a:p>
            <a:pPr marL="117069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design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Green: Task is on track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26713-E38A-9149-9640-32F411DB9509}"/>
              </a:ext>
            </a:extLst>
          </p:cNvPr>
          <p:cNvSpPr txBox="1"/>
          <p:nvPr/>
        </p:nvSpPr>
        <p:spPr>
          <a:xfrm>
            <a:off x="7520162" y="4587172"/>
            <a:ext cx="194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clipartbarn.com</a:t>
            </a:r>
            <a:r>
              <a:rPr lang="en-US" sz="1400" dirty="0"/>
              <a:t>/stoplight-clipart_20273/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C6D1B-AAE4-6740-AC88-BFBF6206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302" y="2131132"/>
            <a:ext cx="1837397" cy="23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8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DA24D-556E-774E-80F5-A6E619FC5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Stoplight Charts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26AAD4-B6FD-3B4D-89D2-DC033B135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59318"/>
              </p:ext>
            </p:extLst>
          </p:nvPr>
        </p:nvGraphicFramePr>
        <p:xfrm>
          <a:off x="480929" y="1651000"/>
          <a:ext cx="9096543" cy="495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988">
                  <a:extLst>
                    <a:ext uri="{9D8B030D-6E8A-4147-A177-3AD203B41FA5}">
                      <a16:colId xmlns:a16="http://schemas.microsoft.com/office/drawing/2014/main" val="1363624950"/>
                    </a:ext>
                  </a:extLst>
                </a:gridCol>
                <a:gridCol w="2876283">
                  <a:extLst>
                    <a:ext uri="{9D8B030D-6E8A-4147-A177-3AD203B41FA5}">
                      <a16:colId xmlns:a16="http://schemas.microsoft.com/office/drawing/2014/main" val="1915711899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814845451"/>
                    </a:ext>
                  </a:extLst>
                </a:gridCol>
                <a:gridCol w="3272925">
                  <a:extLst>
                    <a:ext uri="{9D8B030D-6E8A-4147-A177-3AD203B41FA5}">
                      <a16:colId xmlns:a16="http://schemas.microsoft.com/office/drawing/2014/main" val="3974806718"/>
                    </a:ext>
                  </a:extLst>
                </a:gridCol>
              </a:tblGrid>
              <a:tr h="5398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877488"/>
                  </a:ext>
                </a:extLst>
              </a:tr>
              <a:tr h="14714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2/12/18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 and characterize sensors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Unexpected manufacturer delay: +4 weeks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584964"/>
                  </a:ext>
                </a:extLst>
              </a:tr>
              <a:tr h="14714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2/12/18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Circuit board population and testing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Ernie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Accidentally shorted power lines during testing – multiple components burnt. Can repopulate with spare parts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63748"/>
                  </a:ext>
                </a:extLst>
              </a:tr>
              <a:tr h="14714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2/12/18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Code debugging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debugging necessary; magically worked the first time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09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87D3B-EFB9-4C42-9FCD-353B9172A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Risk Matrices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2413-4A4C-FC4B-9ECE-4283B48BB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1" y="1732546"/>
            <a:ext cx="3128878" cy="50171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 impact of potential project failures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Minimize number of high-impact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 timeline and major project decisions off of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(ALARP = as low as reasonably practical)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41833-0427-224B-ABBB-2918E327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48" y="1732547"/>
            <a:ext cx="6191761" cy="47676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B3C34-31AD-684C-8F84-B97C306BCD0B}"/>
              </a:ext>
            </a:extLst>
          </p:cNvPr>
          <p:cNvSpPr/>
          <p:nvPr/>
        </p:nvSpPr>
        <p:spPr>
          <a:xfrm>
            <a:off x="4661868" y="6595826"/>
            <a:ext cx="429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www.cgerisk.com</a:t>
            </a:r>
            <a:r>
              <a:rPr lang="en-US" sz="1400" dirty="0"/>
              <a:t>/knowledgebase/</a:t>
            </a:r>
            <a:r>
              <a:rPr lang="en-US" sz="1400" dirty="0" err="1"/>
              <a:t>Risk_matrices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3792019"/>
      </p:ext>
    </p:extLst>
  </p:cSld>
  <p:clrMapOvr>
    <a:masterClrMapping/>
  </p:clrMapOvr>
</p:sld>
</file>

<file path=ppt/theme/theme1.xml><?xml version="1.0" encoding="utf-8"?>
<a:theme xmlns:a="http://schemas.openxmlformats.org/drawingml/2006/main" name="ECE template 3-2014 RE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3-2014 REV2.potx</Template>
  <TotalTime>1722</TotalTime>
  <Words>648</Words>
  <Application>Microsoft Macintosh PowerPoint</Application>
  <PresentationFormat>Custom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Droid Sans</vt:lpstr>
      <vt:lpstr>OfficinaSansITCStd Book</vt:lpstr>
      <vt:lpstr>Vinyl OT Regular</vt:lpstr>
      <vt:lpstr>Wingdings</vt:lpstr>
      <vt:lpstr>ECE template 3-2014 REV2</vt:lpstr>
      <vt:lpstr>Secondary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WINTERAVEN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Winter</dc:creator>
  <cp:lastModifiedBy>Philbrick, Channing Paul Jr</cp:lastModifiedBy>
  <cp:revision>443</cp:revision>
  <dcterms:created xsi:type="dcterms:W3CDTF">2013-03-29T19:51:49Z</dcterms:created>
  <dcterms:modified xsi:type="dcterms:W3CDTF">2018-01-23T17:17:28Z</dcterms:modified>
</cp:coreProperties>
</file>