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/>
    <p:restoredTop sz="94617"/>
  </p:normalViewPr>
  <p:slideViewPr>
    <p:cSldViewPr snapToGrid="0" snapToObjects="1">
      <p:cViewPr>
        <p:scale>
          <a:sx n="77" d="100"/>
          <a:sy n="77" d="100"/>
        </p:scale>
        <p:origin x="-30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8F24-6943-184A-86F4-4712131DFE44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4E96A-D8A4-2141-9231-91DBF2139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4E96A-D8A4-2141-9231-91DBF21391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2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31053" y="793376"/>
            <a:ext cx="11335870" cy="693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1" i="0">
                <a:latin typeface="Avenir Next Demi Bold" charset="0"/>
                <a:ea typeface="Avenir Next Demi Bold" charset="0"/>
                <a:cs typeface="Avenir Next Demi Bold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35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0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65" y="1825625"/>
            <a:ext cx="11335869" cy="4292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4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065" y="1825625"/>
            <a:ext cx="559173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9173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29" y="355600"/>
            <a:ext cx="1133587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030" y="1681163"/>
            <a:ext cx="556054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30" y="2505075"/>
            <a:ext cx="556054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007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007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8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0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_BuildingCro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7" y="2712144"/>
            <a:ext cx="12194737" cy="1812951"/>
          </a:xfrm>
          <a:prstGeom prst="rect">
            <a:avLst/>
          </a:prstGeom>
        </p:spPr>
      </p:pic>
      <p:pic>
        <p:nvPicPr>
          <p:cNvPr id="9" name="Picture 8" descr="master_bottom2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91"/>
          <a:stretch/>
        </p:blipFill>
        <p:spPr>
          <a:xfrm>
            <a:off x="0" y="5741894"/>
            <a:ext cx="12216177" cy="1116106"/>
          </a:xfrm>
          <a:prstGeom prst="rect">
            <a:avLst/>
          </a:prstGeom>
        </p:spPr>
      </p:pic>
      <p:pic>
        <p:nvPicPr>
          <p:cNvPr id="10" name="Picture 9" descr="master_bottom2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9789"/>
          <a:stretch/>
        </p:blipFill>
        <p:spPr>
          <a:xfrm>
            <a:off x="0" y="4525095"/>
            <a:ext cx="12216177" cy="1230246"/>
          </a:xfrm>
          <a:prstGeom prst="rect">
            <a:avLst/>
          </a:prstGeom>
        </p:spPr>
      </p:pic>
      <p:pic>
        <p:nvPicPr>
          <p:cNvPr id="11" name="Picture 10" descr="master_bluesidebar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065" y="324784"/>
            <a:ext cx="11335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065" y="1825624"/>
            <a:ext cx="11335869" cy="4413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master_bottom2.eps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14" b="7595"/>
          <a:stretch/>
        </p:blipFill>
        <p:spPr>
          <a:xfrm>
            <a:off x="0" y="6239434"/>
            <a:ext cx="12216177" cy="61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venir Next" charset="0"/>
          <a:ea typeface="Avenir Next" charset="0"/>
          <a:cs typeface="Avenir N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.org/about-acm/acm-code-of-ethics-and-professional-conduct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ourses.engr.illinois.edu/ece445/guidelines/ethical-guidelines.asp" TargetMode="External"/><Relationship Id="rId4" Type="http://schemas.openxmlformats.org/officeDocument/2006/relationships/hyperlink" Target="http://studentcode.illinois.ed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Ethics, ECE 445, and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group-think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codes are not a replacement </a:t>
            </a:r>
            <a:r>
              <a:rPr lang="en-US" dirty="0" smtClean="0"/>
              <a:t>for human judgment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Ethics is not a static </a:t>
            </a:r>
            <a:r>
              <a:rPr lang="en-US" dirty="0" smtClean="0"/>
              <a:t>subject</a:t>
            </a:r>
          </a:p>
          <a:p>
            <a:pPr lvl="1"/>
            <a:r>
              <a:rPr lang="en-US" dirty="0"/>
              <a:t>New boundaries of possibility</a:t>
            </a:r>
          </a:p>
          <a:p>
            <a:pPr lvl="1"/>
            <a:r>
              <a:rPr lang="en-US" dirty="0"/>
              <a:t>Changing standards of acceptable </a:t>
            </a:r>
            <a:r>
              <a:rPr lang="en-US" dirty="0" smtClean="0"/>
              <a:t>risk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mtClean="0"/>
              <a:t>Trivialization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227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924" y="61298"/>
            <a:ext cx="11335870" cy="1047267"/>
          </a:xfrm>
        </p:spPr>
        <p:txBody>
          <a:bodyPr/>
          <a:lstStyle/>
          <a:p>
            <a:r>
              <a:rPr lang="en-US" dirty="0" smtClean="0"/>
              <a:t>Beyond ECE 445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25" y="1098626"/>
            <a:ext cx="11335869" cy="4292788"/>
          </a:xfrm>
        </p:spPr>
        <p:txBody>
          <a:bodyPr>
            <a:normAutofit/>
          </a:bodyPr>
          <a:lstStyle/>
          <a:p>
            <a:r>
              <a:rPr lang="en-US" dirty="0" smtClean="0"/>
              <a:t>Ethical choices show up everywhere</a:t>
            </a:r>
          </a:p>
          <a:p>
            <a:r>
              <a:rPr lang="en-US" dirty="0" smtClean="0"/>
              <a:t>There may be something to gain from making the ethical choice, even if it is not the easiest choice!</a:t>
            </a:r>
          </a:p>
          <a:p>
            <a:pPr marL="0" indent="0">
              <a:buNone/>
            </a:pPr>
            <a:r>
              <a:rPr lang="en-US" b="1" dirty="0" smtClean="0"/>
              <a:t>Relevant Resources</a:t>
            </a:r>
            <a:r>
              <a:rPr lang="en-US" dirty="0" smtClean="0"/>
              <a:t>:</a:t>
            </a:r>
          </a:p>
          <a:p>
            <a:r>
              <a:rPr lang="en-US" dirty="0" smtClean="0">
                <a:hlinkClick r:id="rId2"/>
              </a:rPr>
              <a:t>IEEE </a:t>
            </a:r>
            <a:r>
              <a:rPr lang="en-US" dirty="0">
                <a:hlinkClick r:id="rId2"/>
              </a:rPr>
              <a:t>Code of Ethics</a:t>
            </a:r>
            <a:endParaRPr lang="en-US" dirty="0"/>
          </a:p>
          <a:p>
            <a:r>
              <a:rPr lang="en-US" dirty="0">
                <a:hlinkClick r:id="rId3"/>
              </a:rPr>
              <a:t>ACM Code of Ethics</a:t>
            </a:r>
            <a:endParaRPr lang="en-US" dirty="0"/>
          </a:p>
          <a:p>
            <a:r>
              <a:rPr lang="en-US" dirty="0">
                <a:hlinkClick r:id="rId4"/>
              </a:rPr>
              <a:t>University of Illinois Student Code</a:t>
            </a:r>
            <a:r>
              <a:rPr lang="en-US" dirty="0"/>
              <a:t> (specifically sections in 1-302)</a:t>
            </a:r>
          </a:p>
          <a:p>
            <a:r>
              <a:rPr lang="en-US" dirty="0">
                <a:hlinkClick r:id="rId5"/>
              </a:rPr>
              <a:t>ECE 445 Ethical Guidelines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86603" y="5232400"/>
            <a:ext cx="11586513" cy="940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 professional reputation takes time and effort to build, but it takes one poor decision to ruin!</a:t>
            </a:r>
          </a:p>
        </p:txBody>
      </p:sp>
    </p:spTree>
    <p:extLst>
      <p:ext uri="{BB962C8B-B14F-4D97-AF65-F5344CB8AC3E}">
        <p14:creationId xmlns:p14="http://schemas.microsoft.com/office/powerpoint/2010/main" val="15504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Would I be comfortable having my name </a:t>
            </a:r>
            <a:r>
              <a:rPr lang="en-US" dirty="0" smtClean="0"/>
              <a:t>widely attached </a:t>
            </a:r>
            <a:r>
              <a:rPr lang="en-US" dirty="0"/>
              <a:t>to this project?</a:t>
            </a:r>
          </a:p>
          <a:p>
            <a:r>
              <a:rPr lang="en-US" dirty="0" smtClean="0"/>
              <a:t>Do </a:t>
            </a:r>
            <a:r>
              <a:rPr lang="en-US" dirty="0"/>
              <a:t>I want to live in a society where this product </a:t>
            </a:r>
            <a:r>
              <a:rPr lang="en-US" dirty="0" smtClean="0"/>
              <a:t>is available </a:t>
            </a:r>
            <a:r>
              <a:rPr lang="en-US" dirty="0"/>
              <a:t>or widely used?</a:t>
            </a:r>
          </a:p>
          <a:p>
            <a:r>
              <a:rPr lang="en-US" dirty="0" smtClean="0"/>
              <a:t>Would </a:t>
            </a:r>
            <a:r>
              <a:rPr lang="en-US" dirty="0"/>
              <a:t>I be proud of a career dominated by </a:t>
            </a:r>
            <a:r>
              <a:rPr lang="en-US" dirty="0" smtClean="0"/>
              <a:t>the decision </a:t>
            </a:r>
            <a:r>
              <a:rPr lang="en-US" dirty="0"/>
              <a:t>making demonstrated 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6603" y="4504268"/>
            <a:ext cx="11586513" cy="1668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The real test of your ethical standards will come when you can significantly benefit from unethical behavior and are confident you will not be caught.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43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8356" y="173364"/>
            <a:ext cx="9283148" cy="623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dirty="0"/>
              <a:t>We, the members of the IEEE, in recognition of the importance of our technologies in affecting the quality of </a:t>
            </a:r>
            <a:r>
              <a:rPr lang="en-US" dirty="0" smtClean="0"/>
              <a:t>life throughout </a:t>
            </a:r>
            <a:r>
              <a:rPr lang="en-US" dirty="0"/>
              <a:t>the world, and in accepting a personal obligation to our profession, its members and </a:t>
            </a:r>
            <a:r>
              <a:rPr lang="en-US" dirty="0" smtClean="0"/>
              <a:t>the communities we serve</a:t>
            </a:r>
            <a:r>
              <a:rPr lang="en-US" dirty="0"/>
              <a:t>, do hereby commit ourselves to the highest ethical and professional conduct and agree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1. to accept responsibility in making decisions consistent with the safety, health and welfare of the public, and </a:t>
            </a:r>
            <a:r>
              <a:rPr lang="en-US" dirty="0" smtClean="0"/>
              <a:t>to disclose </a:t>
            </a:r>
            <a:r>
              <a:rPr lang="en-US" dirty="0"/>
              <a:t>promptly factors that might endanger the public or the environment;</a:t>
            </a:r>
          </a:p>
          <a:p>
            <a:r>
              <a:rPr lang="en-US" dirty="0"/>
              <a:t>2. to avoid real or perceived conflicts of interest whenever possible, and to disclose them to affected parties </a:t>
            </a:r>
            <a:r>
              <a:rPr lang="en-US" dirty="0" smtClean="0"/>
              <a:t>when they </a:t>
            </a:r>
            <a:r>
              <a:rPr lang="en-US" dirty="0"/>
              <a:t>do exist;</a:t>
            </a:r>
          </a:p>
          <a:p>
            <a:r>
              <a:rPr lang="en-US" dirty="0"/>
              <a:t>3. to be honest and realistic in stating claims or estimates based on available data;</a:t>
            </a:r>
          </a:p>
          <a:p>
            <a:r>
              <a:rPr lang="en-US" dirty="0"/>
              <a:t>4. to reject bribery in all its forms;</a:t>
            </a:r>
          </a:p>
          <a:p>
            <a:r>
              <a:rPr lang="en-US" dirty="0"/>
              <a:t>5. to improve the understanding of technology, its appropriate application, and potential consequences;</a:t>
            </a:r>
          </a:p>
          <a:p>
            <a:r>
              <a:rPr lang="en-US" dirty="0"/>
              <a:t>6. to maintain and improve our technical competence and to undertake technological tasks for others only if </a:t>
            </a:r>
            <a:r>
              <a:rPr lang="en-US" dirty="0" smtClean="0"/>
              <a:t>qualified by </a:t>
            </a:r>
            <a:r>
              <a:rPr lang="en-US" dirty="0"/>
              <a:t>training or experience, or after full disclosure of pertinent limitations;</a:t>
            </a:r>
          </a:p>
          <a:p>
            <a:r>
              <a:rPr lang="en-US" dirty="0"/>
              <a:t>7. to seek, accept, and offer honest criticism of technical work, to acknowledge and correct errors, and to </a:t>
            </a:r>
            <a:r>
              <a:rPr lang="en-US" dirty="0" smtClean="0"/>
              <a:t>credit properly </a:t>
            </a:r>
            <a:r>
              <a:rPr lang="en-US" dirty="0"/>
              <a:t>the contributions of others;</a:t>
            </a:r>
          </a:p>
          <a:p>
            <a:r>
              <a:rPr lang="en-US" dirty="0"/>
              <a:t>8. to treat fairly all persons regardless of such factors as race, religion, gender, disability, age, or national origin;</a:t>
            </a:r>
          </a:p>
          <a:p>
            <a:r>
              <a:rPr lang="en-US" dirty="0"/>
              <a:t>9. to avoid injuring others, their property, reputation, or employment by false or malicious action;</a:t>
            </a:r>
          </a:p>
          <a:p>
            <a:r>
              <a:rPr lang="en-US" dirty="0"/>
              <a:t>10. to assist colleagues and co-workers in their professional development and to support them in following this </a:t>
            </a:r>
            <a:r>
              <a:rPr lang="en-US" dirty="0" smtClean="0"/>
              <a:t>code of </a:t>
            </a:r>
            <a:r>
              <a:rPr lang="en-US" dirty="0"/>
              <a:t>ethics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APPROVED BY IEEE BOARD of DIRECTORS, 2006   - From www.ieee.org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065" y="155819"/>
            <a:ext cx="11335870" cy="758581"/>
          </a:xfrm>
        </p:spPr>
        <p:txBody>
          <a:bodyPr/>
          <a:lstStyle/>
          <a:p>
            <a:pPr algn="ctr"/>
            <a:r>
              <a:rPr lang="en-US" dirty="0" smtClean="0"/>
              <a:t>Lab 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065" y="914400"/>
            <a:ext cx="11335869" cy="5204013"/>
          </a:xfrm>
        </p:spPr>
        <p:txBody>
          <a:bodyPr/>
          <a:lstStyle/>
          <a:p>
            <a:r>
              <a:rPr lang="en-US" dirty="0" smtClean="0"/>
              <a:t>Don’t jam door open</a:t>
            </a:r>
          </a:p>
          <a:p>
            <a:r>
              <a:rPr lang="en-US" dirty="0" smtClean="0"/>
              <a:t>Don’t remove the lab equipment</a:t>
            </a:r>
          </a:p>
          <a:p>
            <a:r>
              <a:rPr lang="en-US" dirty="0" smtClean="0"/>
              <a:t>No hoarding</a:t>
            </a:r>
          </a:p>
          <a:p>
            <a:r>
              <a:rPr lang="en-US" dirty="0" smtClean="0"/>
              <a:t>Don’t change equipment connections w/o TA approval</a:t>
            </a:r>
          </a:p>
          <a:p>
            <a:r>
              <a:rPr lang="en-US" dirty="0" smtClean="0"/>
              <a:t>Bad lab etiquette will lead to a loss of points</a:t>
            </a:r>
          </a:p>
          <a:p>
            <a:r>
              <a:rPr lang="en-US" dirty="0" smtClean="0"/>
              <a:t>Learning to use new equipment: do not flail randomly</a:t>
            </a:r>
          </a:p>
          <a:p>
            <a:r>
              <a:rPr lang="en-US" dirty="0" smtClean="0"/>
              <a:t>Report broken equipment (within one business day)</a:t>
            </a:r>
          </a:p>
          <a:p>
            <a:r>
              <a:rPr lang="en-US" dirty="0" smtClean="0"/>
              <a:t>Do not hide </a:t>
            </a:r>
            <a:r>
              <a:rPr lang="en-US" dirty="0" smtClean="0"/>
              <a:t>breakage</a:t>
            </a:r>
            <a:r>
              <a:rPr lang="en-US" dirty="0" smtClean="0"/>
              <a:t>, it will result in an F</a:t>
            </a:r>
          </a:p>
          <a:p>
            <a:r>
              <a:rPr lang="en-US" dirty="0" smtClean="0"/>
              <a:t>You get to burn out two PICs or 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Ethics, Morals, and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Morals</a:t>
            </a:r>
            <a:r>
              <a:rPr lang="en-US" dirty="0"/>
              <a:t> stem from an individual’s view of a situation.  They are “personal beliefs and values that inform the many decisions that a person makes from day-to-day” (</a:t>
            </a:r>
            <a:r>
              <a:rPr lang="en-US" i="1" dirty="0" err="1"/>
              <a:t>Purtillo</a:t>
            </a:r>
            <a:r>
              <a:rPr lang="en-US" i="1" dirty="0"/>
              <a:t>, 2005</a:t>
            </a:r>
            <a:r>
              <a:rPr lang="en-US" dirty="0"/>
              <a:t>; </a:t>
            </a:r>
            <a:r>
              <a:rPr lang="en-US" i="1" dirty="0"/>
              <a:t>Makela, 2009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i="1" dirty="0"/>
              <a:t>Laws</a:t>
            </a:r>
            <a:r>
              <a:rPr lang="en-US" dirty="0"/>
              <a:t> are “the rules of conduct set forth by a controlling authority to facilitate harmonious living among groups of people” (</a:t>
            </a:r>
            <a:r>
              <a:rPr lang="en-US" i="1" dirty="0"/>
              <a:t>Makela, 2009</a:t>
            </a:r>
            <a:r>
              <a:rPr lang="en-US" dirty="0"/>
              <a:t>).  Laws set a </a:t>
            </a:r>
            <a:r>
              <a:rPr lang="en-US" i="1" dirty="0"/>
              <a:t>minimum</a:t>
            </a:r>
            <a:r>
              <a:rPr lang="en-US" dirty="0"/>
              <a:t> standard of </a:t>
            </a:r>
            <a:r>
              <a:rPr lang="en-US" dirty="0" smtClean="0"/>
              <a:t>behavior.</a:t>
            </a:r>
            <a:endParaRPr lang="en-US" dirty="0"/>
          </a:p>
          <a:p>
            <a:r>
              <a:rPr lang="en-US" i="1" dirty="0"/>
              <a:t>Ethics</a:t>
            </a:r>
            <a:r>
              <a:rPr lang="en-US" dirty="0"/>
              <a:t> “involves systematic judgments of value regarding ‘how people ought to act toward one another’ as members of a particular societal group” (</a:t>
            </a:r>
            <a:r>
              <a:rPr lang="en-US" i="1" dirty="0"/>
              <a:t>Kitchener, 2000; Makela </a:t>
            </a:r>
            <a:r>
              <a:rPr lang="en-US" i="1" dirty="0" smtClean="0"/>
              <a:t>2009).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14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Ethics, Morals, and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Individual vs. collective standards</a:t>
            </a:r>
          </a:p>
          <a:p>
            <a:pPr lvl="1"/>
            <a:r>
              <a:rPr lang="en-US" dirty="0"/>
              <a:t>I feel </a:t>
            </a:r>
            <a:r>
              <a:rPr lang="en-US" i="1" dirty="0"/>
              <a:t>morally</a:t>
            </a:r>
            <a:r>
              <a:rPr lang="en-US" dirty="0"/>
              <a:t> bound to volunteer in my community.</a:t>
            </a:r>
          </a:p>
          <a:p>
            <a:pPr lvl="1"/>
            <a:r>
              <a:rPr lang="en-US" dirty="0"/>
              <a:t>I am </a:t>
            </a:r>
            <a:r>
              <a:rPr lang="en-US" i="1" dirty="0"/>
              <a:t>ethically</a:t>
            </a:r>
            <a:r>
              <a:rPr lang="en-US" dirty="0"/>
              <a:t> bound to properly credit </a:t>
            </a:r>
            <a:r>
              <a:rPr lang="en-US" dirty="0" smtClean="0"/>
              <a:t>others.</a:t>
            </a:r>
            <a:endParaRPr lang="en-US" dirty="0"/>
          </a:p>
          <a:p>
            <a:r>
              <a:rPr lang="en-US" dirty="0"/>
              <a:t>Ethics vs. </a:t>
            </a:r>
            <a:r>
              <a:rPr lang="en-US" dirty="0" smtClean="0"/>
              <a:t>Morals vs. Law</a:t>
            </a:r>
            <a:endParaRPr lang="en-US" dirty="0"/>
          </a:p>
          <a:p>
            <a:pPr lvl="1"/>
            <a:r>
              <a:rPr lang="en-US" dirty="0"/>
              <a:t>Is it </a:t>
            </a:r>
            <a:r>
              <a:rPr lang="en-US" dirty="0" smtClean="0"/>
              <a:t>unethical or immoral </a:t>
            </a:r>
            <a:r>
              <a:rPr lang="en-US" dirty="0"/>
              <a:t>to travel 60 mph in a 55 mph stretch of highway?</a:t>
            </a:r>
          </a:p>
          <a:p>
            <a:pPr lvl="1"/>
            <a:r>
              <a:rPr lang="en-US" dirty="0"/>
              <a:t>How about if you are rushing someone to a hospital?</a:t>
            </a:r>
          </a:p>
          <a:p>
            <a:pPr lvl="1"/>
            <a:r>
              <a:rPr lang="en-US" dirty="0"/>
              <a:t>How about 30 mph in a school zone?  </a:t>
            </a:r>
          </a:p>
          <a:p>
            <a:r>
              <a:rPr lang="en-US" dirty="0" smtClean="0"/>
              <a:t>Ethics </a:t>
            </a:r>
            <a:r>
              <a:rPr lang="en-US" dirty="0"/>
              <a:t>is group and context dependent</a:t>
            </a:r>
          </a:p>
          <a:p>
            <a:pPr lvl="1"/>
            <a:r>
              <a:rPr lang="en-US" dirty="0"/>
              <a:t>An MD has an ethical obligation to provide care in an </a:t>
            </a:r>
            <a:r>
              <a:rPr lang="en-US" dirty="0" smtClean="0"/>
              <a:t>emergency.</a:t>
            </a:r>
            <a:endParaRPr lang="en-US" dirty="0"/>
          </a:p>
          <a:p>
            <a:pPr lvl="1"/>
            <a:r>
              <a:rPr lang="en-US" dirty="0"/>
              <a:t>An engineer has an ethical obligation to acknowledge and correct errors in technical analysis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reference for ambiguous situations</a:t>
            </a:r>
          </a:p>
          <a:p>
            <a:r>
              <a:rPr lang="en-US" dirty="0" smtClean="0"/>
              <a:t>Fosters a healthy, productive work environment</a:t>
            </a:r>
          </a:p>
          <a:p>
            <a:r>
              <a:rPr lang="en-US" dirty="0" smtClean="0"/>
              <a:t>Protects employees who take a stand</a:t>
            </a:r>
          </a:p>
          <a:p>
            <a:r>
              <a:rPr lang="en-US" dirty="0" smtClean="0"/>
              <a:t>Promotes a “fair” working environment</a:t>
            </a:r>
          </a:p>
          <a:p>
            <a:pPr lvl="1"/>
            <a:r>
              <a:rPr lang="en-US" dirty="0" smtClean="0"/>
              <a:t>In this course</a:t>
            </a:r>
          </a:p>
          <a:p>
            <a:pPr lvl="1"/>
            <a:r>
              <a:rPr lang="en-US" dirty="0" smtClean="0"/>
              <a:t>In your career</a:t>
            </a:r>
          </a:p>
          <a:p>
            <a:pPr lvl="1"/>
            <a:r>
              <a:rPr lang="en-US" dirty="0" smtClean="0"/>
              <a:t>In your life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6603" y="5240741"/>
            <a:ext cx="11586513" cy="736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Your behavior reflects back on the discipline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6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IEEE Code of Ethics and ACM Code of Ethics 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aware of the effect of your work and the products you build 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honest claims about your </a:t>
            </a:r>
            <a:r>
              <a:rPr lang="en-US" dirty="0" smtClean="0"/>
              <a:t>work and </a:t>
            </a:r>
            <a:r>
              <a:rPr lang="en-US" dirty="0"/>
              <a:t>the safety of the products you design </a:t>
            </a:r>
          </a:p>
          <a:p>
            <a:r>
              <a:rPr lang="en-US" dirty="0" smtClean="0"/>
              <a:t>Read </a:t>
            </a:r>
            <a:r>
              <a:rPr lang="en-US" dirty="0"/>
              <a:t>the code of ethics and make note of how it applies to your project </a:t>
            </a:r>
            <a:endParaRPr lang="en-US" dirty="0" smtClean="0"/>
          </a:p>
          <a:p>
            <a:pPr lvl="1"/>
            <a:r>
              <a:rPr lang="en-US" dirty="0" smtClean="0"/>
              <a:t>Proposal, Design Review, Final Report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6603" y="5240741"/>
            <a:ext cx="11586513" cy="736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Ethics codes are </a:t>
            </a:r>
            <a:r>
              <a:rPr lang="en-US" sz="3200" b="1" dirty="0" smtClean="0"/>
              <a:t>not</a:t>
            </a:r>
            <a:r>
              <a:rPr lang="en-US" sz="3200" dirty="0" smtClean="0"/>
              <a:t> a replacement for human judgement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Honesty and 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</a:t>
            </a:r>
            <a:r>
              <a:rPr lang="en-US" b="1" i="1" dirty="0" smtClean="0"/>
              <a:t>EVERYTHING</a:t>
            </a:r>
            <a:r>
              <a:rPr lang="en-US" dirty="0" smtClean="0"/>
              <a:t> – even failures</a:t>
            </a:r>
          </a:p>
          <a:p>
            <a:pPr lvl="1"/>
            <a:r>
              <a:rPr lang="en-US" b="1" dirty="0" smtClean="0"/>
              <a:t>Lab notebooks!</a:t>
            </a:r>
            <a:endParaRPr lang="en-US" dirty="0" smtClean="0"/>
          </a:p>
          <a:p>
            <a:pPr lvl="1"/>
            <a:r>
              <a:rPr lang="en-US" dirty="0" smtClean="0"/>
              <a:t>Protects your intellectual property</a:t>
            </a:r>
          </a:p>
          <a:p>
            <a:pPr lvl="1"/>
            <a:r>
              <a:rPr lang="en-US" dirty="0" smtClean="0"/>
              <a:t>Written reports: proposal, design review, progress report, final report</a:t>
            </a:r>
          </a:p>
          <a:p>
            <a:pPr lvl="1"/>
            <a:r>
              <a:rPr lang="en-US" dirty="0" smtClean="0"/>
              <a:t>Supports your conclusions and allows reproduction of results</a:t>
            </a:r>
          </a:p>
          <a:p>
            <a:pPr lvl="1"/>
            <a:r>
              <a:rPr lang="en-US" dirty="0" smtClean="0"/>
              <a:t>(documentation does not end with graduation!)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not to do: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Forge data or throw out bad data points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Leave out important details of your test setup or changes to the procedure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6603" y="5570430"/>
            <a:ext cx="11586513" cy="602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Science and engineering are built </a:t>
            </a:r>
            <a:r>
              <a:rPr lang="en-US" sz="3200" smtClean="0"/>
              <a:t>on evidence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55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Stealing, cheating, and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right way to utilize the work of others</a:t>
            </a:r>
          </a:p>
          <a:p>
            <a:pPr lvl="1"/>
            <a:r>
              <a:rPr lang="en-US" dirty="0" smtClean="0"/>
              <a:t>Give credit where it is due</a:t>
            </a:r>
          </a:p>
          <a:p>
            <a:pPr lvl="1"/>
            <a:r>
              <a:rPr lang="en-US" dirty="0" smtClean="0"/>
              <a:t>Fair use and copyright laws</a:t>
            </a:r>
          </a:p>
          <a:p>
            <a:pPr lvl="1"/>
            <a:r>
              <a:rPr lang="en-US" dirty="0" smtClean="0"/>
              <a:t>Good scholarship requires citation of related work and precedents and provides a history of the evolution of an idea</a:t>
            </a:r>
          </a:p>
          <a:p>
            <a:r>
              <a:rPr lang="en-US" dirty="0" smtClean="0"/>
              <a:t>Don’t pass off the work of others as your own</a:t>
            </a:r>
          </a:p>
          <a:p>
            <a:pPr lvl="1"/>
            <a:r>
              <a:rPr lang="en-US" dirty="0" smtClean="0"/>
              <a:t>Reference circuits, previous projects, peers, TAs,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Properly cite your work</a:t>
            </a:r>
          </a:p>
          <a:p>
            <a:pPr lvl="1"/>
            <a:r>
              <a:rPr lang="en-US" dirty="0" smtClean="0"/>
              <a:t>IEEE style,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Beware the line between promoting </a:t>
            </a:r>
            <a:r>
              <a:rPr lang="en-US" dirty="0" smtClean="0"/>
              <a:t>your work </a:t>
            </a:r>
            <a:r>
              <a:rPr lang="en-US" dirty="0"/>
              <a:t>and distorting the </a:t>
            </a:r>
            <a:r>
              <a:rPr lang="en-US" dirty="0" smtClean="0"/>
              <a:t>facts</a:t>
            </a:r>
          </a:p>
          <a:p>
            <a:r>
              <a:rPr lang="en-US" dirty="0" smtClean="0"/>
              <a:t>There </a:t>
            </a:r>
            <a:r>
              <a:rPr lang="en-US" dirty="0"/>
              <a:t>is a difference between rejecting </a:t>
            </a:r>
            <a:r>
              <a:rPr lang="en-US" dirty="0" smtClean="0"/>
              <a:t>bad data </a:t>
            </a:r>
            <a:r>
              <a:rPr lang="en-US" dirty="0"/>
              <a:t>and committing lies of </a:t>
            </a:r>
            <a:r>
              <a:rPr lang="en-US" dirty="0" smtClean="0"/>
              <a:t>omission</a:t>
            </a:r>
          </a:p>
          <a:p>
            <a:r>
              <a:rPr lang="en-US" dirty="0" smtClean="0"/>
              <a:t>Don’t </a:t>
            </a:r>
            <a:r>
              <a:rPr lang="en-US" dirty="0"/>
              <a:t>fake data!</a:t>
            </a:r>
          </a:p>
        </p:txBody>
      </p:sp>
    </p:spTree>
    <p:extLst>
      <p:ext uri="{BB962C8B-B14F-4D97-AF65-F5344CB8AC3E}">
        <p14:creationId xmlns:p14="http://schemas.microsoft.com/office/powerpoint/2010/main" val="14199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E Illino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D1C7C491-508C-E44D-8FC9-7C0FF0C5DDF4}" vid="{2EF5AD22-EC08-1C4F-8696-7C8A1AB279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D1C7C491-508C-E44D-8FC9-7C0FF0C5DDF4}" vid="{90AC62C4-1C46-8D46-8895-740A8DDA9B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Illinois</Template>
  <TotalTime>144</TotalTime>
  <Words>1073</Words>
  <Application>Microsoft Office PowerPoint</Application>
  <PresentationFormat>Custom</PresentationFormat>
  <Paragraphs>107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ECE Illinois</vt:lpstr>
      <vt:lpstr>Custom Design</vt:lpstr>
      <vt:lpstr>Ethics, ECE 445, and You</vt:lpstr>
      <vt:lpstr>Lab Rules</vt:lpstr>
      <vt:lpstr>Ethics, Morals, and Laws</vt:lpstr>
      <vt:lpstr>Ethics, Morals, and Laws</vt:lpstr>
      <vt:lpstr>The power of ethics</vt:lpstr>
      <vt:lpstr>Ethical engineering</vt:lpstr>
      <vt:lpstr>Honesty and record keeping</vt:lpstr>
      <vt:lpstr>Stealing, cheating, and plagiarism</vt:lpstr>
      <vt:lpstr>Honesty</vt:lpstr>
      <vt:lpstr>The danger of group-think</vt:lpstr>
      <vt:lpstr>Beyond ECE 445</vt:lpstr>
      <vt:lpstr>Final thoughts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ECE 445</dc:title>
  <dc:creator>Jonathan Makela</dc:creator>
  <cp:lastModifiedBy>Oelze, Michael L</cp:lastModifiedBy>
  <cp:revision>12</cp:revision>
  <dcterms:created xsi:type="dcterms:W3CDTF">2016-09-06T17:27:21Z</dcterms:created>
  <dcterms:modified xsi:type="dcterms:W3CDTF">2017-01-31T16:45:48Z</dcterms:modified>
</cp:coreProperties>
</file>