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Hammersmith One" charset="1" panose="020107030305010605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1473498" cy="7706030"/>
            <a:chOff x="0" y="0"/>
            <a:chExt cx="15297998" cy="102747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443338"/>
              <a:ext cx="15297998" cy="88313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800"/>
                </a:lnSpc>
              </a:pPr>
              <a:r>
                <a:rPr lang="en-US" sz="12800" spc="-307">
                  <a:solidFill>
                    <a:srgbClr val="27407E"/>
                  </a:solidFill>
                  <a:latin typeface="Hammersmith One"/>
                </a:rPr>
                <a:t>Communicating Technical Information </a:t>
              </a:r>
            </a:p>
            <a:p>
              <a:pPr>
                <a:lnSpc>
                  <a:spcPts val="12800"/>
                </a:lnSpc>
              </a:pPr>
              <a:r>
                <a:rPr lang="en-US" sz="12800" spc="-307">
                  <a:solidFill>
                    <a:srgbClr val="27407E"/>
                  </a:solidFill>
                  <a:latin typeface="Hammersmith One"/>
                </a:rPr>
                <a:t>as a Team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57150"/>
              <a:ext cx="10583807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173554"/>
                  </a:solidFill>
                  <a:latin typeface="Open Sans"/>
                </a:rPr>
                <a:t>EngineerSPEAK - ECE 445 - Fall 2021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291818" y="3969171"/>
            <a:ext cx="8836162" cy="6104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CFE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82192" y="3990125"/>
            <a:ext cx="6876958" cy="2306750"/>
            <a:chOff x="0" y="0"/>
            <a:chExt cx="9169277" cy="307566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5725"/>
              <a:ext cx="9169277" cy="174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9000" spc="-225">
                  <a:solidFill>
                    <a:srgbClr val="173554"/>
                  </a:solidFill>
                  <a:latin typeface="Hammersmith One"/>
                </a:rPr>
                <a:t>Agenda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402779"/>
              <a:ext cx="9169277" cy="6728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3199">
                  <a:solidFill>
                    <a:srgbClr val="173554"/>
                  </a:solidFill>
                  <a:latin typeface="Open Sans"/>
                </a:rPr>
                <a:t>What we'll discuss today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37443" y="2149129"/>
            <a:ext cx="10857085" cy="5988742"/>
            <a:chOff x="0" y="0"/>
            <a:chExt cx="14476113" cy="7984989"/>
          </a:xfrm>
        </p:grpSpPr>
        <p:sp>
          <p:nvSpPr>
            <p:cNvPr name="AutoShape 6" id="6"/>
            <p:cNvSpPr/>
            <p:nvPr/>
          </p:nvSpPr>
          <p:spPr>
            <a:xfrm rot="0">
              <a:off x="0" y="1589910"/>
              <a:ext cx="14476113" cy="0"/>
            </a:xfrm>
            <a:prstGeom prst="line">
              <a:avLst/>
            </a:prstGeom>
            <a:ln cap="rnd" w="60880">
              <a:solidFill>
                <a:srgbClr val="173554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76200"/>
              <a:ext cx="14476113" cy="839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827968" indent="-413984" lvl="1">
                <a:lnSpc>
                  <a:spcPts val="5368"/>
                </a:lnSpc>
                <a:buFont typeface="Arial"/>
                <a:buChar char="•"/>
              </a:pPr>
              <a:r>
                <a:rPr lang="en-US" sz="3834">
                  <a:solidFill>
                    <a:srgbClr val="173554"/>
                  </a:solidFill>
                  <a:latin typeface="Open Sans"/>
                </a:rPr>
                <a:t>Team Communication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3997230"/>
              <a:ext cx="14476113" cy="0"/>
            </a:xfrm>
            <a:prstGeom prst="line">
              <a:avLst/>
            </a:prstGeom>
            <a:ln cap="rnd" w="60880">
              <a:solidFill>
                <a:srgbClr val="173554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2331120"/>
              <a:ext cx="14476113" cy="839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827968" indent="-413984" lvl="1">
                <a:lnSpc>
                  <a:spcPts val="5368"/>
                </a:lnSpc>
                <a:buFont typeface="Arial"/>
                <a:buChar char="•"/>
              </a:pPr>
              <a:r>
                <a:rPr lang="en-US" sz="3834">
                  <a:solidFill>
                    <a:srgbClr val="173554"/>
                  </a:solidFill>
                  <a:latin typeface="Open Sans"/>
                </a:rPr>
                <a:t>Effective Meetings</a:t>
              </a:r>
            </a:p>
          </p:txBody>
        </p:sp>
        <p:sp>
          <p:nvSpPr>
            <p:cNvPr name="AutoShape 10" id="10"/>
            <p:cNvSpPr/>
            <p:nvPr/>
          </p:nvSpPr>
          <p:spPr>
            <a:xfrm rot="0">
              <a:off x="0" y="6404550"/>
              <a:ext cx="14476113" cy="0"/>
            </a:xfrm>
            <a:prstGeom prst="line">
              <a:avLst/>
            </a:prstGeom>
            <a:ln cap="rnd" w="60880">
              <a:solidFill>
                <a:srgbClr val="173554"/>
              </a:solidFill>
              <a:prstDash val="sysDot"/>
              <a:headEnd type="none" len="sm" w="sm"/>
              <a:tailEnd type="none" len="sm" w="sm"/>
            </a:ln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4738440"/>
              <a:ext cx="14476113" cy="839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827968" indent="-413984" lvl="1">
                <a:lnSpc>
                  <a:spcPts val="5368"/>
                </a:lnSpc>
                <a:buFont typeface="Arial"/>
                <a:buChar char="•"/>
              </a:pPr>
              <a:r>
                <a:rPr lang="en-US" sz="3834">
                  <a:solidFill>
                    <a:srgbClr val="173554"/>
                  </a:solidFill>
                  <a:latin typeface="Open Sans"/>
                </a:rPr>
                <a:t>Communicating Technical Information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7145760"/>
              <a:ext cx="14476113" cy="8392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827968" indent="-413984" lvl="1">
                <a:lnSpc>
                  <a:spcPts val="5368"/>
                </a:lnSpc>
                <a:buFont typeface="Arial"/>
                <a:buChar char="•"/>
              </a:pPr>
              <a:r>
                <a:rPr lang="en-US" sz="3834">
                  <a:solidFill>
                    <a:srgbClr val="173554"/>
                  </a:solidFill>
                  <a:latin typeface="Open Sans"/>
                </a:rPr>
                <a:t>Presenting as a group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04900"/>
            <a:ext cx="6899879" cy="3545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39"/>
              </a:lnSpc>
            </a:pPr>
            <a:r>
              <a:rPr lang="en-US" sz="8399" spc="-167">
                <a:solidFill>
                  <a:srgbClr val="173554"/>
                </a:solidFill>
                <a:latin typeface="Hammersmith One"/>
              </a:rPr>
              <a:t>How to Work Better as </a:t>
            </a:r>
          </a:p>
          <a:p>
            <a:pPr algn="l">
              <a:lnSpc>
                <a:spcPts val="9239"/>
              </a:lnSpc>
            </a:pPr>
            <a:r>
              <a:rPr lang="en-US" sz="8399" spc="-167">
                <a:solidFill>
                  <a:srgbClr val="173554"/>
                </a:solidFill>
                <a:latin typeface="Hammersmith One"/>
              </a:rPr>
              <a:t>a Group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389620" y="1632585"/>
            <a:ext cx="9483059" cy="6917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98826" indent="-399413" lvl="1">
              <a:lnSpc>
                <a:spcPts val="5549"/>
              </a:lnSpc>
              <a:buFont typeface="Arial"/>
              <a:buChar char="•"/>
            </a:pPr>
            <a:r>
              <a:rPr lang="en-US" sz="3699">
                <a:solidFill>
                  <a:srgbClr val="173554"/>
                </a:solidFill>
                <a:latin typeface="Hammersmith One Bold"/>
              </a:rPr>
              <a:t>Start with a Face-to-Face Meeting (where possible)</a:t>
            </a:r>
          </a:p>
          <a:p>
            <a:pPr>
              <a:lnSpc>
                <a:spcPts val="5549"/>
              </a:lnSpc>
            </a:pPr>
          </a:p>
          <a:p>
            <a:pPr marL="798826" indent="-399413" lvl="1">
              <a:lnSpc>
                <a:spcPts val="5549"/>
              </a:lnSpc>
              <a:buFont typeface="Arial"/>
              <a:buChar char="•"/>
            </a:pPr>
            <a:r>
              <a:rPr lang="en-US" sz="3699">
                <a:solidFill>
                  <a:srgbClr val="173554"/>
                </a:solidFill>
                <a:latin typeface="Hammersmith One Bold"/>
              </a:rPr>
              <a:t>Get to know each other outside of the project</a:t>
            </a:r>
          </a:p>
          <a:p>
            <a:pPr>
              <a:lnSpc>
                <a:spcPts val="5549"/>
              </a:lnSpc>
            </a:pPr>
          </a:p>
          <a:p>
            <a:pPr marL="798826" indent="-399413" lvl="1">
              <a:lnSpc>
                <a:spcPts val="5549"/>
              </a:lnSpc>
              <a:buFont typeface="Arial"/>
              <a:buChar char="•"/>
            </a:pPr>
            <a:r>
              <a:rPr lang="en-US" sz="3699">
                <a:solidFill>
                  <a:srgbClr val="173554"/>
                </a:solidFill>
                <a:latin typeface="Hammersmith One Bold"/>
              </a:rPr>
              <a:t>Establish a culture of “trust” and “honesty”</a:t>
            </a:r>
          </a:p>
          <a:p>
            <a:pPr>
              <a:lnSpc>
                <a:spcPts val="5549"/>
              </a:lnSpc>
            </a:pPr>
          </a:p>
          <a:p>
            <a:pPr marL="798826" indent="-399413" lvl="1">
              <a:lnSpc>
                <a:spcPts val="5549"/>
              </a:lnSpc>
              <a:buFont typeface="Arial"/>
              <a:buChar char="•"/>
            </a:pPr>
            <a:r>
              <a:rPr lang="en-US" sz="3699">
                <a:solidFill>
                  <a:srgbClr val="173554"/>
                </a:solidFill>
                <a:latin typeface="Hammersmith One Bold"/>
              </a:rPr>
              <a:t>Set clear guidelines and goals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8039" y="5143500"/>
            <a:ext cx="7278808" cy="4631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486244"/>
            <a:ext cx="7783961" cy="2143025"/>
            <a:chOff x="0" y="0"/>
            <a:chExt cx="5593456" cy="1539951"/>
          </a:xfrm>
        </p:grpSpPr>
        <p:sp>
          <p:nvSpPr>
            <p:cNvPr name="Freeform 3" id="3"/>
            <p:cNvSpPr/>
            <p:nvPr/>
          </p:nvSpPr>
          <p:spPr>
            <a:xfrm>
              <a:off x="92710" y="106680"/>
              <a:ext cx="5489316" cy="1420571"/>
            </a:xfrm>
            <a:custGeom>
              <a:avLst/>
              <a:gdLst/>
              <a:ahLst/>
              <a:cxnLst/>
              <a:rect r="r" b="b" t="t" l="l"/>
              <a:pathLst>
                <a:path h="1420571" w="5489316">
                  <a:moveTo>
                    <a:pt x="5462646" y="1231341"/>
                  </a:moveTo>
                  <a:cubicBezTo>
                    <a:pt x="5462646" y="1318971"/>
                    <a:pt x="5386446" y="1390091"/>
                    <a:pt x="5305166" y="1390091"/>
                  </a:cubicBezTo>
                  <a:lnTo>
                    <a:pt x="66040" y="1390091"/>
                  </a:lnTo>
                  <a:cubicBezTo>
                    <a:pt x="43180" y="1390091"/>
                    <a:pt x="20320" y="1385011"/>
                    <a:pt x="0" y="1376121"/>
                  </a:cubicBezTo>
                  <a:cubicBezTo>
                    <a:pt x="26670" y="1404061"/>
                    <a:pt x="63500" y="1420571"/>
                    <a:pt x="129114" y="1420571"/>
                  </a:cubicBezTo>
                  <a:lnTo>
                    <a:pt x="5343266" y="1420571"/>
                  </a:lnTo>
                  <a:cubicBezTo>
                    <a:pt x="5423276" y="1420571"/>
                    <a:pt x="5489316" y="1354531"/>
                    <a:pt x="5489316" y="1274521"/>
                  </a:cubicBezTo>
                  <a:lnTo>
                    <a:pt x="5489316" y="95250"/>
                  </a:lnTo>
                  <a:cubicBezTo>
                    <a:pt x="5489316" y="58420"/>
                    <a:pt x="5475346" y="25400"/>
                    <a:pt x="5453756" y="0"/>
                  </a:cubicBezTo>
                  <a:cubicBezTo>
                    <a:pt x="5460106" y="16510"/>
                    <a:pt x="5462646" y="34290"/>
                    <a:pt x="5462646" y="52070"/>
                  </a:cubicBezTo>
                  <a:lnTo>
                    <a:pt x="5462646" y="1231341"/>
                  </a:lnTo>
                  <a:lnTo>
                    <a:pt x="5462646" y="1231341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12700" y="12700"/>
              <a:ext cx="5528686" cy="1471371"/>
            </a:xfrm>
            <a:custGeom>
              <a:avLst/>
              <a:gdLst/>
              <a:ahLst/>
              <a:cxnLst/>
              <a:rect r="r" b="b" t="t" l="l"/>
              <a:pathLst>
                <a:path h="1471371" w="5528686">
                  <a:moveTo>
                    <a:pt x="146050" y="1471371"/>
                  </a:moveTo>
                  <a:lnTo>
                    <a:pt x="5382636" y="1471371"/>
                  </a:lnTo>
                  <a:cubicBezTo>
                    <a:pt x="5462646" y="1471371"/>
                    <a:pt x="5528686" y="1405331"/>
                    <a:pt x="5528686" y="1325321"/>
                  </a:cubicBezTo>
                  <a:lnTo>
                    <a:pt x="5528686" y="146050"/>
                  </a:lnTo>
                  <a:cubicBezTo>
                    <a:pt x="5528686" y="66040"/>
                    <a:pt x="5462646" y="0"/>
                    <a:pt x="538263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25321"/>
                  </a:lnTo>
                  <a:cubicBezTo>
                    <a:pt x="0" y="1406601"/>
                    <a:pt x="66040" y="1471371"/>
                    <a:pt x="146050" y="14713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5593456" cy="1539951"/>
            </a:xfrm>
            <a:custGeom>
              <a:avLst/>
              <a:gdLst/>
              <a:ahLst/>
              <a:cxnLst/>
              <a:rect r="r" b="b" t="t" l="l"/>
              <a:pathLst>
                <a:path h="1539951" w="5593456">
                  <a:moveTo>
                    <a:pt x="5529956" y="74930"/>
                  </a:moveTo>
                  <a:cubicBezTo>
                    <a:pt x="5502016" y="30480"/>
                    <a:pt x="5452486" y="0"/>
                    <a:pt x="539533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38021"/>
                  </a:lnTo>
                  <a:cubicBezTo>
                    <a:pt x="0" y="1390091"/>
                    <a:pt x="25400" y="1435811"/>
                    <a:pt x="63500" y="1465021"/>
                  </a:cubicBezTo>
                  <a:cubicBezTo>
                    <a:pt x="91440" y="1509471"/>
                    <a:pt x="140970" y="1539951"/>
                    <a:pt x="226991" y="1539951"/>
                  </a:cubicBezTo>
                  <a:lnTo>
                    <a:pt x="5434706" y="1539951"/>
                  </a:lnTo>
                  <a:cubicBezTo>
                    <a:pt x="5522336" y="1539951"/>
                    <a:pt x="5593456" y="1468831"/>
                    <a:pt x="5593456" y="1381201"/>
                  </a:cubicBezTo>
                  <a:lnTo>
                    <a:pt x="5593456" y="201930"/>
                  </a:lnTo>
                  <a:cubicBezTo>
                    <a:pt x="5593456" y="149860"/>
                    <a:pt x="5568056" y="104140"/>
                    <a:pt x="5529956" y="74930"/>
                  </a:cubicBezTo>
                  <a:close/>
                  <a:moveTo>
                    <a:pt x="12700" y="133802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395336" y="12700"/>
                  </a:lnTo>
                  <a:cubicBezTo>
                    <a:pt x="5475346" y="12700"/>
                    <a:pt x="5541386" y="78740"/>
                    <a:pt x="5541386" y="158750"/>
                  </a:cubicBezTo>
                  <a:lnTo>
                    <a:pt x="5541386" y="1338021"/>
                  </a:lnTo>
                  <a:cubicBezTo>
                    <a:pt x="5541386" y="1418031"/>
                    <a:pt x="5475346" y="1484071"/>
                    <a:pt x="5395336" y="1484071"/>
                  </a:cubicBezTo>
                  <a:lnTo>
                    <a:pt x="158750" y="1484071"/>
                  </a:lnTo>
                  <a:cubicBezTo>
                    <a:pt x="78740" y="1484071"/>
                    <a:pt x="12700" y="1419301"/>
                    <a:pt x="12700" y="1338021"/>
                  </a:cubicBezTo>
                  <a:close/>
                  <a:moveTo>
                    <a:pt x="5582026" y="1381201"/>
                  </a:moveTo>
                  <a:cubicBezTo>
                    <a:pt x="5582026" y="1461211"/>
                    <a:pt x="5514716" y="1527251"/>
                    <a:pt x="5434706" y="1527251"/>
                  </a:cubicBezTo>
                  <a:lnTo>
                    <a:pt x="226991" y="1527251"/>
                  </a:lnTo>
                  <a:cubicBezTo>
                    <a:pt x="157480" y="1527251"/>
                    <a:pt x="120650" y="1510741"/>
                    <a:pt x="93980" y="1482801"/>
                  </a:cubicBezTo>
                  <a:cubicBezTo>
                    <a:pt x="114300" y="1491691"/>
                    <a:pt x="135890" y="1496771"/>
                    <a:pt x="160020" y="1496771"/>
                  </a:cubicBezTo>
                  <a:lnTo>
                    <a:pt x="5396606" y="1496771"/>
                  </a:lnTo>
                  <a:cubicBezTo>
                    <a:pt x="5484236" y="1496771"/>
                    <a:pt x="5555356" y="1425651"/>
                    <a:pt x="5555356" y="1338021"/>
                  </a:cubicBezTo>
                  <a:lnTo>
                    <a:pt x="5555356" y="158750"/>
                  </a:lnTo>
                  <a:cubicBezTo>
                    <a:pt x="5555356" y="140970"/>
                    <a:pt x="5551546" y="123190"/>
                    <a:pt x="5546466" y="106680"/>
                  </a:cubicBezTo>
                  <a:cubicBezTo>
                    <a:pt x="5568056" y="132080"/>
                    <a:pt x="5582026" y="165100"/>
                    <a:pt x="5582026" y="201930"/>
                  </a:cubicBezTo>
                  <a:lnTo>
                    <a:pt x="5582026" y="1381201"/>
                  </a:lnTo>
                  <a:cubicBezTo>
                    <a:pt x="5582026" y="1381201"/>
                    <a:pt x="5582026" y="1381201"/>
                    <a:pt x="5582026" y="1381201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75339" y="4486244"/>
            <a:ext cx="7783961" cy="2143025"/>
            <a:chOff x="0" y="0"/>
            <a:chExt cx="5593456" cy="1539951"/>
          </a:xfrm>
        </p:grpSpPr>
        <p:sp>
          <p:nvSpPr>
            <p:cNvPr name="Freeform 7" id="7"/>
            <p:cNvSpPr/>
            <p:nvPr/>
          </p:nvSpPr>
          <p:spPr>
            <a:xfrm>
              <a:off x="92710" y="106680"/>
              <a:ext cx="5489316" cy="1420571"/>
            </a:xfrm>
            <a:custGeom>
              <a:avLst/>
              <a:gdLst/>
              <a:ahLst/>
              <a:cxnLst/>
              <a:rect r="r" b="b" t="t" l="l"/>
              <a:pathLst>
                <a:path h="1420571" w="5489316">
                  <a:moveTo>
                    <a:pt x="5462646" y="1231341"/>
                  </a:moveTo>
                  <a:cubicBezTo>
                    <a:pt x="5462646" y="1318971"/>
                    <a:pt x="5386446" y="1390091"/>
                    <a:pt x="5305166" y="1390091"/>
                  </a:cubicBezTo>
                  <a:lnTo>
                    <a:pt x="66040" y="1390091"/>
                  </a:lnTo>
                  <a:cubicBezTo>
                    <a:pt x="43180" y="1390091"/>
                    <a:pt x="20320" y="1385011"/>
                    <a:pt x="0" y="1376121"/>
                  </a:cubicBezTo>
                  <a:cubicBezTo>
                    <a:pt x="26670" y="1404061"/>
                    <a:pt x="63500" y="1420571"/>
                    <a:pt x="129114" y="1420571"/>
                  </a:cubicBezTo>
                  <a:lnTo>
                    <a:pt x="5343266" y="1420571"/>
                  </a:lnTo>
                  <a:cubicBezTo>
                    <a:pt x="5423276" y="1420571"/>
                    <a:pt x="5489316" y="1354531"/>
                    <a:pt x="5489316" y="1274521"/>
                  </a:cubicBezTo>
                  <a:lnTo>
                    <a:pt x="5489316" y="95250"/>
                  </a:lnTo>
                  <a:cubicBezTo>
                    <a:pt x="5489316" y="58420"/>
                    <a:pt x="5475346" y="25400"/>
                    <a:pt x="5453756" y="0"/>
                  </a:cubicBezTo>
                  <a:cubicBezTo>
                    <a:pt x="5460106" y="16510"/>
                    <a:pt x="5462646" y="34290"/>
                    <a:pt x="5462646" y="52070"/>
                  </a:cubicBezTo>
                  <a:lnTo>
                    <a:pt x="5462646" y="1231341"/>
                  </a:lnTo>
                  <a:lnTo>
                    <a:pt x="5462646" y="1231341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12700" y="12700"/>
              <a:ext cx="5528686" cy="1471371"/>
            </a:xfrm>
            <a:custGeom>
              <a:avLst/>
              <a:gdLst/>
              <a:ahLst/>
              <a:cxnLst/>
              <a:rect r="r" b="b" t="t" l="l"/>
              <a:pathLst>
                <a:path h="1471371" w="5528686">
                  <a:moveTo>
                    <a:pt x="146050" y="1471371"/>
                  </a:moveTo>
                  <a:lnTo>
                    <a:pt x="5382636" y="1471371"/>
                  </a:lnTo>
                  <a:cubicBezTo>
                    <a:pt x="5462646" y="1471371"/>
                    <a:pt x="5528686" y="1405331"/>
                    <a:pt x="5528686" y="1325321"/>
                  </a:cubicBezTo>
                  <a:lnTo>
                    <a:pt x="5528686" y="146050"/>
                  </a:lnTo>
                  <a:cubicBezTo>
                    <a:pt x="5528686" y="66040"/>
                    <a:pt x="5462646" y="0"/>
                    <a:pt x="538263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25321"/>
                  </a:lnTo>
                  <a:cubicBezTo>
                    <a:pt x="0" y="1406601"/>
                    <a:pt x="66040" y="1471371"/>
                    <a:pt x="146050" y="14713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0" y="0"/>
              <a:ext cx="5593456" cy="1539951"/>
            </a:xfrm>
            <a:custGeom>
              <a:avLst/>
              <a:gdLst/>
              <a:ahLst/>
              <a:cxnLst/>
              <a:rect r="r" b="b" t="t" l="l"/>
              <a:pathLst>
                <a:path h="1539951" w="5593456">
                  <a:moveTo>
                    <a:pt x="5529956" y="74930"/>
                  </a:moveTo>
                  <a:cubicBezTo>
                    <a:pt x="5502016" y="30480"/>
                    <a:pt x="5452486" y="0"/>
                    <a:pt x="539533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38021"/>
                  </a:lnTo>
                  <a:cubicBezTo>
                    <a:pt x="0" y="1390091"/>
                    <a:pt x="25400" y="1435811"/>
                    <a:pt x="63500" y="1465021"/>
                  </a:cubicBezTo>
                  <a:cubicBezTo>
                    <a:pt x="91440" y="1509471"/>
                    <a:pt x="140970" y="1539951"/>
                    <a:pt x="226991" y="1539951"/>
                  </a:cubicBezTo>
                  <a:lnTo>
                    <a:pt x="5434706" y="1539951"/>
                  </a:lnTo>
                  <a:cubicBezTo>
                    <a:pt x="5522336" y="1539951"/>
                    <a:pt x="5593456" y="1468831"/>
                    <a:pt x="5593456" y="1381201"/>
                  </a:cubicBezTo>
                  <a:lnTo>
                    <a:pt x="5593456" y="201930"/>
                  </a:lnTo>
                  <a:cubicBezTo>
                    <a:pt x="5593456" y="149860"/>
                    <a:pt x="5568056" y="104140"/>
                    <a:pt x="5529956" y="74930"/>
                  </a:cubicBezTo>
                  <a:close/>
                  <a:moveTo>
                    <a:pt x="12700" y="133802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395336" y="12700"/>
                  </a:lnTo>
                  <a:cubicBezTo>
                    <a:pt x="5475346" y="12700"/>
                    <a:pt x="5541386" y="78740"/>
                    <a:pt x="5541386" y="158750"/>
                  </a:cubicBezTo>
                  <a:lnTo>
                    <a:pt x="5541386" y="1338021"/>
                  </a:lnTo>
                  <a:cubicBezTo>
                    <a:pt x="5541386" y="1418031"/>
                    <a:pt x="5475346" y="1484071"/>
                    <a:pt x="5395336" y="1484071"/>
                  </a:cubicBezTo>
                  <a:lnTo>
                    <a:pt x="158750" y="1484071"/>
                  </a:lnTo>
                  <a:cubicBezTo>
                    <a:pt x="78740" y="1484071"/>
                    <a:pt x="12700" y="1419301"/>
                    <a:pt x="12700" y="1338021"/>
                  </a:cubicBezTo>
                  <a:close/>
                  <a:moveTo>
                    <a:pt x="5582026" y="1381201"/>
                  </a:moveTo>
                  <a:cubicBezTo>
                    <a:pt x="5582026" y="1461211"/>
                    <a:pt x="5514716" y="1527251"/>
                    <a:pt x="5434706" y="1527251"/>
                  </a:cubicBezTo>
                  <a:lnTo>
                    <a:pt x="226991" y="1527251"/>
                  </a:lnTo>
                  <a:cubicBezTo>
                    <a:pt x="157480" y="1527251"/>
                    <a:pt x="120650" y="1510741"/>
                    <a:pt x="93980" y="1482801"/>
                  </a:cubicBezTo>
                  <a:cubicBezTo>
                    <a:pt x="114300" y="1491691"/>
                    <a:pt x="135890" y="1496771"/>
                    <a:pt x="160020" y="1496771"/>
                  </a:cubicBezTo>
                  <a:lnTo>
                    <a:pt x="5396606" y="1496771"/>
                  </a:lnTo>
                  <a:cubicBezTo>
                    <a:pt x="5484236" y="1496771"/>
                    <a:pt x="5555356" y="1425651"/>
                    <a:pt x="5555356" y="1338021"/>
                  </a:cubicBezTo>
                  <a:lnTo>
                    <a:pt x="5555356" y="158750"/>
                  </a:lnTo>
                  <a:cubicBezTo>
                    <a:pt x="5555356" y="140970"/>
                    <a:pt x="5551546" y="123190"/>
                    <a:pt x="5546466" y="106680"/>
                  </a:cubicBezTo>
                  <a:cubicBezTo>
                    <a:pt x="5568056" y="132080"/>
                    <a:pt x="5582026" y="165100"/>
                    <a:pt x="5582026" y="201930"/>
                  </a:cubicBezTo>
                  <a:lnTo>
                    <a:pt x="5582026" y="1381201"/>
                  </a:lnTo>
                  <a:cubicBezTo>
                    <a:pt x="5582026" y="1381201"/>
                    <a:pt x="5582026" y="1381201"/>
                    <a:pt x="5582026" y="1381201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7065589"/>
            <a:ext cx="7783961" cy="2143025"/>
            <a:chOff x="0" y="0"/>
            <a:chExt cx="5593456" cy="1539951"/>
          </a:xfrm>
        </p:grpSpPr>
        <p:sp>
          <p:nvSpPr>
            <p:cNvPr name="Freeform 11" id="11"/>
            <p:cNvSpPr/>
            <p:nvPr/>
          </p:nvSpPr>
          <p:spPr>
            <a:xfrm>
              <a:off x="92710" y="106680"/>
              <a:ext cx="5489316" cy="1420571"/>
            </a:xfrm>
            <a:custGeom>
              <a:avLst/>
              <a:gdLst/>
              <a:ahLst/>
              <a:cxnLst/>
              <a:rect r="r" b="b" t="t" l="l"/>
              <a:pathLst>
                <a:path h="1420571" w="5489316">
                  <a:moveTo>
                    <a:pt x="5462646" y="1231341"/>
                  </a:moveTo>
                  <a:cubicBezTo>
                    <a:pt x="5462646" y="1318971"/>
                    <a:pt x="5386446" y="1390091"/>
                    <a:pt x="5305166" y="1390091"/>
                  </a:cubicBezTo>
                  <a:lnTo>
                    <a:pt x="66040" y="1390091"/>
                  </a:lnTo>
                  <a:cubicBezTo>
                    <a:pt x="43180" y="1390091"/>
                    <a:pt x="20320" y="1385011"/>
                    <a:pt x="0" y="1376121"/>
                  </a:cubicBezTo>
                  <a:cubicBezTo>
                    <a:pt x="26670" y="1404061"/>
                    <a:pt x="63500" y="1420571"/>
                    <a:pt x="129114" y="1420571"/>
                  </a:cubicBezTo>
                  <a:lnTo>
                    <a:pt x="5343266" y="1420571"/>
                  </a:lnTo>
                  <a:cubicBezTo>
                    <a:pt x="5423276" y="1420571"/>
                    <a:pt x="5489316" y="1354531"/>
                    <a:pt x="5489316" y="1274521"/>
                  </a:cubicBezTo>
                  <a:lnTo>
                    <a:pt x="5489316" y="95250"/>
                  </a:lnTo>
                  <a:cubicBezTo>
                    <a:pt x="5489316" y="58420"/>
                    <a:pt x="5475346" y="25400"/>
                    <a:pt x="5453756" y="0"/>
                  </a:cubicBezTo>
                  <a:cubicBezTo>
                    <a:pt x="5460106" y="16510"/>
                    <a:pt x="5462646" y="34290"/>
                    <a:pt x="5462646" y="52070"/>
                  </a:cubicBezTo>
                  <a:lnTo>
                    <a:pt x="5462646" y="1231341"/>
                  </a:lnTo>
                  <a:lnTo>
                    <a:pt x="5462646" y="1231341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12700" y="12700"/>
              <a:ext cx="5528686" cy="1471371"/>
            </a:xfrm>
            <a:custGeom>
              <a:avLst/>
              <a:gdLst/>
              <a:ahLst/>
              <a:cxnLst/>
              <a:rect r="r" b="b" t="t" l="l"/>
              <a:pathLst>
                <a:path h="1471371" w="5528686">
                  <a:moveTo>
                    <a:pt x="146050" y="1471371"/>
                  </a:moveTo>
                  <a:lnTo>
                    <a:pt x="5382636" y="1471371"/>
                  </a:lnTo>
                  <a:cubicBezTo>
                    <a:pt x="5462646" y="1471371"/>
                    <a:pt x="5528686" y="1405331"/>
                    <a:pt x="5528686" y="1325321"/>
                  </a:cubicBezTo>
                  <a:lnTo>
                    <a:pt x="5528686" y="146050"/>
                  </a:lnTo>
                  <a:cubicBezTo>
                    <a:pt x="5528686" y="66040"/>
                    <a:pt x="5462646" y="0"/>
                    <a:pt x="538263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25321"/>
                  </a:lnTo>
                  <a:cubicBezTo>
                    <a:pt x="0" y="1406601"/>
                    <a:pt x="66040" y="1471371"/>
                    <a:pt x="146050" y="14713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5593456" cy="1539951"/>
            </a:xfrm>
            <a:custGeom>
              <a:avLst/>
              <a:gdLst/>
              <a:ahLst/>
              <a:cxnLst/>
              <a:rect r="r" b="b" t="t" l="l"/>
              <a:pathLst>
                <a:path h="1539951" w="5593456">
                  <a:moveTo>
                    <a:pt x="5529956" y="74930"/>
                  </a:moveTo>
                  <a:cubicBezTo>
                    <a:pt x="5502016" y="30480"/>
                    <a:pt x="5452486" y="0"/>
                    <a:pt x="539533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38021"/>
                  </a:lnTo>
                  <a:cubicBezTo>
                    <a:pt x="0" y="1390091"/>
                    <a:pt x="25400" y="1435811"/>
                    <a:pt x="63500" y="1465021"/>
                  </a:cubicBezTo>
                  <a:cubicBezTo>
                    <a:pt x="91440" y="1509471"/>
                    <a:pt x="140970" y="1539951"/>
                    <a:pt x="226991" y="1539951"/>
                  </a:cubicBezTo>
                  <a:lnTo>
                    <a:pt x="5434706" y="1539951"/>
                  </a:lnTo>
                  <a:cubicBezTo>
                    <a:pt x="5522336" y="1539951"/>
                    <a:pt x="5593456" y="1468831"/>
                    <a:pt x="5593456" y="1381201"/>
                  </a:cubicBezTo>
                  <a:lnTo>
                    <a:pt x="5593456" y="201930"/>
                  </a:lnTo>
                  <a:cubicBezTo>
                    <a:pt x="5593456" y="149860"/>
                    <a:pt x="5568056" y="104140"/>
                    <a:pt x="5529956" y="74930"/>
                  </a:cubicBezTo>
                  <a:close/>
                  <a:moveTo>
                    <a:pt x="12700" y="133802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395336" y="12700"/>
                  </a:lnTo>
                  <a:cubicBezTo>
                    <a:pt x="5475346" y="12700"/>
                    <a:pt x="5541386" y="78740"/>
                    <a:pt x="5541386" y="158750"/>
                  </a:cubicBezTo>
                  <a:lnTo>
                    <a:pt x="5541386" y="1338021"/>
                  </a:lnTo>
                  <a:cubicBezTo>
                    <a:pt x="5541386" y="1418031"/>
                    <a:pt x="5475346" y="1484071"/>
                    <a:pt x="5395336" y="1484071"/>
                  </a:cubicBezTo>
                  <a:lnTo>
                    <a:pt x="158750" y="1484071"/>
                  </a:lnTo>
                  <a:cubicBezTo>
                    <a:pt x="78740" y="1484071"/>
                    <a:pt x="12700" y="1419301"/>
                    <a:pt x="12700" y="1338021"/>
                  </a:cubicBezTo>
                  <a:close/>
                  <a:moveTo>
                    <a:pt x="5582026" y="1381201"/>
                  </a:moveTo>
                  <a:cubicBezTo>
                    <a:pt x="5582026" y="1461211"/>
                    <a:pt x="5514716" y="1527251"/>
                    <a:pt x="5434706" y="1527251"/>
                  </a:cubicBezTo>
                  <a:lnTo>
                    <a:pt x="226991" y="1527251"/>
                  </a:lnTo>
                  <a:cubicBezTo>
                    <a:pt x="157480" y="1527251"/>
                    <a:pt x="120650" y="1510741"/>
                    <a:pt x="93980" y="1482801"/>
                  </a:cubicBezTo>
                  <a:cubicBezTo>
                    <a:pt x="114300" y="1491691"/>
                    <a:pt x="135890" y="1496771"/>
                    <a:pt x="160020" y="1496771"/>
                  </a:cubicBezTo>
                  <a:lnTo>
                    <a:pt x="5396606" y="1496771"/>
                  </a:lnTo>
                  <a:cubicBezTo>
                    <a:pt x="5484236" y="1496771"/>
                    <a:pt x="5555356" y="1425651"/>
                    <a:pt x="5555356" y="1338021"/>
                  </a:cubicBezTo>
                  <a:lnTo>
                    <a:pt x="5555356" y="158750"/>
                  </a:lnTo>
                  <a:cubicBezTo>
                    <a:pt x="5555356" y="140970"/>
                    <a:pt x="5551546" y="123190"/>
                    <a:pt x="5546466" y="106680"/>
                  </a:cubicBezTo>
                  <a:cubicBezTo>
                    <a:pt x="5568056" y="132080"/>
                    <a:pt x="5582026" y="165100"/>
                    <a:pt x="5582026" y="201930"/>
                  </a:cubicBezTo>
                  <a:lnTo>
                    <a:pt x="5582026" y="1381201"/>
                  </a:lnTo>
                  <a:cubicBezTo>
                    <a:pt x="5582026" y="1381201"/>
                    <a:pt x="5582026" y="1381201"/>
                    <a:pt x="5582026" y="1381201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475339" y="7065589"/>
            <a:ext cx="7783961" cy="2143025"/>
            <a:chOff x="0" y="0"/>
            <a:chExt cx="5593456" cy="1539951"/>
          </a:xfrm>
        </p:grpSpPr>
        <p:sp>
          <p:nvSpPr>
            <p:cNvPr name="Freeform 15" id="15"/>
            <p:cNvSpPr/>
            <p:nvPr/>
          </p:nvSpPr>
          <p:spPr>
            <a:xfrm>
              <a:off x="92710" y="106680"/>
              <a:ext cx="5489316" cy="1420571"/>
            </a:xfrm>
            <a:custGeom>
              <a:avLst/>
              <a:gdLst/>
              <a:ahLst/>
              <a:cxnLst/>
              <a:rect r="r" b="b" t="t" l="l"/>
              <a:pathLst>
                <a:path h="1420571" w="5489316">
                  <a:moveTo>
                    <a:pt x="5462646" y="1231341"/>
                  </a:moveTo>
                  <a:cubicBezTo>
                    <a:pt x="5462646" y="1318971"/>
                    <a:pt x="5386446" y="1390091"/>
                    <a:pt x="5305166" y="1390091"/>
                  </a:cubicBezTo>
                  <a:lnTo>
                    <a:pt x="66040" y="1390091"/>
                  </a:lnTo>
                  <a:cubicBezTo>
                    <a:pt x="43180" y="1390091"/>
                    <a:pt x="20320" y="1385011"/>
                    <a:pt x="0" y="1376121"/>
                  </a:cubicBezTo>
                  <a:cubicBezTo>
                    <a:pt x="26670" y="1404061"/>
                    <a:pt x="63500" y="1420571"/>
                    <a:pt x="129114" y="1420571"/>
                  </a:cubicBezTo>
                  <a:lnTo>
                    <a:pt x="5343266" y="1420571"/>
                  </a:lnTo>
                  <a:cubicBezTo>
                    <a:pt x="5423276" y="1420571"/>
                    <a:pt x="5489316" y="1354531"/>
                    <a:pt x="5489316" y="1274521"/>
                  </a:cubicBezTo>
                  <a:lnTo>
                    <a:pt x="5489316" y="95250"/>
                  </a:lnTo>
                  <a:cubicBezTo>
                    <a:pt x="5489316" y="58420"/>
                    <a:pt x="5475346" y="25400"/>
                    <a:pt x="5453756" y="0"/>
                  </a:cubicBezTo>
                  <a:cubicBezTo>
                    <a:pt x="5460106" y="16510"/>
                    <a:pt x="5462646" y="34290"/>
                    <a:pt x="5462646" y="52070"/>
                  </a:cubicBezTo>
                  <a:lnTo>
                    <a:pt x="5462646" y="1231341"/>
                  </a:lnTo>
                  <a:lnTo>
                    <a:pt x="5462646" y="1231341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name="Freeform 16" id="16"/>
            <p:cNvSpPr/>
            <p:nvPr/>
          </p:nvSpPr>
          <p:spPr>
            <a:xfrm>
              <a:off x="12700" y="12700"/>
              <a:ext cx="5528686" cy="1471371"/>
            </a:xfrm>
            <a:custGeom>
              <a:avLst/>
              <a:gdLst/>
              <a:ahLst/>
              <a:cxnLst/>
              <a:rect r="r" b="b" t="t" l="l"/>
              <a:pathLst>
                <a:path h="1471371" w="5528686">
                  <a:moveTo>
                    <a:pt x="146050" y="1471371"/>
                  </a:moveTo>
                  <a:lnTo>
                    <a:pt x="5382636" y="1471371"/>
                  </a:lnTo>
                  <a:cubicBezTo>
                    <a:pt x="5462646" y="1471371"/>
                    <a:pt x="5528686" y="1405331"/>
                    <a:pt x="5528686" y="1325321"/>
                  </a:cubicBezTo>
                  <a:lnTo>
                    <a:pt x="5528686" y="146050"/>
                  </a:lnTo>
                  <a:cubicBezTo>
                    <a:pt x="5528686" y="66040"/>
                    <a:pt x="5462646" y="0"/>
                    <a:pt x="538263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25321"/>
                  </a:lnTo>
                  <a:cubicBezTo>
                    <a:pt x="0" y="1406601"/>
                    <a:pt x="66040" y="1471371"/>
                    <a:pt x="146050" y="14713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0" y="0"/>
              <a:ext cx="5593456" cy="1539951"/>
            </a:xfrm>
            <a:custGeom>
              <a:avLst/>
              <a:gdLst/>
              <a:ahLst/>
              <a:cxnLst/>
              <a:rect r="r" b="b" t="t" l="l"/>
              <a:pathLst>
                <a:path h="1539951" w="5593456">
                  <a:moveTo>
                    <a:pt x="5529956" y="74930"/>
                  </a:moveTo>
                  <a:cubicBezTo>
                    <a:pt x="5502016" y="30480"/>
                    <a:pt x="5452486" y="0"/>
                    <a:pt x="539533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38021"/>
                  </a:lnTo>
                  <a:cubicBezTo>
                    <a:pt x="0" y="1390091"/>
                    <a:pt x="25400" y="1435811"/>
                    <a:pt x="63500" y="1465021"/>
                  </a:cubicBezTo>
                  <a:cubicBezTo>
                    <a:pt x="91440" y="1509471"/>
                    <a:pt x="140970" y="1539951"/>
                    <a:pt x="226991" y="1539951"/>
                  </a:cubicBezTo>
                  <a:lnTo>
                    <a:pt x="5434706" y="1539951"/>
                  </a:lnTo>
                  <a:cubicBezTo>
                    <a:pt x="5522336" y="1539951"/>
                    <a:pt x="5593456" y="1468831"/>
                    <a:pt x="5593456" y="1381201"/>
                  </a:cubicBezTo>
                  <a:lnTo>
                    <a:pt x="5593456" y="201930"/>
                  </a:lnTo>
                  <a:cubicBezTo>
                    <a:pt x="5593456" y="149860"/>
                    <a:pt x="5568056" y="104140"/>
                    <a:pt x="5529956" y="74930"/>
                  </a:cubicBezTo>
                  <a:close/>
                  <a:moveTo>
                    <a:pt x="12700" y="133802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395336" y="12700"/>
                  </a:lnTo>
                  <a:cubicBezTo>
                    <a:pt x="5475346" y="12700"/>
                    <a:pt x="5541386" y="78740"/>
                    <a:pt x="5541386" y="158750"/>
                  </a:cubicBezTo>
                  <a:lnTo>
                    <a:pt x="5541386" y="1338021"/>
                  </a:lnTo>
                  <a:cubicBezTo>
                    <a:pt x="5541386" y="1418031"/>
                    <a:pt x="5475346" y="1484071"/>
                    <a:pt x="5395336" y="1484071"/>
                  </a:cubicBezTo>
                  <a:lnTo>
                    <a:pt x="158750" y="1484071"/>
                  </a:lnTo>
                  <a:cubicBezTo>
                    <a:pt x="78740" y="1484071"/>
                    <a:pt x="12700" y="1419301"/>
                    <a:pt x="12700" y="1338021"/>
                  </a:cubicBezTo>
                  <a:close/>
                  <a:moveTo>
                    <a:pt x="5582026" y="1381201"/>
                  </a:moveTo>
                  <a:cubicBezTo>
                    <a:pt x="5582026" y="1461211"/>
                    <a:pt x="5514716" y="1527251"/>
                    <a:pt x="5434706" y="1527251"/>
                  </a:cubicBezTo>
                  <a:lnTo>
                    <a:pt x="226991" y="1527251"/>
                  </a:lnTo>
                  <a:cubicBezTo>
                    <a:pt x="157480" y="1527251"/>
                    <a:pt x="120650" y="1510741"/>
                    <a:pt x="93980" y="1482801"/>
                  </a:cubicBezTo>
                  <a:cubicBezTo>
                    <a:pt x="114300" y="1491691"/>
                    <a:pt x="135890" y="1496771"/>
                    <a:pt x="160020" y="1496771"/>
                  </a:cubicBezTo>
                  <a:lnTo>
                    <a:pt x="5396606" y="1496771"/>
                  </a:lnTo>
                  <a:cubicBezTo>
                    <a:pt x="5484236" y="1496771"/>
                    <a:pt x="5555356" y="1425651"/>
                    <a:pt x="5555356" y="1338021"/>
                  </a:cubicBezTo>
                  <a:lnTo>
                    <a:pt x="5555356" y="158750"/>
                  </a:lnTo>
                  <a:cubicBezTo>
                    <a:pt x="5555356" y="140970"/>
                    <a:pt x="5551546" y="123190"/>
                    <a:pt x="5546466" y="106680"/>
                  </a:cubicBezTo>
                  <a:cubicBezTo>
                    <a:pt x="5568056" y="132080"/>
                    <a:pt x="5582026" y="165100"/>
                    <a:pt x="5582026" y="201930"/>
                  </a:cubicBezTo>
                  <a:lnTo>
                    <a:pt x="5582026" y="1381201"/>
                  </a:lnTo>
                  <a:cubicBezTo>
                    <a:pt x="5582026" y="1381201"/>
                    <a:pt x="5582026" y="1381201"/>
                    <a:pt x="5582026" y="1381201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738872" y="7866909"/>
            <a:ext cx="4451579" cy="511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9"/>
              </a:lnSpc>
            </a:pPr>
            <a:r>
              <a:rPr lang="en-US" sz="3200">
                <a:solidFill>
                  <a:srgbClr val="173554"/>
                </a:solidFill>
                <a:latin typeface="Open Sans"/>
              </a:rPr>
              <a:t>Define action items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37378" y="7343034"/>
            <a:ext cx="4611599" cy="155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9"/>
              </a:lnSpc>
            </a:pPr>
            <a:r>
              <a:rPr lang="en-US" sz="3200">
                <a:solidFill>
                  <a:srgbClr val="173554"/>
                </a:solidFill>
                <a:latin typeface="Open Sans"/>
              </a:rPr>
              <a:t>Use a common location for information (box, google doc., etc)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37378" y="5025626"/>
            <a:ext cx="4451579" cy="103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9"/>
              </a:lnSpc>
            </a:pPr>
            <a:r>
              <a:rPr lang="en-US" sz="3200">
                <a:solidFill>
                  <a:srgbClr val="173554"/>
                </a:solidFill>
                <a:latin typeface="Open Sans"/>
              </a:rPr>
              <a:t>Regularly evaluate your progress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38872" y="5025626"/>
            <a:ext cx="4451579" cy="103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9"/>
              </a:lnSpc>
            </a:pPr>
            <a:r>
              <a:rPr lang="en-US" sz="3200">
                <a:solidFill>
                  <a:srgbClr val="173554"/>
                </a:solidFill>
                <a:latin typeface="Open Sans"/>
              </a:rPr>
              <a:t>Set a regular time to meet and</a:t>
            </a:r>
            <a:r>
              <a:rPr lang="en-US" sz="3200">
                <a:solidFill>
                  <a:srgbClr val="173554"/>
                </a:solidFill>
                <a:latin typeface="Open Sans Bold"/>
              </a:rPr>
              <a:t> stick with it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1114425"/>
            <a:ext cx="15354300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spc="-225">
                <a:solidFill>
                  <a:srgbClr val="173554"/>
                </a:solidFill>
                <a:latin typeface="Hammersmith One"/>
              </a:rPr>
              <a:t>Making Meetings Efficient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18036" y="7486721"/>
            <a:ext cx="1111559" cy="1300761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7926" y="4984669"/>
            <a:ext cx="1091992" cy="1146175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118036" y="4982858"/>
            <a:ext cx="1091262" cy="1149797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7926" y="7625941"/>
            <a:ext cx="1091262" cy="1022319"/>
          </a:xfrm>
          <a:prstGeom prst="rect">
            <a:avLst/>
          </a:prstGeom>
        </p:spPr>
      </p:pic>
      <p:sp>
        <p:nvSpPr>
          <p:cNvPr name="AutoShape 27" id="27"/>
          <p:cNvSpPr/>
          <p:nvPr/>
        </p:nvSpPr>
        <p:spPr>
          <a:xfrm rot="0">
            <a:off x="1028700" y="3067604"/>
            <a:ext cx="16230600" cy="0"/>
          </a:xfrm>
          <a:prstGeom prst="line">
            <a:avLst/>
          </a:prstGeom>
          <a:ln cap="rnd" w="28575">
            <a:solidFill>
              <a:srgbClr val="173554"/>
            </a:solidFill>
            <a:prstDash val="sysDot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EC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4262" y="6776799"/>
            <a:ext cx="7796856" cy="2481501"/>
            <a:chOff x="0" y="0"/>
            <a:chExt cx="10395808" cy="330866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395808" cy="3308669"/>
              <a:chOff x="0" y="0"/>
              <a:chExt cx="8133363" cy="2588601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92710" y="106680"/>
                <a:ext cx="8029223" cy="2469221"/>
              </a:xfrm>
              <a:custGeom>
                <a:avLst/>
                <a:gdLst/>
                <a:ahLst/>
                <a:cxnLst/>
                <a:rect r="r" b="b" t="t" l="l"/>
                <a:pathLst>
                  <a:path h="2469221" w="8029223">
                    <a:moveTo>
                      <a:pt x="8002553" y="2279992"/>
                    </a:moveTo>
                    <a:cubicBezTo>
                      <a:pt x="8002553" y="2367621"/>
                      <a:pt x="7926353" y="2438742"/>
                      <a:pt x="7845073" y="2438742"/>
                    </a:cubicBezTo>
                    <a:lnTo>
                      <a:pt x="66040" y="2438742"/>
                    </a:lnTo>
                    <a:cubicBezTo>
                      <a:pt x="43180" y="2438742"/>
                      <a:pt x="20320" y="2433661"/>
                      <a:pt x="0" y="2424771"/>
                    </a:cubicBezTo>
                    <a:cubicBezTo>
                      <a:pt x="26670" y="2452711"/>
                      <a:pt x="63500" y="2469221"/>
                      <a:pt x="145302" y="2469221"/>
                    </a:cubicBezTo>
                    <a:lnTo>
                      <a:pt x="7883173" y="2469221"/>
                    </a:lnTo>
                    <a:cubicBezTo>
                      <a:pt x="7963184" y="2469221"/>
                      <a:pt x="8029223" y="2403182"/>
                      <a:pt x="8029223" y="2323171"/>
                    </a:cubicBezTo>
                    <a:lnTo>
                      <a:pt x="8029223" y="95250"/>
                    </a:lnTo>
                    <a:cubicBezTo>
                      <a:pt x="8029223" y="58420"/>
                      <a:pt x="8015253" y="25400"/>
                      <a:pt x="7993663" y="0"/>
                    </a:cubicBezTo>
                    <a:cubicBezTo>
                      <a:pt x="8000013" y="16510"/>
                      <a:pt x="8002553" y="34290"/>
                      <a:pt x="8002553" y="52070"/>
                    </a:cubicBezTo>
                    <a:lnTo>
                      <a:pt x="8002553" y="2279992"/>
                    </a:lnTo>
                    <a:lnTo>
                      <a:pt x="8002553" y="2279992"/>
                    </a:lnTo>
                    <a:close/>
                  </a:path>
                </a:pathLst>
              </a:custGeom>
              <a:solidFill>
                <a:srgbClr val="173554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>
                <a:off x="12700" y="12700"/>
                <a:ext cx="8068594" cy="2520022"/>
              </a:xfrm>
              <a:custGeom>
                <a:avLst/>
                <a:gdLst/>
                <a:ahLst/>
                <a:cxnLst/>
                <a:rect r="r" b="b" t="t" l="l"/>
                <a:pathLst>
                  <a:path h="2520022" w="8068594">
                    <a:moveTo>
                      <a:pt x="146050" y="2520022"/>
                    </a:moveTo>
                    <a:lnTo>
                      <a:pt x="7922544" y="2520022"/>
                    </a:lnTo>
                    <a:cubicBezTo>
                      <a:pt x="8002553" y="2520022"/>
                      <a:pt x="8068594" y="2453982"/>
                      <a:pt x="8068594" y="2373972"/>
                    </a:cubicBezTo>
                    <a:lnTo>
                      <a:pt x="8068594" y="146050"/>
                    </a:lnTo>
                    <a:cubicBezTo>
                      <a:pt x="8068594" y="66040"/>
                      <a:pt x="8002553" y="0"/>
                      <a:pt x="792254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373972"/>
                    </a:lnTo>
                    <a:cubicBezTo>
                      <a:pt x="0" y="2455251"/>
                      <a:pt x="66040" y="2520022"/>
                      <a:pt x="146050" y="252002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>
                <a:off x="0" y="0"/>
                <a:ext cx="8133363" cy="2588601"/>
              </a:xfrm>
              <a:custGeom>
                <a:avLst/>
                <a:gdLst/>
                <a:ahLst/>
                <a:cxnLst/>
                <a:rect r="r" b="b" t="t" l="l"/>
                <a:pathLst>
                  <a:path h="2588601" w="8133363">
                    <a:moveTo>
                      <a:pt x="8069863" y="74930"/>
                    </a:moveTo>
                    <a:cubicBezTo>
                      <a:pt x="8041923" y="30480"/>
                      <a:pt x="7992394" y="0"/>
                      <a:pt x="793524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386672"/>
                    </a:lnTo>
                    <a:cubicBezTo>
                      <a:pt x="0" y="2438741"/>
                      <a:pt x="25400" y="2484462"/>
                      <a:pt x="63500" y="2513672"/>
                    </a:cubicBezTo>
                    <a:cubicBezTo>
                      <a:pt x="91440" y="2558122"/>
                      <a:pt x="140970" y="2588601"/>
                      <a:pt x="245705" y="2588601"/>
                    </a:cubicBezTo>
                    <a:lnTo>
                      <a:pt x="7974613" y="2588601"/>
                    </a:lnTo>
                    <a:cubicBezTo>
                      <a:pt x="8062244" y="2588601"/>
                      <a:pt x="8133363" y="2517482"/>
                      <a:pt x="8133363" y="2429851"/>
                    </a:cubicBezTo>
                    <a:lnTo>
                      <a:pt x="8133363" y="201930"/>
                    </a:lnTo>
                    <a:cubicBezTo>
                      <a:pt x="8133363" y="149860"/>
                      <a:pt x="8107963" y="104140"/>
                      <a:pt x="8069863" y="74930"/>
                    </a:cubicBezTo>
                    <a:close/>
                    <a:moveTo>
                      <a:pt x="12700" y="2386672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7935244" y="12700"/>
                    </a:lnTo>
                    <a:cubicBezTo>
                      <a:pt x="8015253" y="12700"/>
                      <a:pt x="8081294" y="78740"/>
                      <a:pt x="8081294" y="158750"/>
                    </a:cubicBezTo>
                    <a:lnTo>
                      <a:pt x="8081294" y="2386672"/>
                    </a:lnTo>
                    <a:cubicBezTo>
                      <a:pt x="8081294" y="2466682"/>
                      <a:pt x="8015253" y="2532722"/>
                      <a:pt x="7935244" y="2532722"/>
                    </a:cubicBezTo>
                    <a:lnTo>
                      <a:pt x="158750" y="2532722"/>
                    </a:lnTo>
                    <a:cubicBezTo>
                      <a:pt x="78740" y="2532722"/>
                      <a:pt x="12700" y="2467951"/>
                      <a:pt x="12700" y="2386672"/>
                    </a:cubicBezTo>
                    <a:close/>
                    <a:moveTo>
                      <a:pt x="8121933" y="2429851"/>
                    </a:moveTo>
                    <a:cubicBezTo>
                      <a:pt x="8121933" y="2509862"/>
                      <a:pt x="8054623" y="2575901"/>
                      <a:pt x="7974613" y="2575901"/>
                    </a:cubicBezTo>
                    <a:lnTo>
                      <a:pt x="245705" y="2575901"/>
                    </a:lnTo>
                    <a:cubicBezTo>
                      <a:pt x="157480" y="2575901"/>
                      <a:pt x="120650" y="2559391"/>
                      <a:pt x="93980" y="2531451"/>
                    </a:cubicBezTo>
                    <a:cubicBezTo>
                      <a:pt x="114300" y="2540341"/>
                      <a:pt x="135890" y="2545421"/>
                      <a:pt x="160020" y="2545421"/>
                    </a:cubicBezTo>
                    <a:lnTo>
                      <a:pt x="7936513" y="2545421"/>
                    </a:lnTo>
                    <a:cubicBezTo>
                      <a:pt x="8024144" y="2545421"/>
                      <a:pt x="8095263" y="2474301"/>
                      <a:pt x="8095263" y="2386671"/>
                    </a:cubicBezTo>
                    <a:lnTo>
                      <a:pt x="8095263" y="158750"/>
                    </a:lnTo>
                    <a:cubicBezTo>
                      <a:pt x="8095263" y="140970"/>
                      <a:pt x="8091453" y="123190"/>
                      <a:pt x="8086373" y="106680"/>
                    </a:cubicBezTo>
                    <a:cubicBezTo>
                      <a:pt x="8107963" y="132080"/>
                      <a:pt x="8121933" y="165100"/>
                      <a:pt x="8121933" y="201930"/>
                    </a:cubicBezTo>
                    <a:lnTo>
                      <a:pt x="8121933" y="2429851"/>
                    </a:lnTo>
                    <a:cubicBezTo>
                      <a:pt x="8121933" y="2429851"/>
                      <a:pt x="8121933" y="2429851"/>
                      <a:pt x="8121933" y="2429851"/>
                    </a:cubicBezTo>
                    <a:close/>
                  </a:path>
                </a:pathLst>
              </a:custGeom>
              <a:solidFill>
                <a:srgbClr val="173554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1042758" y="605103"/>
              <a:ext cx="8310291" cy="20698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3199">
                  <a:solidFill>
                    <a:srgbClr val="173554"/>
                  </a:solidFill>
                  <a:latin typeface="Open Sans"/>
                </a:rPr>
                <a:t>Have a problem? Talk it over as a team and reach out to your TA and professor. 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114425"/>
            <a:ext cx="10267961" cy="380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spc="-225">
                <a:solidFill>
                  <a:srgbClr val="173554"/>
                </a:solidFill>
                <a:latin typeface="Hammersmith One"/>
              </a:rPr>
              <a:t>Don't let difficulties communicating put you behind 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764476" y="3268980"/>
            <a:ext cx="7112044" cy="67887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17245"/>
            <a:ext cx="16230600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spc="-225">
                <a:solidFill>
                  <a:srgbClr val="173554"/>
                </a:solidFill>
                <a:latin typeface="Hammersmith One"/>
              </a:rPr>
              <a:t>Communicating Technical Information . . 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93443" y="3695700"/>
            <a:ext cx="5116961" cy="5562600"/>
            <a:chOff x="0" y="0"/>
            <a:chExt cx="3676984" cy="3997214"/>
          </a:xfrm>
        </p:grpSpPr>
        <p:sp>
          <p:nvSpPr>
            <p:cNvPr name="Freeform 4" id="4"/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r="r" b="b" t="t" l="l"/>
              <a:pathLst>
                <a:path h="3877834" w="3572843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r="r" b="b" t="t" l="l"/>
              <a:pathLst>
                <a:path h="3928634" w="361221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r="r" b="b" t="t" l="l"/>
              <a:pathLst>
                <a:path h="3997214" w="367698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260322" y="6614160"/>
            <a:ext cx="4183204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3554"/>
                </a:solidFill>
                <a:latin typeface="Open Sans"/>
              </a:rPr>
              <a:t>Not just informing audience of your decisions, but persuading them that you made the right decisions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60322" y="4352925"/>
            <a:ext cx="4183204" cy="129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173554"/>
                </a:solidFill>
                <a:latin typeface="Hammersmith One Bold"/>
              </a:rPr>
              <a:t>Think of Persuasion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260322" y="6182011"/>
            <a:ext cx="4183204" cy="0"/>
          </a:xfrm>
          <a:prstGeom prst="line">
            <a:avLst/>
          </a:prstGeom>
          <a:ln cap="rnd" w="28575">
            <a:solidFill>
              <a:srgbClr val="173554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6585520" y="3695700"/>
            <a:ext cx="5116961" cy="5562600"/>
            <a:chOff x="0" y="0"/>
            <a:chExt cx="3676984" cy="3997214"/>
          </a:xfrm>
        </p:grpSpPr>
        <p:sp>
          <p:nvSpPr>
            <p:cNvPr name="Freeform 11" id="11"/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r="r" b="b" t="t" l="l"/>
              <a:pathLst>
                <a:path h="3877834" w="3572843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r="r" b="b" t="t" l="l"/>
              <a:pathLst>
                <a:path h="3928634" w="361221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r="r" b="b" t="t" l="l"/>
              <a:pathLst>
                <a:path h="3997214" w="367698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052398" y="6614160"/>
            <a:ext cx="4183204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3554"/>
                </a:solidFill>
                <a:latin typeface="Open Sans"/>
              </a:rPr>
              <a:t>Use visual aids [Block diagrams, photos of product, etc]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52398" y="4352925"/>
            <a:ext cx="4183204" cy="129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173554"/>
                </a:solidFill>
                <a:latin typeface="Hammersmith One Bold"/>
              </a:rPr>
              <a:t>Start with Organization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7052398" y="6153436"/>
            <a:ext cx="4183204" cy="0"/>
          </a:xfrm>
          <a:prstGeom prst="line">
            <a:avLst/>
          </a:prstGeom>
          <a:ln cap="rnd" w="28575">
            <a:solidFill>
              <a:srgbClr val="173554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12142339" y="3695700"/>
            <a:ext cx="5116961" cy="5562600"/>
            <a:chOff x="0" y="0"/>
            <a:chExt cx="3676984" cy="3997214"/>
          </a:xfrm>
        </p:grpSpPr>
        <p:sp>
          <p:nvSpPr>
            <p:cNvPr name="Freeform 18" id="18"/>
            <p:cNvSpPr/>
            <p:nvPr/>
          </p:nvSpPr>
          <p:spPr>
            <a:xfrm>
              <a:off x="92710" y="106680"/>
              <a:ext cx="3572843" cy="3877834"/>
            </a:xfrm>
            <a:custGeom>
              <a:avLst/>
              <a:gdLst/>
              <a:ahLst/>
              <a:cxnLst/>
              <a:rect r="r" b="b" t="t" l="l"/>
              <a:pathLst>
                <a:path h="3877834" w="3572843">
                  <a:moveTo>
                    <a:pt x="3546173" y="3688604"/>
                  </a:moveTo>
                  <a:cubicBezTo>
                    <a:pt x="3546173" y="3776234"/>
                    <a:pt x="3469973" y="3847354"/>
                    <a:pt x="3388693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6899" y="3877834"/>
                  </a:cubicBezTo>
                  <a:lnTo>
                    <a:pt x="3426793" y="3877834"/>
                  </a:lnTo>
                  <a:cubicBezTo>
                    <a:pt x="3506804" y="3877834"/>
                    <a:pt x="3572843" y="3811794"/>
                    <a:pt x="3572843" y="3731784"/>
                  </a:cubicBezTo>
                  <a:lnTo>
                    <a:pt x="3572843" y="95250"/>
                  </a:lnTo>
                  <a:cubicBezTo>
                    <a:pt x="3572843" y="58420"/>
                    <a:pt x="3558873" y="25400"/>
                    <a:pt x="3537284" y="0"/>
                  </a:cubicBezTo>
                  <a:cubicBezTo>
                    <a:pt x="3543634" y="16510"/>
                    <a:pt x="3546173" y="34290"/>
                    <a:pt x="3546173" y="52070"/>
                  </a:cubicBezTo>
                  <a:lnTo>
                    <a:pt x="3546173" y="3688604"/>
                  </a:lnTo>
                  <a:lnTo>
                    <a:pt x="3546173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name="Freeform 19" id="19"/>
            <p:cNvSpPr/>
            <p:nvPr/>
          </p:nvSpPr>
          <p:spPr>
            <a:xfrm>
              <a:off x="12700" y="12700"/>
              <a:ext cx="3612214" cy="3928634"/>
            </a:xfrm>
            <a:custGeom>
              <a:avLst/>
              <a:gdLst/>
              <a:ahLst/>
              <a:cxnLst/>
              <a:rect r="r" b="b" t="t" l="l"/>
              <a:pathLst>
                <a:path h="3928634" w="3612214">
                  <a:moveTo>
                    <a:pt x="146050" y="3928634"/>
                  </a:moveTo>
                  <a:lnTo>
                    <a:pt x="3466164" y="3928634"/>
                  </a:lnTo>
                  <a:cubicBezTo>
                    <a:pt x="3546173" y="3928634"/>
                    <a:pt x="3612214" y="3862594"/>
                    <a:pt x="3612214" y="3782584"/>
                  </a:cubicBezTo>
                  <a:lnTo>
                    <a:pt x="3612214" y="146050"/>
                  </a:lnTo>
                  <a:cubicBezTo>
                    <a:pt x="3612214" y="66040"/>
                    <a:pt x="3546173" y="0"/>
                    <a:pt x="346616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3676984" cy="3997214"/>
            </a:xfrm>
            <a:custGeom>
              <a:avLst/>
              <a:gdLst/>
              <a:ahLst/>
              <a:cxnLst/>
              <a:rect r="r" b="b" t="t" l="l"/>
              <a:pathLst>
                <a:path h="3997214" w="3676984">
                  <a:moveTo>
                    <a:pt x="3613484" y="74930"/>
                  </a:moveTo>
                  <a:cubicBezTo>
                    <a:pt x="3585544" y="30480"/>
                    <a:pt x="3536014" y="0"/>
                    <a:pt x="347886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2870" y="3997214"/>
                  </a:cubicBezTo>
                  <a:lnTo>
                    <a:pt x="3518234" y="3997214"/>
                  </a:lnTo>
                  <a:cubicBezTo>
                    <a:pt x="3605864" y="3997214"/>
                    <a:pt x="3676984" y="3926094"/>
                    <a:pt x="3676984" y="3838464"/>
                  </a:cubicBezTo>
                  <a:lnTo>
                    <a:pt x="3676984" y="201930"/>
                  </a:lnTo>
                  <a:cubicBezTo>
                    <a:pt x="3676983" y="149860"/>
                    <a:pt x="3651583" y="104140"/>
                    <a:pt x="3613484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478864" y="12700"/>
                  </a:lnTo>
                  <a:cubicBezTo>
                    <a:pt x="3558873" y="12700"/>
                    <a:pt x="3624914" y="78740"/>
                    <a:pt x="3624914" y="158750"/>
                  </a:cubicBezTo>
                  <a:lnTo>
                    <a:pt x="3624914" y="3795284"/>
                  </a:lnTo>
                  <a:cubicBezTo>
                    <a:pt x="3624914" y="3875294"/>
                    <a:pt x="3558873" y="3941334"/>
                    <a:pt x="3478864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665553" y="3838464"/>
                  </a:moveTo>
                  <a:cubicBezTo>
                    <a:pt x="3665553" y="3918474"/>
                    <a:pt x="3598244" y="3984514"/>
                    <a:pt x="3518234" y="3984514"/>
                  </a:cubicBezTo>
                  <a:lnTo>
                    <a:pt x="212870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480134" y="3954034"/>
                  </a:lnTo>
                  <a:cubicBezTo>
                    <a:pt x="3567764" y="3954034"/>
                    <a:pt x="3638884" y="3882914"/>
                    <a:pt x="3638884" y="3795284"/>
                  </a:cubicBezTo>
                  <a:lnTo>
                    <a:pt x="3638884" y="158750"/>
                  </a:lnTo>
                  <a:cubicBezTo>
                    <a:pt x="3638884" y="140970"/>
                    <a:pt x="3635073" y="123190"/>
                    <a:pt x="3629994" y="106680"/>
                  </a:cubicBezTo>
                  <a:cubicBezTo>
                    <a:pt x="3651584" y="132080"/>
                    <a:pt x="3665554" y="165100"/>
                    <a:pt x="3665554" y="201930"/>
                  </a:cubicBezTo>
                  <a:lnTo>
                    <a:pt x="3665554" y="3838464"/>
                  </a:lnTo>
                  <a:cubicBezTo>
                    <a:pt x="3665553" y="3838464"/>
                    <a:pt x="3665553" y="3838464"/>
                    <a:pt x="3665553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2609218" y="6614160"/>
            <a:ext cx="4183204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3554"/>
                </a:solidFill>
                <a:latin typeface="Open Sans"/>
              </a:rPr>
              <a:t>"So what?"</a:t>
            </a:r>
          </a:p>
          <a:p>
            <a:pPr>
              <a:lnSpc>
                <a:spcPts val="3359"/>
              </a:lnSpc>
            </a:pP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173554"/>
                </a:solidFill>
                <a:latin typeface="Open Sans"/>
              </a:rPr>
              <a:t>Your audience can always ask questions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609218" y="4681537"/>
            <a:ext cx="4183204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99"/>
              </a:lnSpc>
            </a:pPr>
            <a:r>
              <a:rPr lang="en-US" sz="3999">
                <a:solidFill>
                  <a:srgbClr val="173554"/>
                </a:solidFill>
                <a:latin typeface="Hammersmith One Bold"/>
              </a:rPr>
              <a:t>Be Concise</a:t>
            </a:r>
          </a:p>
        </p:txBody>
      </p:sp>
      <p:sp>
        <p:nvSpPr>
          <p:cNvPr name="AutoShape 23" id="23"/>
          <p:cNvSpPr/>
          <p:nvPr/>
        </p:nvSpPr>
        <p:spPr>
          <a:xfrm rot="0">
            <a:off x="12609218" y="6153436"/>
            <a:ext cx="4183204" cy="0"/>
          </a:xfrm>
          <a:prstGeom prst="line">
            <a:avLst/>
          </a:prstGeom>
          <a:ln cap="rnd" w="28575">
            <a:solidFill>
              <a:srgbClr val="173554"/>
            </a:solidFill>
            <a:prstDash val="sysDot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63620" y="5999164"/>
            <a:ext cx="12611100" cy="1182158"/>
            <a:chOff x="0" y="0"/>
            <a:chExt cx="7335164" cy="68759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335164" cy="687594"/>
            </a:xfrm>
            <a:custGeom>
              <a:avLst/>
              <a:gdLst/>
              <a:ahLst/>
              <a:cxnLst/>
              <a:rect r="r" b="b" t="t" l="l"/>
              <a:pathLst>
                <a:path h="687594" w="7335164">
                  <a:moveTo>
                    <a:pt x="7210704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10704" y="0"/>
                  </a:lnTo>
                  <a:cubicBezTo>
                    <a:pt x="7279284" y="0"/>
                    <a:pt x="7335164" y="55880"/>
                    <a:pt x="7335164" y="124460"/>
                  </a:cubicBezTo>
                  <a:lnTo>
                    <a:pt x="7335164" y="563134"/>
                  </a:lnTo>
                  <a:cubicBezTo>
                    <a:pt x="7335164" y="631714"/>
                    <a:pt x="7279284" y="687594"/>
                    <a:pt x="7210704" y="68759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5917649" y="6222601"/>
            <a:ext cx="110715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27407E"/>
                </a:solidFill>
                <a:latin typeface="Open Sans"/>
              </a:rPr>
              <a:t>Where does everyone stand?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863620" y="4513264"/>
            <a:ext cx="12611100" cy="1182158"/>
            <a:chOff x="0" y="0"/>
            <a:chExt cx="7335164" cy="687594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335164" cy="687594"/>
            </a:xfrm>
            <a:custGeom>
              <a:avLst/>
              <a:gdLst/>
              <a:ahLst/>
              <a:cxnLst/>
              <a:rect r="r" b="b" t="t" l="l"/>
              <a:pathLst>
                <a:path h="687594" w="7335164">
                  <a:moveTo>
                    <a:pt x="7210704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10704" y="0"/>
                  </a:lnTo>
                  <a:cubicBezTo>
                    <a:pt x="7279284" y="0"/>
                    <a:pt x="7335164" y="55880"/>
                    <a:pt x="7335164" y="124460"/>
                  </a:cubicBezTo>
                  <a:lnTo>
                    <a:pt x="7335164" y="563134"/>
                  </a:lnTo>
                  <a:cubicBezTo>
                    <a:pt x="7335164" y="631714"/>
                    <a:pt x="7279284" y="687594"/>
                    <a:pt x="7210704" y="68759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6187800" y="4780810"/>
            <a:ext cx="110715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27407E"/>
                </a:solidFill>
                <a:latin typeface="Open Sans"/>
              </a:rPr>
              <a:t>Importance of transitions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838450" y="7485064"/>
            <a:ext cx="12611100" cy="1182158"/>
            <a:chOff x="0" y="0"/>
            <a:chExt cx="7335164" cy="68759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335164" cy="687594"/>
            </a:xfrm>
            <a:custGeom>
              <a:avLst/>
              <a:gdLst/>
              <a:ahLst/>
              <a:cxnLst/>
              <a:rect r="r" b="b" t="t" l="l"/>
              <a:pathLst>
                <a:path h="687594" w="7335164">
                  <a:moveTo>
                    <a:pt x="7210704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10704" y="0"/>
                  </a:lnTo>
                  <a:cubicBezTo>
                    <a:pt x="7279284" y="0"/>
                    <a:pt x="7335164" y="55880"/>
                    <a:pt x="7335164" y="124460"/>
                  </a:cubicBezTo>
                  <a:lnTo>
                    <a:pt x="7335164" y="563134"/>
                  </a:lnTo>
                  <a:cubicBezTo>
                    <a:pt x="7335164" y="631714"/>
                    <a:pt x="7279284" y="687594"/>
                    <a:pt x="7210704" y="68759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511842" y="7752610"/>
            <a:ext cx="110715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27407E"/>
                </a:solidFill>
                <a:latin typeface="Open Sans"/>
              </a:rPr>
              <a:t>What do you do when you aren't speaking?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863620" y="2967651"/>
            <a:ext cx="12611100" cy="1182158"/>
            <a:chOff x="0" y="0"/>
            <a:chExt cx="7335164" cy="687594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7335164" cy="687594"/>
            </a:xfrm>
            <a:custGeom>
              <a:avLst/>
              <a:gdLst/>
              <a:ahLst/>
              <a:cxnLst/>
              <a:rect r="r" b="b" t="t" l="l"/>
              <a:pathLst>
                <a:path h="687594" w="7335164">
                  <a:moveTo>
                    <a:pt x="7210704" y="687594"/>
                  </a:moveTo>
                  <a:lnTo>
                    <a:pt x="124460" y="687594"/>
                  </a:lnTo>
                  <a:cubicBezTo>
                    <a:pt x="55880" y="687594"/>
                    <a:pt x="0" y="631714"/>
                    <a:pt x="0" y="5631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10704" y="0"/>
                  </a:lnTo>
                  <a:cubicBezTo>
                    <a:pt x="7279284" y="0"/>
                    <a:pt x="7335164" y="55880"/>
                    <a:pt x="7335164" y="124460"/>
                  </a:cubicBezTo>
                  <a:lnTo>
                    <a:pt x="7335164" y="563134"/>
                  </a:lnTo>
                  <a:cubicBezTo>
                    <a:pt x="7335164" y="631714"/>
                    <a:pt x="7279284" y="687594"/>
                    <a:pt x="7210704" y="687594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647498" y="3260173"/>
            <a:ext cx="110715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27407E"/>
                </a:solidFill>
                <a:latin typeface="Open Sans"/>
              </a:rPr>
              <a:t>Planned &amp; Cohesive Final Product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718998" y="1028700"/>
            <a:ext cx="540302" cy="135075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028700" y="1019175"/>
            <a:ext cx="12611100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Hammersmith One"/>
              </a:rPr>
              <a:t>. . . As a Team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26212" y="3326848"/>
            <a:ext cx="1466175" cy="534037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3974" y="3326848"/>
            <a:ext cx="2083831" cy="5162644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44009" y="5304567"/>
            <a:ext cx="2467833" cy="4935666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3639800" y="5143500"/>
            <a:ext cx="3028858" cy="50480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92651" y="2790190"/>
            <a:ext cx="16502698" cy="4944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00"/>
              </a:lnSpc>
            </a:pPr>
            <a:r>
              <a:rPr lang="en-US" sz="12800" spc="-307">
                <a:solidFill>
                  <a:srgbClr val="27407E"/>
                </a:solidFill>
                <a:latin typeface="Hammersmith One"/>
              </a:rPr>
              <a:t>Work to make your group a source of support, not stress!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14350"/>
            <a:ext cx="1141727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173554"/>
                </a:solidFill>
                <a:latin typeface="Open Sans"/>
              </a:rPr>
              <a:t>EngineerSPEAK - ECE 445 - Fall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DAEpRigc2-U</dc:identifier>
  <dcterms:modified xsi:type="dcterms:W3CDTF">2011-08-01T06:04:30Z</dcterms:modified>
  <cp:revision>1</cp:revision>
  <dc:title>Communicating Technical Information as a Team</dc:title>
</cp:coreProperties>
</file>