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A8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81491" autoAdjust="0"/>
  </p:normalViewPr>
  <p:slideViewPr>
    <p:cSldViewPr snapToGrid="0">
      <p:cViewPr varScale="1">
        <p:scale>
          <a:sx n="102" d="100"/>
          <a:sy n="102"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97347-66FE-4FB9-A2B4-03A4B2B7BC8E}"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E5F3E-5850-40C7-8F0B-F42BD07625FA}" type="slidenum">
              <a:rPr lang="en-US" smtClean="0"/>
              <a:t>‹#›</a:t>
            </a:fld>
            <a:endParaRPr lang="en-US"/>
          </a:p>
        </p:txBody>
      </p:sp>
    </p:spTree>
    <p:extLst>
      <p:ext uri="{BB962C8B-B14F-4D97-AF65-F5344CB8AC3E}">
        <p14:creationId xmlns:p14="http://schemas.microsoft.com/office/powerpoint/2010/main" val="16343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25DED-B208-6643-932A-14EB39E3A59B}" type="slidenum">
              <a:rPr lang="en-US" smtClean="0"/>
              <a:t>1</a:t>
            </a:fld>
            <a:endParaRPr lang="en-US"/>
          </a:p>
        </p:txBody>
      </p:sp>
    </p:spTree>
    <p:extLst>
      <p:ext uri="{BB962C8B-B14F-4D97-AF65-F5344CB8AC3E}">
        <p14:creationId xmlns:p14="http://schemas.microsoft.com/office/powerpoint/2010/main" val="74263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1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and considerations, so each</a:t>
            </a:r>
            <a:r>
              <a:rPr lang="en-US" baseline="0" dirty="0"/>
              <a:t> person, company, or university’s analysis may be different. Nearly all will depend on context.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81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philosophy</a:t>
            </a:r>
            <a:r>
              <a:rPr lang="en-US" baseline="0" dirty="0"/>
              <a:t> underlying IP</a:t>
            </a:r>
          </a:p>
          <a:p>
            <a:endParaRPr lang="en-US" baseline="0" dirty="0"/>
          </a:p>
          <a:p>
            <a:r>
              <a:rPr lang="en-US" baseline="0" dirty="0"/>
              <a:t>We’re used to the concept of </a:t>
            </a:r>
            <a:r>
              <a:rPr lang="en-US" u="sng" baseline="0" dirty="0"/>
              <a:t>things</a:t>
            </a:r>
            <a:r>
              <a:rPr lang="en-US" baseline="0" dirty="0"/>
              <a:t> having value that attaches to an individual or company—you can’t just steal my phone or walk out with the desk you’re sitting at. Intellectual property is a related concept for works of the mind—if I write a book and you buy a copy, you can’t just make thousands of copies to sell without my permission. If I design and patent a new type of computer memory, IBM can’t just incorporate my design into their products unless I give them the right to do so.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30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in time,</a:t>
            </a:r>
            <a:r>
              <a:rPr lang="en-US" baseline="0" dirty="0"/>
              <a:t> geographic region, scope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1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IP, innovators can’t compete with copycats that have no development expenses. Others,</a:t>
            </a:r>
            <a:r>
              <a:rPr lang="en-US" baseline="0" dirty="0"/>
              <a:t> including </a:t>
            </a:r>
            <a:r>
              <a:rPr lang="en-US" baseline="0" dirty="0" err="1"/>
              <a:t>BigCos</a:t>
            </a:r>
            <a:r>
              <a:rPr lang="en-US" baseline="0" dirty="0"/>
              <a:t> with endless access to capital, supply chains, reputation, customers, etc. can just replicate successful products and drive originators out of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Avg. cost to develop new drug $2.6B in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31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personnel, </a:t>
            </a:r>
            <a:r>
              <a:rPr lang="en-US" u="sng" dirty="0"/>
              <a:t>you</a:t>
            </a:r>
            <a:r>
              <a:rPr lang="en-US" dirty="0"/>
              <a:t> will be one of your employers’ largest</a:t>
            </a:r>
            <a:r>
              <a:rPr lang="en-US" baseline="0" dirty="0"/>
              <a:t> R&amp;D expenses. Your work may have minimal value if a competitor can freely copy it. </a:t>
            </a:r>
          </a:p>
          <a:p>
            <a:endParaRPr lang="en-US" dirty="0"/>
          </a:p>
          <a:p>
            <a:r>
              <a:rPr lang="en-US" dirty="0"/>
              <a:t>IP is critical</a:t>
            </a:r>
            <a:r>
              <a:rPr lang="en-US" baseline="0" dirty="0"/>
              <a:t> for most start-up companies—you don’t have the economy of scale, personnel, relationships, brand recognition, sales channels, etc. of established companies. </a:t>
            </a:r>
          </a:p>
          <a:p>
            <a:endParaRPr lang="en-US" baseline="0" dirty="0"/>
          </a:p>
          <a:p>
            <a:r>
              <a:rPr lang="en-US" baseline="0" dirty="0"/>
              <a:t>Patent agents, tech transfer, law firms, private practice, within large companies…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6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Coke recipe and Google’s search algorithm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52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Madey</a:t>
            </a:r>
            <a:r>
              <a:rPr lang="en-US" baseline="0" dirty="0"/>
              <a:t> v. Duke and other cases really narrowed the “research use exception” for patent infringement. If a company or even a university (provided that part of the university’s “business” is research) is making/using a patent as part of their R&amp;D, testing, etc. they are likely infringing even if they never sell or commercialize any product/service that would itself infringe on the patent. For individuals tinkering or satisfying idle curiosity, the research use exception still applies. In practice, it would be very atypical for a patent holder to sue an individual for patent use that wasn’t commercial since lawsuits are expensive, damages would likely be minimal, and the individual likely wouldn’t be able to pay damages anyway (plus, likely would be terrible PR).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E5F3E-5850-40C7-8F0B-F42BD07625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29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225DED-B208-6643-932A-14EB39E3A59B}" type="slidenum">
              <a:rPr lang="en-US" smtClean="0"/>
              <a:t>10</a:t>
            </a:fld>
            <a:endParaRPr lang="en-US"/>
          </a:p>
        </p:txBody>
      </p:sp>
    </p:spTree>
    <p:extLst>
      <p:ext uri="{BB962C8B-B14F-4D97-AF65-F5344CB8AC3E}">
        <p14:creationId xmlns:p14="http://schemas.microsoft.com/office/powerpoint/2010/main" val="390470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A7AEE7-EC2B-4D9D-82BD-634B2E4BE02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9299332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75796293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7757581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7AEE7-EC2B-4D9D-82BD-634B2E4BE02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9806626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7AEE7-EC2B-4D9D-82BD-634B2E4BE025}"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30486112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7AEE7-EC2B-4D9D-82BD-634B2E4BE025}"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8232968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7AEE7-EC2B-4D9D-82BD-634B2E4BE025}"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3979219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7AEE7-EC2B-4D9D-82BD-634B2E4BE025}"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42072509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7AEE7-EC2B-4D9D-82BD-634B2E4BE025}"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268046354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466322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7AEE7-EC2B-4D9D-82BD-634B2E4BE025}"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E39A-AC5F-4207-BC4E-6A43ECC15CB1}" type="slidenum">
              <a:rPr lang="en-US" smtClean="0"/>
              <a:t>‹#›</a:t>
            </a:fld>
            <a:endParaRPr lang="en-US"/>
          </a:p>
        </p:txBody>
      </p:sp>
    </p:spTree>
    <p:extLst>
      <p:ext uri="{BB962C8B-B14F-4D97-AF65-F5344CB8AC3E}">
        <p14:creationId xmlns:p14="http://schemas.microsoft.com/office/powerpoint/2010/main" val="156936089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7AEE7-EC2B-4D9D-82BD-634B2E4BE025}" type="datetimeFigureOut">
              <a:rPr lang="en-US" smtClean="0"/>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E39A-AC5F-4207-BC4E-6A43ECC15CB1}" type="slidenum">
              <a:rPr lang="en-US" smtClean="0"/>
              <a:t>‹#›</a:t>
            </a:fld>
            <a:endParaRPr lang="en-US"/>
          </a:p>
        </p:txBody>
      </p:sp>
    </p:spTree>
    <p:extLst>
      <p:ext uri="{BB962C8B-B14F-4D97-AF65-F5344CB8AC3E}">
        <p14:creationId xmlns:p14="http://schemas.microsoft.com/office/powerpoint/2010/main" val="15585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1F59-89F2-0040-B141-6F59415927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970C86-E4CD-DE4E-B35D-CF0696E70705}"/>
              </a:ext>
            </a:extLst>
          </p:cNvPr>
          <p:cNvSpPr>
            <a:spLocks noGrp="1"/>
          </p:cNvSpPr>
          <p:nvPr>
            <p:ph type="subTitle" idx="1"/>
          </p:nvPr>
        </p:nvSpPr>
        <p:spPr/>
        <p:txBody>
          <a:bodyPr/>
          <a:lstStyle/>
          <a:p>
            <a:endParaRPr lang="en-US"/>
          </a:p>
        </p:txBody>
      </p:sp>
      <p:grpSp>
        <p:nvGrpSpPr>
          <p:cNvPr id="14" name="Group 13">
            <a:extLst>
              <a:ext uri="{FF2B5EF4-FFF2-40B4-BE49-F238E27FC236}">
                <a16:creationId xmlns:a16="http://schemas.microsoft.com/office/drawing/2014/main" id="{3BB21326-3A4F-9A48-96D3-75115C9878CD}"/>
              </a:ext>
            </a:extLst>
          </p:cNvPr>
          <p:cNvGrpSpPr/>
          <p:nvPr/>
        </p:nvGrpSpPr>
        <p:grpSpPr>
          <a:xfrm>
            <a:off x="0" y="6115792"/>
            <a:ext cx="12192000" cy="742208"/>
            <a:chOff x="0" y="6115792"/>
            <a:chExt cx="12192000" cy="742208"/>
          </a:xfrm>
        </p:grpSpPr>
        <p:sp>
          <p:nvSpPr>
            <p:cNvPr id="4" name="Rectangle 3">
              <a:extLst>
                <a:ext uri="{FF2B5EF4-FFF2-40B4-BE49-F238E27FC236}">
                  <a16:creationId xmlns:a16="http://schemas.microsoft.com/office/drawing/2014/main" id="{D3AB94C9-430F-2545-B953-6D9363018C1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365524-1DBF-1F42-8683-17B7F9F83F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grpSp>
      <p:grpSp>
        <p:nvGrpSpPr>
          <p:cNvPr id="15" name="Group 14">
            <a:extLst>
              <a:ext uri="{FF2B5EF4-FFF2-40B4-BE49-F238E27FC236}">
                <a16:creationId xmlns:a16="http://schemas.microsoft.com/office/drawing/2014/main" id="{9AD06619-005A-6343-9945-7575241B1275}"/>
              </a:ext>
            </a:extLst>
          </p:cNvPr>
          <p:cNvGrpSpPr/>
          <p:nvPr/>
        </p:nvGrpSpPr>
        <p:grpSpPr>
          <a:xfrm>
            <a:off x="-1" y="-29560"/>
            <a:ext cx="12192001" cy="6175760"/>
            <a:chOff x="-1" y="846"/>
            <a:chExt cx="12192001" cy="6175760"/>
          </a:xfrm>
        </p:grpSpPr>
        <p:pic>
          <p:nvPicPr>
            <p:cNvPr id="8" name="Picture 7">
              <a:extLst>
                <a:ext uri="{FF2B5EF4-FFF2-40B4-BE49-F238E27FC236}">
                  <a16:creationId xmlns:a16="http://schemas.microsoft.com/office/drawing/2014/main" id="{805099CF-BA52-B346-8E9E-F4DB3AB1D96E}"/>
                </a:ext>
              </a:extLst>
            </p:cNvPr>
            <p:cNvPicPr>
              <a:picLocks noChangeAspect="1"/>
            </p:cNvPicPr>
            <p:nvPr/>
          </p:nvPicPr>
          <p:blipFill>
            <a:blip r:embed="rId4"/>
            <a:stretch>
              <a:fillRect/>
            </a:stretch>
          </p:blipFill>
          <p:spPr>
            <a:xfrm>
              <a:off x="-1" y="846"/>
              <a:ext cx="12192001" cy="3479144"/>
            </a:xfrm>
            <a:prstGeom prst="rect">
              <a:avLst/>
            </a:prstGeom>
          </p:spPr>
        </p:pic>
        <p:pic>
          <p:nvPicPr>
            <p:cNvPr id="9" name="Picture 8">
              <a:extLst>
                <a:ext uri="{FF2B5EF4-FFF2-40B4-BE49-F238E27FC236}">
                  <a16:creationId xmlns:a16="http://schemas.microsoft.com/office/drawing/2014/main" id="{5F4340BE-D14F-9547-9596-35E33EDE0144}"/>
                </a:ext>
              </a:extLst>
            </p:cNvPr>
            <p:cNvPicPr>
              <a:picLocks noChangeAspect="1"/>
            </p:cNvPicPr>
            <p:nvPr/>
          </p:nvPicPr>
          <p:blipFill>
            <a:blip r:embed="rId4"/>
            <a:stretch>
              <a:fillRect/>
            </a:stretch>
          </p:blipFill>
          <p:spPr>
            <a:xfrm rot="10800000" flipH="1">
              <a:off x="0" y="2209800"/>
              <a:ext cx="12192000" cy="3966806"/>
            </a:xfrm>
            <a:prstGeom prst="rect">
              <a:avLst/>
            </a:prstGeom>
          </p:spPr>
        </p:pic>
      </p:grpSp>
      <p:sp>
        <p:nvSpPr>
          <p:cNvPr id="10" name="TextBox 9">
            <a:extLst>
              <a:ext uri="{FF2B5EF4-FFF2-40B4-BE49-F238E27FC236}">
                <a16:creationId xmlns:a16="http://schemas.microsoft.com/office/drawing/2014/main" id="{A9C81886-463C-AC45-A41D-B8A42677AAB8}"/>
              </a:ext>
            </a:extLst>
          </p:cNvPr>
          <p:cNvSpPr txBox="1"/>
          <p:nvPr/>
        </p:nvSpPr>
        <p:spPr>
          <a:xfrm>
            <a:off x="-2" y="1453868"/>
            <a:ext cx="12192000" cy="4524315"/>
          </a:xfrm>
          <a:prstGeom prst="rect">
            <a:avLst/>
          </a:prstGeom>
          <a:noFill/>
        </p:spPr>
        <p:txBody>
          <a:bodyPr wrap="square" rtlCol="0">
            <a:spAutoFit/>
          </a:bodyPr>
          <a:lstStyle/>
          <a:p>
            <a:pPr algn="ctr"/>
            <a:r>
              <a:rPr lang="en-US" sz="5000" dirty="0">
                <a:solidFill>
                  <a:schemeClr val="bg1"/>
                </a:solidFill>
                <a:latin typeface="Arial Rounded MT Bold" panose="020F0704030504030204" pitchFamily="34" charset="77"/>
                <a:ea typeface="GungSeo" pitchFamily="2" charset="-127"/>
              </a:rPr>
              <a:t>Intellectual Property </a:t>
            </a:r>
          </a:p>
          <a:p>
            <a:pPr algn="ctr"/>
            <a:endParaRPr lang="en-US" sz="2800" dirty="0">
              <a:solidFill>
                <a:schemeClr val="bg1"/>
              </a:solidFill>
              <a:latin typeface="Arial Rounded MT Bold" panose="020F0704030504030204" pitchFamily="34" charset="77"/>
              <a:ea typeface="GungSeo" pitchFamily="2" charset="-127"/>
            </a:endParaRPr>
          </a:p>
          <a:p>
            <a:pPr algn="ctr"/>
            <a:endParaRPr lang="en-US" sz="5000" dirty="0">
              <a:solidFill>
                <a:schemeClr val="bg1"/>
              </a:solidFill>
              <a:latin typeface="Arial Rounded MT Bold" panose="020F0704030504030204" pitchFamily="34" charset="77"/>
              <a:ea typeface="GungSeo" pitchFamily="2" charset="-127"/>
            </a:endParaRPr>
          </a:p>
          <a:p>
            <a:pPr algn="ctr"/>
            <a:r>
              <a:rPr lang="it-IT" sz="3200" dirty="0">
                <a:solidFill>
                  <a:schemeClr val="bg1"/>
                </a:solidFill>
              </a:rPr>
              <a:t>Michelle Chitambar, PhD</a:t>
            </a:r>
          </a:p>
          <a:p>
            <a:pPr algn="ctr"/>
            <a:r>
              <a:rPr lang="it-IT" sz="3200" dirty="0">
                <a:solidFill>
                  <a:schemeClr val="bg1"/>
                </a:solidFill>
                <a:ea typeface="GungSeo" pitchFamily="2" charset="-127"/>
              </a:rPr>
              <a:t>Technology Manager</a:t>
            </a:r>
          </a:p>
          <a:p>
            <a:pPr algn="ctr"/>
            <a:endParaRPr lang="it-IT" sz="3200" dirty="0">
              <a:solidFill>
                <a:schemeClr val="bg1"/>
              </a:solidFill>
              <a:ea typeface="GungSeo" pitchFamily="2" charset="-127"/>
            </a:endParaRPr>
          </a:p>
          <a:p>
            <a:pPr algn="ctr"/>
            <a:r>
              <a:rPr lang="it-IT" sz="3200">
                <a:solidFill>
                  <a:schemeClr val="bg1"/>
                </a:solidFill>
                <a:ea typeface="GungSeo" pitchFamily="2" charset="-127"/>
              </a:rPr>
              <a:t>8 SeptemberFebruary </a:t>
            </a:r>
            <a:r>
              <a:rPr lang="it-IT" sz="3200" dirty="0">
                <a:solidFill>
                  <a:schemeClr val="bg1"/>
                </a:solidFill>
                <a:ea typeface="GungSeo" pitchFamily="2" charset="-127"/>
              </a:rPr>
              <a:t>2020</a:t>
            </a:r>
          </a:p>
          <a:p>
            <a:pPr algn="ctr"/>
            <a:r>
              <a:rPr lang="it-IT" sz="3200" dirty="0">
                <a:solidFill>
                  <a:schemeClr val="bg1"/>
                </a:solidFill>
                <a:ea typeface="GungSeo" pitchFamily="2" charset="-127"/>
              </a:rPr>
              <a:t>1002 ECEB</a:t>
            </a:r>
            <a:endParaRPr lang="en-US" sz="3200" dirty="0">
              <a:solidFill>
                <a:schemeClr val="bg1"/>
              </a:solidFill>
              <a:ea typeface="GungSeo" pitchFamily="2" charset="-127"/>
            </a:endParaRPr>
          </a:p>
        </p:txBody>
      </p:sp>
      <p:sp>
        <p:nvSpPr>
          <p:cNvPr id="12" name="TextBox 11">
            <a:extLst>
              <a:ext uri="{FF2B5EF4-FFF2-40B4-BE49-F238E27FC236}">
                <a16:creationId xmlns:a16="http://schemas.microsoft.com/office/drawing/2014/main" id="{B6512162-14B3-E04A-9082-E3BAC39B43DC}"/>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9259774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0E5100-BB82-5941-8CD6-7F08A1001293}"/>
              </a:ext>
            </a:extLst>
          </p:cNvPr>
          <p:cNvGrpSpPr/>
          <p:nvPr/>
        </p:nvGrpSpPr>
        <p:grpSpPr>
          <a:xfrm>
            <a:off x="-1" y="7433"/>
            <a:ext cx="12192001" cy="6175760"/>
            <a:chOff x="-1" y="846"/>
            <a:chExt cx="12192001" cy="6175760"/>
          </a:xfrm>
        </p:grpSpPr>
        <p:pic>
          <p:nvPicPr>
            <p:cNvPr id="3" name="Picture 2">
              <a:extLst>
                <a:ext uri="{FF2B5EF4-FFF2-40B4-BE49-F238E27FC236}">
                  <a16:creationId xmlns:a16="http://schemas.microsoft.com/office/drawing/2014/main" id="{D7C9ABF7-EF43-CB43-BAC5-DF6B9B97F34B}"/>
                </a:ext>
              </a:extLst>
            </p:cNvPr>
            <p:cNvPicPr>
              <a:picLocks noChangeAspect="1"/>
            </p:cNvPicPr>
            <p:nvPr/>
          </p:nvPicPr>
          <p:blipFill>
            <a:blip r:embed="rId3"/>
            <a:stretch>
              <a:fillRect/>
            </a:stretch>
          </p:blipFill>
          <p:spPr>
            <a:xfrm>
              <a:off x="-1" y="846"/>
              <a:ext cx="12192001" cy="3479144"/>
            </a:xfrm>
            <a:prstGeom prst="rect">
              <a:avLst/>
            </a:prstGeom>
          </p:spPr>
        </p:pic>
        <p:pic>
          <p:nvPicPr>
            <p:cNvPr id="4" name="Picture 3">
              <a:extLst>
                <a:ext uri="{FF2B5EF4-FFF2-40B4-BE49-F238E27FC236}">
                  <a16:creationId xmlns:a16="http://schemas.microsoft.com/office/drawing/2014/main" id="{C9C0ED86-7F2A-934C-9A14-33718C3B2422}"/>
                </a:ext>
              </a:extLst>
            </p:cNvPr>
            <p:cNvPicPr>
              <a:picLocks noChangeAspect="1"/>
            </p:cNvPicPr>
            <p:nvPr/>
          </p:nvPicPr>
          <p:blipFill>
            <a:blip r:embed="rId3"/>
            <a:stretch>
              <a:fillRect/>
            </a:stretch>
          </p:blipFill>
          <p:spPr>
            <a:xfrm rot="10800000" flipH="1">
              <a:off x="0" y="2209800"/>
              <a:ext cx="12192000" cy="3966806"/>
            </a:xfrm>
            <a:prstGeom prst="rect">
              <a:avLst/>
            </a:prstGeom>
          </p:spPr>
        </p:pic>
      </p:grpSp>
      <p:sp>
        <p:nvSpPr>
          <p:cNvPr id="6" name="Rectangle 5">
            <a:extLst>
              <a:ext uri="{FF2B5EF4-FFF2-40B4-BE49-F238E27FC236}">
                <a16:creationId xmlns:a16="http://schemas.microsoft.com/office/drawing/2014/main" id="{152FDF78-A27A-274B-85DA-44EF51F9C8AB}"/>
              </a:ext>
            </a:extLst>
          </p:cNvPr>
          <p:cNvSpPr/>
          <p:nvPr/>
        </p:nvSpPr>
        <p:spPr>
          <a:xfrm>
            <a:off x="0" y="6115792"/>
            <a:ext cx="12192000" cy="742208"/>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D154869-30EE-9F4E-9E10-DA62908889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1429" b="43333"/>
          <a:stretch/>
        </p:blipFill>
        <p:spPr>
          <a:xfrm>
            <a:off x="0" y="6176607"/>
            <a:ext cx="3146962" cy="620577"/>
          </a:xfrm>
          <a:prstGeom prst="rect">
            <a:avLst/>
          </a:prstGeom>
        </p:spPr>
      </p:pic>
      <p:sp>
        <p:nvSpPr>
          <p:cNvPr id="30" name="TextBox 29">
            <a:extLst>
              <a:ext uri="{FF2B5EF4-FFF2-40B4-BE49-F238E27FC236}">
                <a16:creationId xmlns:a16="http://schemas.microsoft.com/office/drawing/2014/main" id="{10154F4F-C936-CB48-A484-90C02E800CD0}"/>
              </a:ext>
            </a:extLst>
          </p:cNvPr>
          <p:cNvSpPr txBox="1"/>
          <p:nvPr/>
        </p:nvSpPr>
        <p:spPr>
          <a:xfrm>
            <a:off x="10164931" y="6302229"/>
            <a:ext cx="1776697" cy="369332"/>
          </a:xfrm>
          <a:prstGeom prst="rect">
            <a:avLst/>
          </a:prstGeom>
          <a:noFill/>
        </p:spPr>
        <p:txBody>
          <a:bodyPr wrap="square" rtlCol="0">
            <a:spAutoFit/>
          </a:bodyPr>
          <a:lstStyle/>
          <a:p>
            <a:r>
              <a:rPr lang="en-US"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otm.illinois.edu</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 name="Content Placeholder 2"/>
          <p:cNvSpPr txBox="1">
            <a:spLocks/>
          </p:cNvSpPr>
          <p:nvPr/>
        </p:nvSpPr>
        <p:spPr>
          <a:xfrm>
            <a:off x="1981199" y="1049394"/>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a:p>
            <a:pPr marL="0" indent="0" algn="ctr">
              <a:buFont typeface="Arial" panose="020B0604020202020204" pitchFamily="34" charset="0"/>
              <a:buNone/>
            </a:pPr>
            <a:r>
              <a:rPr lang="en-US" sz="3600" dirty="0">
                <a:solidFill>
                  <a:schemeClr val="bg1"/>
                </a:solidFill>
              </a:rPr>
              <a:t>Questions?</a:t>
            </a:r>
          </a:p>
          <a:p>
            <a:pPr marL="0" indent="0" algn="ctr">
              <a:buFont typeface="Arial" panose="020B0604020202020204" pitchFamily="34" charset="0"/>
              <a:buNone/>
            </a:pPr>
            <a:endParaRPr lang="en-US" dirty="0">
              <a:solidFill>
                <a:schemeClr val="bg1"/>
              </a:solidFill>
            </a:endParaRPr>
          </a:p>
          <a:p>
            <a:pPr marL="0" indent="0" algn="ctr">
              <a:buNone/>
            </a:pPr>
            <a:r>
              <a:rPr lang="it-IT" dirty="0">
                <a:solidFill>
                  <a:schemeClr val="bg1"/>
                </a:solidFill>
              </a:rPr>
              <a:t>Michelle Chitambar: mchitamb@illinois.edu</a:t>
            </a:r>
          </a:p>
          <a:p>
            <a:pPr marL="0" indent="0" algn="ctr">
              <a:buFont typeface="Arial" panose="020B0604020202020204" pitchFamily="34" charset="0"/>
              <a:buNone/>
            </a:pPr>
            <a:endParaRPr lang="en-US" dirty="0">
              <a:solidFill>
                <a:schemeClr val="bg1"/>
              </a:solidFill>
            </a:endParaRPr>
          </a:p>
          <a:p>
            <a:pPr marL="0" indent="0" algn="ctr">
              <a:buFont typeface="Arial" panose="020B0604020202020204" pitchFamily="34" charset="0"/>
              <a:buNone/>
            </a:pPr>
            <a:r>
              <a:rPr lang="en-US" dirty="0">
                <a:solidFill>
                  <a:schemeClr val="bg1"/>
                </a:solidFill>
              </a:rPr>
              <a:t>otm@illinois.edu</a:t>
            </a:r>
          </a:p>
          <a:p>
            <a:pPr marL="0" indent="0" algn="ctr">
              <a:buFont typeface="Arial" panose="020B0604020202020204" pitchFamily="34" charset="0"/>
              <a:buNone/>
            </a:pPr>
            <a:r>
              <a:rPr lang="en-US" dirty="0">
                <a:solidFill>
                  <a:schemeClr val="bg1"/>
                </a:solidFill>
              </a:rPr>
              <a:t>www.otm.illinois.edu</a:t>
            </a:r>
          </a:p>
        </p:txBody>
      </p:sp>
    </p:spTree>
    <p:extLst>
      <p:ext uri="{BB962C8B-B14F-4D97-AF65-F5344CB8AC3E}">
        <p14:creationId xmlns:p14="http://schemas.microsoft.com/office/powerpoint/2010/main" val="21192998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2725"/>
            <a:ext cx="10515600" cy="590843"/>
          </a:xfrm>
        </p:spPr>
        <p:txBody>
          <a:bodyPr/>
          <a:lstStyle/>
          <a:p>
            <a:r>
              <a:rPr lang="en-US" dirty="0">
                <a:latin typeface="Calibri" panose="020F0502020204030204" pitchFamily="34" charset="0"/>
                <a:cs typeface="Calibri" panose="020F0502020204030204" pitchFamily="34" charset="0"/>
              </a:rPr>
              <a:t>Patents go to first inventor to file</a:t>
            </a:r>
          </a:p>
        </p:txBody>
      </p:sp>
      <p:sp>
        <p:nvSpPr>
          <p:cNvPr id="8" name="Content Placeholder 2"/>
          <p:cNvSpPr txBox="1">
            <a:spLocks/>
          </p:cNvSpPr>
          <p:nvPr/>
        </p:nvSpPr>
        <p:spPr>
          <a:xfrm>
            <a:off x="838200" y="2146544"/>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Everything known to public before filing date is “prior art”</a:t>
            </a:r>
          </a:p>
        </p:txBody>
      </p:sp>
      <p:sp>
        <p:nvSpPr>
          <p:cNvPr id="9" name="Content Placeholder 2"/>
          <p:cNvSpPr txBox="1">
            <a:spLocks/>
          </p:cNvSpPr>
          <p:nvPr/>
        </p:nvSpPr>
        <p:spPr>
          <a:xfrm>
            <a:off x="838200" y="2851687"/>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 only protect what you disclose… and can’t add new matter</a:t>
            </a:r>
          </a:p>
        </p:txBody>
      </p:sp>
      <p:sp>
        <p:nvSpPr>
          <p:cNvPr id="12" name="Content Placeholder 2"/>
          <p:cNvSpPr txBox="1">
            <a:spLocks/>
          </p:cNvSpPr>
          <p:nvPr/>
        </p:nvSpPr>
        <p:spPr>
          <a:xfrm>
            <a:off x="838200" y="3515506"/>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All patents not made equal—quality matters</a:t>
            </a:r>
          </a:p>
        </p:txBody>
      </p:sp>
      <p:sp>
        <p:nvSpPr>
          <p:cNvPr id="13" name="Content Placeholder 2"/>
          <p:cNvSpPr txBox="1">
            <a:spLocks/>
          </p:cNvSpPr>
          <p:nvPr/>
        </p:nvSpPr>
        <p:spPr>
          <a:xfrm>
            <a:off x="838200" y="4122175"/>
            <a:ext cx="10515600" cy="842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Invest in a good patent agent/attorney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Patents can be overturned in whole or part</a:t>
            </a:r>
          </a:p>
        </p:txBody>
      </p:sp>
      <p:sp>
        <p:nvSpPr>
          <p:cNvPr id="14" name="Content Placeholder 2"/>
          <p:cNvSpPr txBox="1">
            <a:spLocks/>
          </p:cNvSpPr>
          <p:nvPr/>
        </p:nvSpPr>
        <p:spPr>
          <a:xfrm>
            <a:off x="838200" y="5144811"/>
            <a:ext cx="10515600" cy="5908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Provisional filings can be a cheap one-year placeholder</a:t>
            </a:r>
          </a:p>
        </p:txBody>
      </p:sp>
      <p:sp>
        <p:nvSpPr>
          <p:cNvPr id="16" name="Rectangle 15">
            <a:extLst>
              <a:ext uri="{FF2B5EF4-FFF2-40B4-BE49-F238E27FC236}">
                <a16:creationId xmlns:a16="http://schemas.microsoft.com/office/drawing/2014/main" id="{1BB287AB-11BC-5B48-A24E-F12A518ABD4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787A449-45C1-CC4F-9C92-7D5EFE966B28}"/>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Fast Facts</a:t>
            </a:r>
          </a:p>
        </p:txBody>
      </p:sp>
    </p:spTree>
    <p:extLst>
      <p:ext uri="{BB962C8B-B14F-4D97-AF65-F5344CB8AC3E}">
        <p14:creationId xmlns:p14="http://schemas.microsoft.com/office/powerpoint/2010/main" val="20789950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888" y="2213407"/>
            <a:ext cx="2097912" cy="2110499"/>
          </a:xfrm>
          <a:prstGeom prst="rect">
            <a:avLst/>
          </a:prstGeom>
        </p:spPr>
      </p:pic>
      <p:pic>
        <p:nvPicPr>
          <p:cNvPr id="17" name="Picture 16"/>
          <p:cNvPicPr>
            <a:picLocks noChangeAspect="1"/>
          </p:cNvPicPr>
          <p:nvPr/>
        </p:nvPicPr>
        <p:blipFill>
          <a:blip r:embed="rId3" cstate="print">
            <a:clrChange>
              <a:clrFrom>
                <a:srgbClr val="FBFAF8"/>
              </a:clrFrom>
              <a:clrTo>
                <a:srgbClr val="FBFAF8">
                  <a:alpha val="0"/>
                </a:srgbClr>
              </a:clrTo>
            </a:clrChange>
            <a:extLst>
              <a:ext uri="{28A0092B-C50C-407E-A947-70E740481C1C}">
                <a14:useLocalDpi xmlns:a14="http://schemas.microsoft.com/office/drawing/2010/main" val="0"/>
              </a:ext>
            </a:extLst>
          </a:blip>
          <a:stretch>
            <a:fillRect/>
          </a:stretch>
        </p:blipFill>
        <p:spPr>
          <a:xfrm>
            <a:off x="491882" y="2438268"/>
            <a:ext cx="2402800" cy="2402800"/>
          </a:xfrm>
          <a:prstGeom prst="rect">
            <a:avLst/>
          </a:prstGeom>
        </p:spPr>
      </p:pic>
      <p:sp>
        <p:nvSpPr>
          <p:cNvPr id="3" name="Content Placeholder 2"/>
          <p:cNvSpPr>
            <a:spLocks noGrp="1"/>
          </p:cNvSpPr>
          <p:nvPr>
            <p:ph idx="1"/>
          </p:nvPr>
        </p:nvSpPr>
        <p:spPr>
          <a:xfrm>
            <a:off x="838200" y="1215149"/>
            <a:ext cx="10515600" cy="952299"/>
          </a:xfrm>
        </p:spPr>
        <p:txBody>
          <a:bodyPr/>
          <a:lstStyle/>
          <a:p>
            <a:pPr>
              <a:lnSpc>
                <a:spcPct val="100000"/>
              </a:lnSpc>
            </a:pPr>
            <a:r>
              <a:rPr lang="en-US" dirty="0">
                <a:latin typeface="Calibri" panose="020F0502020204030204" pitchFamily="34" charset="0"/>
                <a:cs typeface="Calibri" panose="020F0502020204030204" pitchFamily="34" charset="0"/>
              </a:rPr>
              <a:t>IP rights </a:t>
            </a:r>
            <a:r>
              <a:rPr lang="en-US" u="sng" dirty="0">
                <a:latin typeface="Calibri" panose="020F0502020204030204" pitchFamily="34" charset="0"/>
                <a:cs typeface="Calibri" panose="020F0502020204030204" pitchFamily="34" charset="0"/>
              </a:rPr>
              <a:t>don’t give you the right</a:t>
            </a:r>
            <a:r>
              <a:rPr lang="en-US" dirty="0">
                <a:latin typeface="Calibri" panose="020F0502020204030204" pitchFamily="34" charset="0"/>
                <a:cs typeface="Calibri" panose="020F0502020204030204" pitchFamily="34" charset="0"/>
              </a:rPr>
              <a:t> to make/use/sell an invention… just the right to exclude others</a:t>
            </a: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1867787" y="3383629"/>
            <a:ext cx="3074480" cy="2049653"/>
          </a:xfrm>
          <a:prstGeom prst="rect">
            <a:avLst/>
          </a:prstGeom>
        </p:spPr>
      </p:pic>
      <p:pic>
        <p:nvPicPr>
          <p:cNvPr id="8" name="Picture 7"/>
          <p:cNvPicPr>
            <a:picLocks noChangeAspect="1"/>
          </p:cNvPicPr>
          <p:nvPr/>
        </p:nvPicPr>
        <p:blipFill rotWithShape="1">
          <a:blip r:embed="rId5">
            <a:clrChange>
              <a:clrFrom>
                <a:srgbClr val="FFFFFF"/>
              </a:clrFrom>
              <a:clrTo>
                <a:srgbClr val="FFFFFF">
                  <a:alpha val="0"/>
                </a:srgbClr>
              </a:clrTo>
            </a:clrChange>
          </a:blip>
          <a:srcRect t="17448" b="18066"/>
          <a:stretch/>
        </p:blipFill>
        <p:spPr>
          <a:xfrm>
            <a:off x="6318172" y="2349070"/>
            <a:ext cx="4452510" cy="2871248"/>
          </a:xfrm>
          <a:prstGeom prst="rect">
            <a:avLst/>
          </a:prstGeom>
        </p:spPr>
      </p:pic>
      <p:sp>
        <p:nvSpPr>
          <p:cNvPr id="13" name="Content Placeholder 2"/>
          <p:cNvSpPr txBox="1">
            <a:spLocks/>
          </p:cNvSpPr>
          <p:nvPr/>
        </p:nvSpPr>
        <p:spPr>
          <a:xfrm>
            <a:off x="838200" y="5491138"/>
            <a:ext cx="10515600" cy="725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 need to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license Bill </a:t>
            </a:r>
            <a:r>
              <a:rPr lang="en-US" u="sng" dirty="0">
                <a:latin typeface="Calibri" panose="020F0502020204030204" pitchFamily="34" charset="0"/>
                <a:cs typeface="Calibri" panose="020F0502020204030204" pitchFamily="34" charset="0"/>
              </a:rPr>
              <a:t>Nye</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’s IP</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to legally make/use/sell my </a:t>
            </a:r>
            <a:r>
              <a:rPr kumimoji="0" lang="en-US" sz="28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HoverTrike</a:t>
            </a:r>
            <a:endPar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4730B6F6-FF00-F945-968F-9C2A163472C2}"/>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EEA2FCC-DB63-CD46-A923-127F891C3C62}"/>
              </a:ext>
            </a:extLst>
          </p:cNvPr>
          <p:cNvPicPr>
            <a:picLocks noChangeAspect="1"/>
          </p:cNvPicPr>
          <p:nvPr/>
        </p:nvPicPr>
        <p:blipFill>
          <a:blip r:embed="rId6"/>
          <a:stretch>
            <a:fillRect/>
          </a:stretch>
        </p:blipFill>
        <p:spPr>
          <a:xfrm>
            <a:off x="128712" y="6253212"/>
            <a:ext cx="2436668" cy="685800"/>
          </a:xfrm>
          <a:prstGeom prst="rect">
            <a:avLst/>
          </a:prstGeom>
        </p:spPr>
      </p:pic>
      <p:sp>
        <p:nvSpPr>
          <p:cNvPr id="12" name="TextBox 11">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Freedom to Operate</a:t>
            </a:r>
          </a:p>
        </p:txBody>
      </p:sp>
    </p:spTree>
    <p:extLst>
      <p:ext uri="{BB962C8B-B14F-4D97-AF65-F5344CB8AC3E}">
        <p14:creationId xmlns:p14="http://schemas.microsoft.com/office/powerpoint/2010/main" val="30598414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6486"/>
            <a:ext cx="10515600" cy="2547592"/>
          </a:xfrm>
        </p:spPr>
        <p:txBody>
          <a:bodyPr/>
          <a:lstStyle/>
          <a:p>
            <a:r>
              <a:rPr lang="en-US" dirty="0">
                <a:latin typeface="Calibri" panose="020F0502020204030204" pitchFamily="34" charset="0"/>
                <a:cs typeface="Calibri" panose="020F0502020204030204" pitchFamily="34" charset="0"/>
              </a:rPr>
              <a:t>It depends</a:t>
            </a:r>
          </a:p>
        </p:txBody>
      </p:sp>
      <p:sp>
        <p:nvSpPr>
          <p:cNvPr id="6" name="Content Placeholder 2"/>
          <p:cNvSpPr txBox="1">
            <a:spLocks/>
          </p:cNvSpPr>
          <p:nvPr/>
        </p:nvSpPr>
        <p:spPr>
          <a:xfrm>
            <a:off x="723022" y="203302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2400"/>
              </a:spcBef>
              <a:defRPr/>
            </a:pPr>
            <a:r>
              <a:rPr lang="en-US" dirty="0">
                <a:latin typeface="Calibri" panose="020F0502020204030204" pitchFamily="34" charset="0"/>
                <a:cs typeface="Calibri" panose="020F0502020204030204" pitchFamily="34" charset="0"/>
              </a:rPr>
              <a:t>Is the technology marketable?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strong/defensible</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 will claims be (design-</a:t>
            </a:r>
            <a:r>
              <a:rPr kumimoji="0" lang="en-US" sz="2400" b="0" i="0" u="none" strike="noStrike" kern="1200" cap="none" spc="0" normalizeH="0" noProof="0" dirty="0" err="1">
                <a:ln>
                  <a:noFill/>
                </a:ln>
                <a:effectLst/>
                <a:uLnTx/>
                <a:uFillTx/>
                <a:latin typeface="Calibri" panose="020F0502020204030204" pitchFamily="34" charset="0"/>
                <a:cs typeface="Calibri" panose="020F0502020204030204" pitchFamily="34" charset="0"/>
              </a:rPr>
              <a:t>arounds</a:t>
            </a:r>
            <a:r>
              <a:rPr kumimoji="0" lang="en-US" sz="2400" b="0" i="0" u="none" strike="noStrike" kern="1200" cap="none" spc="0" normalizeH="0" noProof="0" dirty="0">
                <a:ln>
                  <a:noFill/>
                </a:ln>
                <a:effectLst/>
                <a:uLnTx/>
                <a:uFillTx/>
                <a:latin typeface="Calibri" panose="020F0502020204030204" pitchFamily="34" charset="0"/>
                <a:cs typeface="Calibri" panose="020F0502020204030204" pitchFamily="34" charset="0"/>
              </a:rPr>
              <a: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20 years enough time to commercialize a product?</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Is there current interest to license or start a company?</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 we already have blocking rights? Does someone else?</a:t>
            </a:r>
          </a:p>
          <a:p>
            <a:pPr marL="685800" marR="0" lvl="1" indent="-228600" algn="l" defTabSz="91440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 long are technology/market cycles? </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When Should You Patent?</a:t>
            </a:r>
          </a:p>
        </p:txBody>
      </p:sp>
    </p:spTree>
    <p:extLst>
      <p:ext uri="{BB962C8B-B14F-4D97-AF65-F5344CB8AC3E}">
        <p14:creationId xmlns:p14="http://schemas.microsoft.com/office/powerpoint/2010/main" val="21995825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93" y="1930261"/>
            <a:ext cx="10515600" cy="1482263"/>
          </a:xfrm>
        </p:spPr>
        <p:txBody>
          <a:bodyPr>
            <a:normAutofit/>
          </a:bodyPr>
          <a:lstStyle/>
          <a:p>
            <a:pPr marL="0" indent="0" algn="ctr">
              <a:lnSpc>
                <a:spcPts val="4400"/>
              </a:lnSpc>
              <a:buNone/>
            </a:pPr>
            <a:r>
              <a:rPr lang="en-US" sz="3200" dirty="0"/>
              <a:t>Intangible “creations of the mind”: </a:t>
            </a:r>
          </a:p>
          <a:p>
            <a:pPr marL="0" indent="0" algn="ctr">
              <a:lnSpc>
                <a:spcPts val="4400"/>
              </a:lnSpc>
              <a:buNone/>
            </a:pPr>
            <a:r>
              <a:rPr lang="en-US" sz="3200" dirty="0"/>
              <a:t>inventions, written works, art, designs, etc. </a:t>
            </a:r>
          </a:p>
          <a:p>
            <a:pPr marL="0">
              <a:lnSpc>
                <a:spcPts val="4400"/>
              </a:lnSpc>
            </a:pPr>
            <a:endParaRPr lang="en-US" sz="3200" dirty="0"/>
          </a:p>
        </p:txBody>
      </p:sp>
      <p:sp>
        <p:nvSpPr>
          <p:cNvPr id="4" name="Content Placeholder 2"/>
          <p:cNvSpPr txBox="1">
            <a:spLocks/>
          </p:cNvSpPr>
          <p:nvPr/>
        </p:nvSpPr>
        <p:spPr>
          <a:xfrm>
            <a:off x="833793" y="3582282"/>
            <a:ext cx="10515600" cy="1118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effectLst/>
                <a:uLnTx/>
                <a:uFillTx/>
                <a:ea typeface="+mn-ea"/>
                <a:cs typeface="+mn-cs"/>
              </a:rPr>
              <a:t>IP protection is a tool to help extract this value</a:t>
            </a:r>
          </a:p>
        </p:txBody>
      </p:sp>
      <p:sp>
        <p:nvSpPr>
          <p:cNvPr id="25" name="Rectangle 24">
            <a:extLst>
              <a:ext uri="{FF2B5EF4-FFF2-40B4-BE49-F238E27FC236}">
                <a16:creationId xmlns:a16="http://schemas.microsoft.com/office/drawing/2014/main" id="{ED3603C8-27BE-3840-BC52-3AEEBC37609F}"/>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878370DF-E696-AC43-8C83-EBAC7970967C}"/>
              </a:ext>
            </a:extLst>
          </p:cNvPr>
          <p:cNvPicPr>
            <a:picLocks noChangeAspect="1"/>
          </p:cNvPicPr>
          <p:nvPr/>
        </p:nvPicPr>
        <p:blipFill>
          <a:blip r:embed="rId3"/>
          <a:stretch>
            <a:fillRect/>
          </a:stretch>
        </p:blipFill>
        <p:spPr>
          <a:xfrm>
            <a:off x="128712" y="6253212"/>
            <a:ext cx="2436668" cy="685800"/>
          </a:xfrm>
          <a:prstGeom prst="rect">
            <a:avLst/>
          </a:prstGeom>
        </p:spPr>
      </p:pic>
      <p:sp>
        <p:nvSpPr>
          <p:cNvPr id="20" name="TextBox 19"/>
          <p:cNvSpPr txBox="1"/>
          <p:nvPr/>
        </p:nvSpPr>
        <p:spPr>
          <a:xfrm>
            <a:off x="1641644" y="4984688"/>
            <a:ext cx="146258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Patents</a:t>
            </a:r>
          </a:p>
        </p:txBody>
      </p:sp>
      <p:sp>
        <p:nvSpPr>
          <p:cNvPr id="21" name="TextBox 20"/>
          <p:cNvSpPr txBox="1"/>
          <p:nvPr/>
        </p:nvSpPr>
        <p:spPr>
          <a:xfrm>
            <a:off x="1641644" y="5517615"/>
            <a:ext cx="1740028"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Copyright</a:t>
            </a:r>
          </a:p>
        </p:txBody>
      </p:sp>
      <p:sp>
        <p:nvSpPr>
          <p:cNvPr id="22" name="TextBox 21"/>
          <p:cNvSpPr txBox="1"/>
          <p:nvPr/>
        </p:nvSpPr>
        <p:spPr>
          <a:xfrm>
            <a:off x="8076821" y="4982675"/>
            <a:ext cx="2078774"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 Secret</a:t>
            </a:r>
          </a:p>
        </p:txBody>
      </p:sp>
      <p:sp>
        <p:nvSpPr>
          <p:cNvPr id="23" name="TextBox 22"/>
          <p:cNvSpPr txBox="1"/>
          <p:nvPr/>
        </p:nvSpPr>
        <p:spPr>
          <a:xfrm>
            <a:off x="8076821" y="5517614"/>
            <a:ext cx="1895840"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Know-How</a:t>
            </a:r>
          </a:p>
        </p:txBody>
      </p:sp>
      <p:sp>
        <p:nvSpPr>
          <p:cNvPr id="24" name="TextBox 23"/>
          <p:cNvSpPr txBox="1"/>
          <p:nvPr/>
        </p:nvSpPr>
        <p:spPr>
          <a:xfrm>
            <a:off x="4657286" y="4982676"/>
            <a:ext cx="1866473"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Trademark</a:t>
            </a:r>
          </a:p>
        </p:txBody>
      </p:sp>
      <p:sp>
        <p:nvSpPr>
          <p:cNvPr id="27" name="TextBox 26"/>
          <p:cNvSpPr txBox="1"/>
          <p:nvPr/>
        </p:nvSpPr>
        <p:spPr>
          <a:xfrm>
            <a:off x="4657286" y="5517976"/>
            <a:ext cx="2057166" cy="46166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Mask Works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Intellectual Property (IP)</a:t>
            </a:r>
          </a:p>
        </p:txBody>
      </p:sp>
    </p:spTree>
    <p:extLst>
      <p:ext uri="{BB962C8B-B14F-4D97-AF65-F5344CB8AC3E}">
        <p14:creationId xmlns:p14="http://schemas.microsoft.com/office/powerpoint/2010/main" val="3611789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50"/>
                                        <p:tgtEl>
                                          <p:spTgt spid="20"/>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5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50"/>
                                        <p:tgtEl>
                                          <p:spTgt spid="24"/>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50"/>
                                        <p:tgtEl>
                                          <p:spTgt spid="23"/>
                                        </p:tgtEl>
                                      </p:cBhvr>
                                    </p:animEffect>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P spid="23" grpId="0"/>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6282" y="2628562"/>
            <a:ext cx="4674708" cy="3214603"/>
          </a:xfrm>
        </p:spPr>
      </p:pic>
      <p:sp>
        <p:nvSpPr>
          <p:cNvPr id="6" name="Content Placeholder 2"/>
          <p:cNvSpPr txBox="1">
            <a:spLocks/>
          </p:cNvSpPr>
          <p:nvPr/>
        </p:nvSpPr>
        <p:spPr>
          <a:xfrm>
            <a:off x="838200" y="1825626"/>
            <a:ext cx="10515600" cy="667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Obtain a </a:t>
            </a:r>
            <a:r>
              <a:rPr kumimoji="0" lang="en-US" sz="2800" b="0" i="0" u="sng" strike="noStrike" kern="1200" cap="none" spc="0" normalizeH="0" baseline="0" noProof="0" dirty="0">
                <a:ln>
                  <a:noFill/>
                </a:ln>
                <a:effectLst/>
                <a:uLnTx/>
                <a:uFillTx/>
                <a:latin typeface="Calibri" panose="020F0502020204030204" pitchFamily="34" charset="0"/>
                <a:cs typeface="Calibri" panose="020F0502020204030204" pitchFamily="34" charset="0"/>
              </a:rPr>
              <a:t>limited</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monopoly for IP owners to commercialize their idea</a:t>
            </a:r>
          </a:p>
        </p:txBody>
      </p:sp>
      <p:sp>
        <p:nvSpPr>
          <p:cNvPr id="7" name="Content Placeholder 2"/>
          <p:cNvSpPr txBox="1">
            <a:spLocks/>
          </p:cNvSpPr>
          <p:nvPr/>
        </p:nvSpPr>
        <p:spPr>
          <a:xfrm>
            <a:off x="838200" y="4132234"/>
            <a:ext cx="5982049" cy="6659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IP owners, not governments, enforce IP</a:t>
            </a:r>
          </a:p>
        </p:txBody>
      </p:sp>
      <p:sp>
        <p:nvSpPr>
          <p:cNvPr id="8" name="Content Placeholder 2"/>
          <p:cNvSpPr txBox="1">
            <a:spLocks/>
          </p:cNvSpPr>
          <p:nvPr/>
        </p:nvSpPr>
        <p:spPr>
          <a:xfrm>
            <a:off x="1965120" y="2955223"/>
            <a:ext cx="3437390" cy="5904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HOWEVER,</a:t>
            </a:r>
          </a:p>
        </p:txBody>
      </p:sp>
      <p:sp>
        <p:nvSpPr>
          <p:cNvPr id="9" name="Content Placeholder 2"/>
          <p:cNvSpPr txBox="1">
            <a:spLocks/>
          </p:cNvSpPr>
          <p:nvPr/>
        </p:nvSpPr>
        <p:spPr>
          <a:xfrm>
            <a:off x="1468775" y="4924341"/>
            <a:ext cx="4286074" cy="352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Sue infringers</a:t>
            </a:r>
          </a:p>
        </p:txBody>
      </p:sp>
      <p:sp>
        <p:nvSpPr>
          <p:cNvPr id="13" name="Rectangle 12">
            <a:extLst>
              <a:ext uri="{FF2B5EF4-FFF2-40B4-BE49-F238E27FC236}">
                <a16:creationId xmlns:a16="http://schemas.microsoft.com/office/drawing/2014/main" id="{14E899D0-3E78-C94D-84B0-0FC7B5DA169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BFD6ACF-8E3A-6048-B823-07C49D44848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Why “Protect” IP?</a:t>
            </a:r>
          </a:p>
        </p:txBody>
      </p:sp>
    </p:spTree>
    <p:extLst>
      <p:ext uri="{BB962C8B-B14F-4D97-AF65-F5344CB8AC3E}">
        <p14:creationId xmlns:p14="http://schemas.microsoft.com/office/powerpoint/2010/main" val="9286522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4727"/>
            <a:ext cx="10515600" cy="4351338"/>
          </a:xfrm>
        </p:spPr>
        <p:txBody>
          <a:bodyPr/>
          <a:lstStyle/>
          <a:p>
            <a:pPr marL="0" indent="0">
              <a:buNone/>
            </a:pPr>
            <a:r>
              <a:rPr lang="en-US" dirty="0">
                <a:latin typeface="Calibri" panose="020F0502020204030204" pitchFamily="34" charset="0"/>
                <a:cs typeface="Calibri" panose="020F0502020204030204" pitchFamily="34" charset="0"/>
              </a:rPr>
              <a:t>R&amp;D is expensive 				  …copying is not</a:t>
            </a:r>
          </a:p>
        </p:txBody>
      </p:sp>
      <p:pic>
        <p:nvPicPr>
          <p:cNvPr id="8" name="Picture 7"/>
          <p:cNvPicPr>
            <a:picLocks noChangeAspect="1"/>
          </p:cNvPicPr>
          <p:nvPr/>
        </p:nvPicPr>
        <p:blipFill rotWithShape="1">
          <a:blip r:embed="rId3"/>
          <a:srcRect l="13206" t="5936"/>
          <a:stretch/>
        </p:blipFill>
        <p:spPr>
          <a:xfrm>
            <a:off x="676854" y="1966433"/>
            <a:ext cx="4980995" cy="29415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924" y="1966433"/>
            <a:ext cx="5228645" cy="2941113"/>
          </a:xfrm>
          <a:prstGeom prst="rect">
            <a:avLst/>
          </a:prstGeom>
        </p:spPr>
      </p:pic>
      <p:sp>
        <p:nvSpPr>
          <p:cNvPr id="10" name="Content Placeholder 2"/>
          <p:cNvSpPr txBox="1">
            <a:spLocks/>
          </p:cNvSpPr>
          <p:nvPr/>
        </p:nvSpPr>
        <p:spPr>
          <a:xfrm>
            <a:off x="838200" y="5316008"/>
            <a:ext cx="10515600" cy="905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Without IP protection, many innovations would never be developed</a:t>
            </a:r>
          </a:p>
        </p:txBody>
      </p:sp>
      <p:sp>
        <p:nvSpPr>
          <p:cNvPr id="15" name="Rectangle 14">
            <a:extLst>
              <a:ext uri="{FF2B5EF4-FFF2-40B4-BE49-F238E27FC236}">
                <a16:creationId xmlns:a16="http://schemas.microsoft.com/office/drawing/2014/main" id="{4C9BE899-36EF-304A-968F-87E50B4412E6}"/>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920D16C-FE47-0B4C-ACF4-38CE703A4582}"/>
              </a:ext>
            </a:extLst>
          </p:cNvPr>
          <p:cNvPicPr>
            <a:picLocks noChangeAspect="1"/>
          </p:cNvPicPr>
          <p:nvPr/>
        </p:nvPicPr>
        <p:blipFill>
          <a:blip r:embed="rId5"/>
          <a:stretch>
            <a:fillRect/>
          </a:stretch>
        </p:blipFill>
        <p:spPr>
          <a:xfrm>
            <a:off x="128712" y="6253212"/>
            <a:ext cx="2436668" cy="685800"/>
          </a:xfrm>
          <a:prstGeom prst="rect">
            <a:avLst/>
          </a:prstGeom>
        </p:spPr>
      </p:pic>
      <p:sp>
        <p:nvSpPr>
          <p:cNvPr id="11" name="TextBox 10">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IP Protection as a Public Good</a:t>
            </a:r>
          </a:p>
        </p:txBody>
      </p:sp>
    </p:spTree>
    <p:extLst>
      <p:ext uri="{BB962C8B-B14F-4D97-AF65-F5344CB8AC3E}">
        <p14:creationId xmlns:p14="http://schemas.microsoft.com/office/powerpoint/2010/main" val="101187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337631"/>
            <a:ext cx="5252906" cy="1156114"/>
          </a:xfrm>
        </p:spPr>
        <p:txBody>
          <a:bodyPr>
            <a:noAutofit/>
          </a:bodyPr>
          <a:lstStyle/>
          <a:p>
            <a:pPr marL="0" indent="0" algn="ctr">
              <a:lnSpc>
                <a:spcPct val="110000"/>
              </a:lnSpc>
              <a:buNone/>
            </a:pPr>
            <a:r>
              <a:rPr lang="en-US" sz="2400" b="1" dirty="0">
                <a:latin typeface="Calibri" panose="020F0502020204030204" pitchFamily="34" charset="0"/>
                <a:cs typeface="Calibri" panose="020F0502020204030204" pitchFamily="34" charset="0"/>
              </a:rPr>
              <a:t>DEFAULT:</a:t>
            </a:r>
          </a:p>
          <a:p>
            <a:pPr marL="0" indent="0" algn="ctr">
              <a:lnSpc>
                <a:spcPct val="110000"/>
              </a:lnSpc>
              <a:buNone/>
            </a:pPr>
            <a:r>
              <a:rPr lang="en-US" sz="2400" dirty="0">
                <a:latin typeface="Calibri" panose="020F0502020204030204" pitchFamily="34" charset="0"/>
                <a:cs typeface="Calibri" panose="020F0502020204030204" pitchFamily="34" charset="0"/>
              </a:rPr>
              <a:t>Inventors/creators own their own intellectual property</a:t>
            </a:r>
          </a:p>
        </p:txBody>
      </p:sp>
      <p:sp>
        <p:nvSpPr>
          <p:cNvPr id="4" name="Content Placeholder 2"/>
          <p:cNvSpPr txBox="1">
            <a:spLocks/>
          </p:cNvSpPr>
          <p:nvPr/>
        </p:nvSpPr>
        <p:spPr>
          <a:xfrm>
            <a:off x="838200" y="2175814"/>
            <a:ext cx="10515600" cy="854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p:cNvSpPr txBox="1">
            <a:spLocks/>
          </p:cNvSpPr>
          <p:nvPr/>
        </p:nvSpPr>
        <p:spPr>
          <a:xfrm>
            <a:off x="354330" y="3495317"/>
            <a:ext cx="7338060" cy="301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1200"/>
              </a:spcBef>
              <a:spcAft>
                <a:spcPts val="1200"/>
              </a:spcAft>
              <a:buNone/>
              <a:defRPr/>
            </a:pPr>
            <a:r>
              <a:rPr lang="en-US" sz="2400" dirty="0">
                <a:latin typeface="Calibri" panose="020F0502020204030204" pitchFamily="34" charset="0"/>
                <a:cs typeface="Calibri" panose="020F0502020204030204" pitchFamily="34" charset="0"/>
              </a:rPr>
              <a:t>UIUC generally only asserts ownership over </a:t>
            </a:r>
            <a:r>
              <a:rPr lang="en-US" sz="2400" u="sng" dirty="0">
                <a:latin typeface="Calibri" panose="020F0502020204030204" pitchFamily="34" charset="0"/>
                <a:cs typeface="Calibri" panose="020F0502020204030204" pitchFamily="34" charset="0"/>
              </a:rPr>
              <a:t>student</a:t>
            </a:r>
            <a:r>
              <a:rPr lang="en-US" sz="2400" dirty="0">
                <a:latin typeface="Calibri" panose="020F0502020204030204" pitchFamily="34" charset="0"/>
                <a:cs typeface="Calibri" panose="020F0502020204030204" pitchFamily="34" charset="0"/>
              </a:rPr>
              <a:t> work if it was developed using significant university resources.</a:t>
            </a:r>
          </a:p>
          <a:p>
            <a:pPr lvl="0" algn="ctr">
              <a:lnSpc>
                <a:spcPct val="100000"/>
              </a:lnSpc>
              <a:spcBef>
                <a:spcPts val="1200"/>
              </a:spcBef>
              <a:spcAft>
                <a:spcPts val="1200"/>
              </a:spcAft>
              <a:buFont typeface="Wingdings" panose="05000000000000000000" pitchFamily="2" charset="2"/>
              <a:buChar char="§"/>
              <a:defRPr/>
            </a:pPr>
            <a:r>
              <a:rPr lang="en-US" sz="2400" dirty="0">
                <a:latin typeface="Calibri" panose="020F0502020204030204" pitchFamily="34" charset="0"/>
                <a:cs typeface="Calibri" panose="020F0502020204030204" pitchFamily="34" charset="0"/>
              </a:rPr>
              <a:t>Ask OTM for determination if unsure</a:t>
            </a:r>
          </a:p>
          <a:p>
            <a:pPr marL="0" lvl="0" indent="0" algn="ctr">
              <a:lnSpc>
                <a:spcPct val="100000"/>
              </a:lnSpc>
              <a:spcBef>
                <a:spcPts val="1200"/>
              </a:spcBef>
              <a:spcAft>
                <a:spcPts val="1200"/>
              </a:spcAft>
              <a:buNone/>
              <a:defRPr/>
            </a:pPr>
            <a:r>
              <a:rPr lang="en-US" sz="2400" b="1" dirty="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project sponsors/clients may own IP for projects they offer.</a:t>
            </a:r>
          </a:p>
          <a:p>
            <a:pPr marL="228600" marR="0" lvl="0" indent="-228600" algn="ctr" defTabSz="914400" rtl="0" eaLnBrk="1" fontAlgn="auto" latinLnBrk="0" hangingPunct="1">
              <a:lnSpc>
                <a:spcPct val="100000"/>
              </a:lnSpc>
              <a:spcBef>
                <a:spcPts val="1200"/>
              </a:spcBef>
              <a:spcAft>
                <a:spcPts val="1200"/>
              </a:spcAft>
              <a:buClrTx/>
              <a:buSzTx/>
              <a:buFont typeface="Wingdings" panose="05000000000000000000" pitchFamily="2" charset="2"/>
              <a:buChar char="§"/>
              <a:tabLst/>
              <a:defRPr/>
            </a:pPr>
            <a:endPar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6595184" y="1359597"/>
            <a:ext cx="5086738" cy="1134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REALITY CHECK:</a:t>
            </a: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Most of us sign our IP rights over to employers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0064"/>
          <a:stretch/>
        </p:blipFill>
        <p:spPr>
          <a:xfrm>
            <a:off x="8005665" y="3317180"/>
            <a:ext cx="3943422" cy="2774939"/>
          </a:xfrm>
          <a:prstGeom prst="rect">
            <a:avLst/>
          </a:prstGeom>
        </p:spPr>
      </p:pic>
      <p:sp>
        <p:nvSpPr>
          <p:cNvPr id="12" name="Rectangle 11">
            <a:extLst>
              <a:ext uri="{FF2B5EF4-FFF2-40B4-BE49-F238E27FC236}">
                <a16:creationId xmlns:a16="http://schemas.microsoft.com/office/drawing/2014/main" id="{017138DF-38EA-694B-97B7-3F0027A5FA69}"/>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8920BBC-82E2-0C46-9A13-A49EDA5BF2CB}"/>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Who Owns IP?</a:t>
            </a:r>
          </a:p>
        </p:txBody>
      </p:sp>
    </p:spTree>
    <p:extLst>
      <p:ext uri="{BB962C8B-B14F-4D97-AF65-F5344CB8AC3E}">
        <p14:creationId xmlns:p14="http://schemas.microsoft.com/office/powerpoint/2010/main" val="402715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 y="1562735"/>
            <a:ext cx="11225088" cy="4351338"/>
          </a:xfrm>
        </p:spPr>
        <p:txBody>
          <a:bodyPr/>
          <a:lstStyle/>
          <a:p>
            <a:r>
              <a:rPr lang="en-US" dirty="0">
                <a:latin typeface="Calibri" panose="020F0502020204030204" pitchFamily="34" charset="0"/>
                <a:cs typeface="Calibri" panose="020F0502020204030204" pitchFamily="34" charset="0"/>
              </a:rPr>
              <a:t>Copyright attaches automatically and instantaneously to “expressed form”</a:t>
            </a:r>
          </a:p>
          <a:p>
            <a:pPr lvl="1"/>
            <a:r>
              <a:rPr lang="en-US" dirty="0">
                <a:latin typeface="Calibri" panose="020F0502020204030204" pitchFamily="34" charset="0"/>
                <a:cs typeface="Calibri" panose="020F0502020204030204" pitchFamily="34" charset="0"/>
              </a:rPr>
              <a:t>Words, photos, artwork, software code, music, video…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890" y="3620818"/>
            <a:ext cx="3731646" cy="2131185"/>
          </a:xfrm>
          <a:prstGeom prst="rect">
            <a:avLst/>
          </a:prstGeom>
        </p:spPr>
      </p:pic>
      <p:sp>
        <p:nvSpPr>
          <p:cNvPr id="5" name="Content Placeholder 2"/>
          <p:cNvSpPr txBox="1">
            <a:spLocks/>
          </p:cNvSpPr>
          <p:nvPr/>
        </p:nvSpPr>
        <p:spPr>
          <a:xfrm>
            <a:off x="449580" y="2827754"/>
            <a:ext cx="11353800" cy="1339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Good practice to include copyright mark to avoid damage limitations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Copyright 2019 Board of Trustees of the University of Illinois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2019 Michelle Chitambar</a:t>
            </a:r>
          </a:p>
        </p:txBody>
      </p:sp>
      <p:sp>
        <p:nvSpPr>
          <p:cNvPr id="6" name="Content Placeholder 2"/>
          <p:cNvSpPr txBox="1">
            <a:spLocks/>
          </p:cNvSpPr>
          <p:nvPr/>
        </p:nvSpPr>
        <p:spPr>
          <a:xfrm>
            <a:off x="449580" y="4480975"/>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Generally expires 70 years after author’s death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Fair use exceptions</a:t>
            </a:r>
          </a:p>
        </p:txBody>
      </p:sp>
      <p:sp>
        <p:nvSpPr>
          <p:cNvPr id="7" name="Content Placeholder 2"/>
          <p:cNvSpPr txBox="1">
            <a:spLocks/>
          </p:cNvSpPr>
          <p:nvPr/>
        </p:nvSpPr>
        <p:spPr>
          <a:xfrm>
            <a:off x="449580" y="5672513"/>
            <a:ext cx="10515600" cy="118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University usually doesn’t own traditional academic works</a:t>
            </a:r>
          </a:p>
        </p:txBody>
      </p:sp>
      <p:sp>
        <p:nvSpPr>
          <p:cNvPr id="11" name="Rectangle 10">
            <a:extLst>
              <a:ext uri="{FF2B5EF4-FFF2-40B4-BE49-F238E27FC236}">
                <a16:creationId xmlns:a16="http://schemas.microsoft.com/office/drawing/2014/main" id="{07935BBB-0954-E043-AEEC-6961F71D4E0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5867624-6374-CF4F-9A79-DE56F45E593A}"/>
              </a:ext>
            </a:extLst>
          </p:cNvPr>
          <p:cNvPicPr>
            <a:picLocks noChangeAspect="1"/>
          </p:cNvPicPr>
          <p:nvPr/>
        </p:nvPicPr>
        <p:blipFill>
          <a:blip r:embed="rId4"/>
          <a:stretch>
            <a:fillRect/>
          </a:stretch>
        </p:blipFill>
        <p:spPr>
          <a:xfrm>
            <a:off x="128712" y="6253212"/>
            <a:ext cx="2436668" cy="685800"/>
          </a:xfrm>
          <a:prstGeom prst="rect">
            <a:avLst/>
          </a:prstGeom>
        </p:spPr>
      </p:pic>
      <p:sp>
        <p:nvSpPr>
          <p:cNvPr id="10" name="TextBox 9">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Copyright</a:t>
            </a:r>
          </a:p>
        </p:txBody>
      </p:sp>
    </p:spTree>
    <p:extLst>
      <p:ext uri="{BB962C8B-B14F-4D97-AF65-F5344CB8AC3E}">
        <p14:creationId xmlns:p14="http://schemas.microsoft.com/office/powerpoint/2010/main" val="694783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3909"/>
            <a:ext cx="7391400" cy="2186404"/>
          </a:xfrm>
        </p:spPr>
        <p:txBody>
          <a:bodyPr/>
          <a:lstStyle/>
          <a:p>
            <a:pPr>
              <a:spcAft>
                <a:spcPts val="600"/>
              </a:spcAft>
            </a:pPr>
            <a:r>
              <a:rPr lang="en-US" dirty="0">
                <a:latin typeface="Calibri" panose="020F0502020204030204" pitchFamily="34" charset="0"/>
                <a:cs typeface="Calibri" panose="020F0502020204030204" pitchFamily="34" charset="0"/>
              </a:rPr>
              <a:t>Keep information out of public domain</a:t>
            </a:r>
          </a:p>
          <a:p>
            <a:pPr>
              <a:spcAft>
                <a:spcPts val="600"/>
              </a:spcAft>
            </a:pPr>
            <a:r>
              <a:rPr lang="en-US" dirty="0">
                <a:latin typeface="Calibri" panose="020F0502020204030204" pitchFamily="34" charset="0"/>
                <a:cs typeface="Calibri" panose="020F0502020204030204" pitchFamily="34" charset="0"/>
              </a:rPr>
              <a:t>“Protect” via confidentiality agreements, etc.</a:t>
            </a:r>
          </a:p>
          <a:p>
            <a:pPr>
              <a:spcAft>
                <a:spcPts val="600"/>
              </a:spcAft>
            </a:pPr>
            <a:r>
              <a:rPr lang="en-US" dirty="0">
                <a:latin typeface="Calibri" panose="020F0502020204030204" pitchFamily="34" charset="0"/>
                <a:cs typeface="Calibri" panose="020F0502020204030204" pitchFamily="34" charset="0"/>
              </a:rPr>
              <a:t>Lasts until is disclosed, reverse-engineered or independently discovered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149" y="1702294"/>
            <a:ext cx="2350642" cy="261877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203" t="39754" r="26836" b="30269"/>
          <a:stretch/>
        </p:blipFill>
        <p:spPr>
          <a:xfrm>
            <a:off x="4854402" y="4240691"/>
            <a:ext cx="4622465" cy="1932142"/>
          </a:xfrm>
          <a:prstGeom prst="rect">
            <a:avLst/>
          </a:prstGeom>
        </p:spPr>
      </p:pic>
      <p:sp>
        <p:nvSpPr>
          <p:cNvPr id="10" name="Rectangle 9">
            <a:extLst>
              <a:ext uri="{FF2B5EF4-FFF2-40B4-BE49-F238E27FC236}">
                <a16:creationId xmlns:a16="http://schemas.microsoft.com/office/drawing/2014/main" id="{2E85F71E-A59A-7A4E-B6EE-07D35D581194}"/>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D169C8C9-CE4D-0D48-BD43-B2AEDC103EE5}"/>
              </a:ext>
            </a:extLst>
          </p:cNvPr>
          <p:cNvPicPr>
            <a:picLocks noChangeAspect="1"/>
          </p:cNvPicPr>
          <p:nvPr/>
        </p:nvPicPr>
        <p:blipFill>
          <a:blip r:embed="rId5"/>
          <a:stretch>
            <a:fillRect/>
          </a:stretch>
        </p:blipFill>
        <p:spPr>
          <a:xfrm>
            <a:off x="128712" y="6253212"/>
            <a:ext cx="2436668" cy="685800"/>
          </a:xfrm>
          <a:prstGeom prst="rect">
            <a:avLst/>
          </a:prstGeom>
        </p:spPr>
      </p:pic>
      <p:sp>
        <p:nvSpPr>
          <p:cNvPr id="8" name="TextBox 7">
            <a:extLst>
              <a:ext uri="{FF2B5EF4-FFF2-40B4-BE49-F238E27FC236}">
                <a16:creationId xmlns:a16="http://schemas.microsoft.com/office/drawing/2014/main" id="{C25D50B7-A1BA-2C49-8FC8-9A84769F5F95}"/>
              </a:ext>
            </a:extLst>
          </p:cNvPr>
          <p:cNvSpPr txBox="1"/>
          <p:nvPr/>
        </p:nvSpPr>
        <p:spPr>
          <a:xfrm>
            <a:off x="251854" y="252961"/>
            <a:ext cx="939506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Trade Secrets &amp; Know-How</a:t>
            </a:r>
          </a:p>
        </p:txBody>
      </p:sp>
    </p:spTree>
    <p:extLst>
      <p:ext uri="{BB962C8B-B14F-4D97-AF65-F5344CB8AC3E}">
        <p14:creationId xmlns:p14="http://schemas.microsoft.com/office/powerpoint/2010/main" val="144990619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708710" y="2327723"/>
            <a:ext cx="6455466" cy="1063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Requirements for patentability: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Novel</a:t>
            </a:r>
          </a:p>
        </p:txBody>
      </p:sp>
      <p:pic>
        <p:nvPicPr>
          <p:cNvPr id="10" name="Picture 9"/>
          <p:cNvPicPr>
            <a:picLocks noChangeAspect="1"/>
          </p:cNvPicPr>
          <p:nvPr/>
        </p:nvPicPr>
        <p:blipFill rotWithShape="1">
          <a:blip r:embed="rId2"/>
          <a:srcRect l="60968" t="14119" r="20088" b="10888"/>
          <a:stretch/>
        </p:blipFill>
        <p:spPr>
          <a:xfrm>
            <a:off x="8138660" y="553341"/>
            <a:ext cx="3644348" cy="5410066"/>
          </a:xfrm>
          <a:prstGeom prst="rect">
            <a:avLst/>
          </a:prstGeom>
        </p:spPr>
      </p:pic>
      <p:sp>
        <p:nvSpPr>
          <p:cNvPr id="14" name="Rectangle 13">
            <a:extLst>
              <a:ext uri="{FF2B5EF4-FFF2-40B4-BE49-F238E27FC236}">
                <a16:creationId xmlns:a16="http://schemas.microsoft.com/office/drawing/2014/main" id="{C01BAE9C-3CFC-FC4E-B04A-0B982A483D8E}"/>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B449E569-372C-DA48-95B9-E51D149A5E64}"/>
              </a:ext>
            </a:extLst>
          </p:cNvPr>
          <p:cNvPicPr>
            <a:picLocks noChangeAspect="1"/>
          </p:cNvPicPr>
          <p:nvPr/>
        </p:nvPicPr>
        <p:blipFill>
          <a:blip r:embed="rId3"/>
          <a:stretch>
            <a:fillRect/>
          </a:stretch>
        </p:blipFill>
        <p:spPr>
          <a:xfrm>
            <a:off x="128712" y="6253212"/>
            <a:ext cx="2436668" cy="685800"/>
          </a:xfrm>
          <a:prstGeom prst="rect">
            <a:avLst/>
          </a:prstGeom>
        </p:spPr>
      </p:pic>
      <p:sp>
        <p:nvSpPr>
          <p:cNvPr id="12" name="Content Placeholder 2"/>
          <p:cNvSpPr txBox="1">
            <a:spLocks/>
          </p:cNvSpPr>
          <p:nvPr/>
        </p:nvSpPr>
        <p:spPr>
          <a:xfrm>
            <a:off x="1885950" y="1263113"/>
            <a:ext cx="4171950" cy="56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Last ~20 years</a:t>
            </a:r>
          </a:p>
        </p:txBody>
      </p:sp>
      <p:sp>
        <p:nvSpPr>
          <p:cNvPr id="8" name="Content Placeholder 2"/>
          <p:cNvSpPr txBox="1">
            <a:spLocks/>
          </p:cNvSpPr>
          <p:nvPr/>
        </p:nvSpPr>
        <p:spPr>
          <a:xfrm>
            <a:off x="0" y="4739232"/>
            <a:ext cx="7987004" cy="1426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 patent does </a:t>
            </a:r>
            <a:r>
              <a:rPr kumimoji="0" lang="en-US" sz="2800" b="1" i="0" u="sng" strike="noStrike" kern="1200" cap="none" spc="0" normalizeH="0" baseline="0" noProof="0" dirty="0">
                <a:ln>
                  <a:noFill/>
                </a:ln>
                <a:effectLst/>
                <a:uLnTx/>
                <a:uFillTx/>
                <a:latin typeface="Calibri" panose="020F0502020204030204" pitchFamily="34" charset="0"/>
                <a:cs typeface="Calibri" panose="020F0502020204030204" pitchFamily="34" charset="0"/>
              </a:rPr>
              <a:t>not</a:t>
            </a:r>
            <a:r>
              <a:rPr kumimoji="0" lang="en-US" sz="28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mean the invention has academic merit, is valuable, or is even a good idea… just that it’s patentable.</a:t>
            </a:r>
          </a:p>
        </p:txBody>
      </p:sp>
      <p:sp>
        <p:nvSpPr>
          <p:cNvPr id="11" name="Content Placeholder 2"/>
          <p:cNvSpPr txBox="1">
            <a:spLocks/>
          </p:cNvSpPr>
          <p:nvPr/>
        </p:nvSpPr>
        <p:spPr>
          <a:xfrm>
            <a:off x="3850683" y="2769546"/>
            <a:ext cx="2984457" cy="621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Non-obvious</a:t>
            </a:r>
          </a:p>
        </p:txBody>
      </p:sp>
      <p:sp>
        <p:nvSpPr>
          <p:cNvPr id="13" name="TextBox 12">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Types of IP: Patents</a:t>
            </a:r>
          </a:p>
        </p:txBody>
      </p:sp>
      <p:sp>
        <p:nvSpPr>
          <p:cNvPr id="16" name="Content Placeholder 2"/>
          <p:cNvSpPr txBox="1">
            <a:spLocks/>
          </p:cNvSpPr>
          <p:nvPr/>
        </p:nvSpPr>
        <p:spPr>
          <a:xfrm>
            <a:off x="365760" y="3872417"/>
            <a:ext cx="7269480" cy="718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Usually cost $25-$35k each</a:t>
            </a:r>
            <a:endParaRPr kumimoji="0" lang="en-US"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4"/>
          <a:srcRect l="59645" t="10458" r="19320" b="8862"/>
          <a:stretch/>
        </p:blipFill>
        <p:spPr>
          <a:xfrm>
            <a:off x="7863840" y="203379"/>
            <a:ext cx="4206240" cy="6049833"/>
          </a:xfrm>
          <a:prstGeom prst="rect">
            <a:avLst/>
          </a:prstGeom>
        </p:spPr>
      </p:pic>
    </p:spTree>
    <p:extLst>
      <p:ext uri="{BB962C8B-B14F-4D97-AF65-F5344CB8AC3E}">
        <p14:creationId xmlns:p14="http://schemas.microsoft.com/office/powerpoint/2010/main" val="3697015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9406"/>
            <a:ext cx="10515600" cy="2547592"/>
          </a:xfrm>
        </p:spPr>
        <p:txBody>
          <a:bodyPr/>
          <a:lstStyle/>
          <a:p>
            <a:pPr>
              <a:lnSpc>
                <a:spcPct val="100000"/>
              </a:lnSpc>
            </a:pPr>
            <a:r>
              <a:rPr lang="en-US" dirty="0">
                <a:latin typeface="Calibri" panose="020F0502020204030204" pitchFamily="34" charset="0"/>
                <a:cs typeface="Calibri" panose="020F0502020204030204" pitchFamily="34" charset="0"/>
              </a:rPr>
              <a:t>To infringe, must meet every limitation of issued claim in patent territory and be using for commercial purposes</a:t>
            </a:r>
          </a:p>
        </p:txBody>
      </p:sp>
      <p:sp>
        <p:nvSpPr>
          <p:cNvPr id="6" name="Content Placeholder 2"/>
          <p:cNvSpPr txBox="1">
            <a:spLocks/>
          </p:cNvSpPr>
          <p:nvPr/>
        </p:nvSpPr>
        <p:spPr>
          <a:xfrm>
            <a:off x="723021" y="3394358"/>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you aren’t selling, offering as a service, using for commercial purpose, you likely aren’t infringing*</a:t>
            </a:r>
          </a:p>
        </p:txBody>
      </p:sp>
      <p:sp>
        <p:nvSpPr>
          <p:cNvPr id="12" name="Rectangle 11">
            <a:extLst>
              <a:ext uri="{FF2B5EF4-FFF2-40B4-BE49-F238E27FC236}">
                <a16:creationId xmlns:a16="http://schemas.microsoft.com/office/drawing/2014/main" id="{ABDA2F58-328B-B248-9059-7140B410095C}"/>
              </a:ext>
            </a:extLst>
          </p:cNvPr>
          <p:cNvSpPr/>
          <p:nvPr/>
        </p:nvSpPr>
        <p:spPr>
          <a:xfrm>
            <a:off x="0" y="6327227"/>
            <a:ext cx="12192000" cy="541283"/>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8EEB551-241D-9448-9DBE-35D5F7791BF7}"/>
              </a:ext>
            </a:extLst>
          </p:cNvPr>
          <p:cNvPicPr>
            <a:picLocks noChangeAspect="1"/>
          </p:cNvPicPr>
          <p:nvPr/>
        </p:nvPicPr>
        <p:blipFill>
          <a:blip r:embed="rId3"/>
          <a:stretch>
            <a:fillRect/>
          </a:stretch>
        </p:blipFill>
        <p:spPr>
          <a:xfrm>
            <a:off x="128712" y="6253212"/>
            <a:ext cx="2436668" cy="685800"/>
          </a:xfrm>
          <a:prstGeom prst="rect">
            <a:avLst/>
          </a:prstGeom>
        </p:spPr>
      </p:pic>
      <p:cxnSp>
        <p:nvCxnSpPr>
          <p:cNvPr id="5" name="Straight Connector 4"/>
          <p:cNvCxnSpPr/>
          <p:nvPr/>
        </p:nvCxnSpPr>
        <p:spPr>
          <a:xfrm>
            <a:off x="4863813" y="2743200"/>
            <a:ext cx="30175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726130" y="4218560"/>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To infringe on a Country X patent, must make, use, sell, etc. in Country X</a:t>
            </a:r>
          </a:p>
        </p:txBody>
      </p:sp>
      <p:cxnSp>
        <p:nvCxnSpPr>
          <p:cNvPr id="13" name="Straight Connector 12"/>
          <p:cNvCxnSpPr/>
          <p:nvPr/>
        </p:nvCxnSpPr>
        <p:spPr>
          <a:xfrm>
            <a:off x="1156988" y="2743200"/>
            <a:ext cx="11887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729238" y="4734852"/>
            <a:ext cx="11033549" cy="841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Can’t infringe on a patent application, only an issued patent</a:t>
            </a:r>
          </a:p>
        </p:txBody>
      </p:sp>
      <p:cxnSp>
        <p:nvCxnSpPr>
          <p:cNvPr id="15" name="Straight Connector 14"/>
          <p:cNvCxnSpPr/>
          <p:nvPr/>
        </p:nvCxnSpPr>
        <p:spPr>
          <a:xfrm>
            <a:off x="7217764" y="2317102"/>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732347" y="5213822"/>
            <a:ext cx="11033549" cy="121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If “A widget comprising A, B, and C” is patented, you have to do A, B, and C to infringe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Doing A, B, C, and D still infringes; doing A and B doesn’t; doing A, C, and D doesn’t</a:t>
            </a:r>
          </a:p>
        </p:txBody>
      </p:sp>
      <p:cxnSp>
        <p:nvCxnSpPr>
          <p:cNvPr id="18" name="Straight Connector 17"/>
          <p:cNvCxnSpPr/>
          <p:nvPr/>
        </p:nvCxnSpPr>
        <p:spPr>
          <a:xfrm>
            <a:off x="4517484" y="2317102"/>
            <a:ext cx="21945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25D50B7-A1BA-2C49-8FC8-9A84769F5F95}"/>
              </a:ext>
            </a:extLst>
          </p:cNvPr>
          <p:cNvSpPr txBox="1"/>
          <p:nvPr/>
        </p:nvSpPr>
        <p:spPr>
          <a:xfrm>
            <a:off x="251854" y="252961"/>
            <a:ext cx="8752446" cy="646331"/>
          </a:xfrm>
          <a:prstGeom prst="rect">
            <a:avLst/>
          </a:prstGeom>
          <a:noFill/>
        </p:spPr>
        <p:txBody>
          <a:bodyPr wrap="square" rtlCol="0">
            <a:spAutoFit/>
          </a:bodyPr>
          <a:lstStyle/>
          <a:p>
            <a:r>
              <a:rPr lang="en-US" sz="3600" dirty="0">
                <a:latin typeface="Arial Rounded MT Bold" panose="020F0704030504030204" pitchFamily="34" charset="77"/>
                <a:ea typeface="GungSeo" pitchFamily="2" charset="-127"/>
              </a:rPr>
              <a:t>Patent Infringement</a:t>
            </a:r>
          </a:p>
        </p:txBody>
      </p:sp>
      <p:pic>
        <p:nvPicPr>
          <p:cNvPr id="7" name="Picture 6"/>
          <p:cNvPicPr>
            <a:picLocks noChangeAspect="1"/>
          </p:cNvPicPr>
          <p:nvPr/>
        </p:nvPicPr>
        <p:blipFill rotWithShape="1">
          <a:blip r:embed="rId4"/>
          <a:srcRect l="7563" t="17751" r="68406" b="36279"/>
          <a:stretch/>
        </p:blipFill>
        <p:spPr>
          <a:xfrm>
            <a:off x="128712" y="497463"/>
            <a:ext cx="5907677" cy="4237873"/>
          </a:xfrm>
          <a:prstGeom prst="rect">
            <a:avLst/>
          </a:prstGeom>
        </p:spPr>
      </p:pic>
      <p:pic>
        <p:nvPicPr>
          <p:cNvPr id="8" name="Picture 7"/>
          <p:cNvPicPr>
            <a:picLocks noChangeAspect="1"/>
          </p:cNvPicPr>
          <p:nvPr/>
        </p:nvPicPr>
        <p:blipFill rotWithShape="1">
          <a:blip r:embed="rId5"/>
          <a:srcRect l="7624" t="15749" r="68344" b="38365"/>
          <a:stretch/>
        </p:blipFill>
        <p:spPr>
          <a:xfrm>
            <a:off x="6155612" y="528307"/>
            <a:ext cx="5907676" cy="4230299"/>
          </a:xfrm>
          <a:prstGeom prst="rect">
            <a:avLst/>
          </a:prstGeom>
        </p:spPr>
      </p:pic>
    </p:spTree>
    <p:extLst>
      <p:ext uri="{BB962C8B-B14F-4D97-AF65-F5344CB8AC3E}">
        <p14:creationId xmlns:p14="http://schemas.microsoft.com/office/powerpoint/2010/main" val="23268807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7"/>
                                        </p:tgtEl>
                                      </p:cBhvr>
                                    </p:animEffect>
                                    <p:set>
                                      <p:cBhvr>
                                        <p:cTn id="39" dur="1" fill="hold">
                                          <p:stCondLst>
                                            <p:cond delay="24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50"/>
                                        <p:tgtEl>
                                          <p:spTgt spid="8"/>
                                        </p:tgtEl>
                                      </p:cBhvr>
                                    </p:animEffect>
                                    <p:set>
                                      <p:cBhvr>
                                        <p:cTn id="42" dur="1" fill="hold">
                                          <p:stCondLst>
                                            <p:cond delay="24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1116</Words>
  <Application>Microsoft Office PowerPoint</Application>
  <PresentationFormat>Widescreen</PresentationFormat>
  <Paragraphs>117</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Arial Unicode MS</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Property</dc:title>
  <dc:creator>Chitambar, Michelle</dc:creator>
  <cp:lastModifiedBy>Michelle Chitambar</cp:lastModifiedBy>
  <cp:revision>71</cp:revision>
  <dcterms:created xsi:type="dcterms:W3CDTF">2018-08-30T21:31:23Z</dcterms:created>
  <dcterms:modified xsi:type="dcterms:W3CDTF">2020-08-27T16:34:26Z</dcterms:modified>
</cp:coreProperties>
</file>