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76" r:id="rId12"/>
    <p:sldId id="277" r:id="rId13"/>
    <p:sldId id="278" r:id="rId14"/>
    <p:sldId id="279" r:id="rId15"/>
    <p:sldId id="281" r:id="rId16"/>
    <p:sldId id="280" r:id="rId17"/>
    <p:sldId id="275" r:id="rId18"/>
    <p:sldId id="284" r:id="rId19"/>
    <p:sldId id="283" r:id="rId20"/>
    <p:sldId id="282" r:id="rId21"/>
    <p:sldId id="285" r:id="rId22"/>
    <p:sldId id="257" r:id="rId23"/>
    <p:sldId id="289" r:id="rId24"/>
    <p:sldId id="258" r:id="rId25"/>
    <p:sldId id="259" r:id="rId26"/>
    <p:sldId id="260" r:id="rId27"/>
    <p:sldId id="261" r:id="rId28"/>
    <p:sldId id="286" r:id="rId29"/>
    <p:sldId id="288" r:id="rId30"/>
    <p:sldId id="262" r:id="rId31"/>
    <p:sldId id="290" r:id="rId32"/>
    <p:sldId id="291" r:id="rId33"/>
    <p:sldId id="287" r:id="rId34"/>
    <p:sldId id="29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85FE4-2BFA-3740-ACA6-AB0B88E9009C}" v="9" dt="2020-08-24T20:02:4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661" autoAdjust="0"/>
  </p:normalViewPr>
  <p:slideViewPr>
    <p:cSldViewPr>
      <p:cViewPr varScale="1">
        <p:scale>
          <a:sx n="95" d="100"/>
          <a:sy n="95" d="100"/>
        </p:scale>
        <p:origin x="18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E206A98D-FADC-4322-8593-71C9A6A07494}" type="datetimeFigureOut">
              <a:rPr lang="en-US"/>
              <a:pPr>
                <a:defRPr/>
              </a:pPr>
              <a:t>8/24/20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C80D76BC-B298-4FAD-A2CF-DEF84CE65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9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2451CB-0C11-4487-B733-9B0A44864F35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217C6-129A-483C-8DDD-13056AA426DB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A09963-2456-4C03-969B-3C5C3C3F957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7F5DC-1B38-4887-8A04-9AE4EF3200F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E7BED-C555-4599-9525-F7F3F7A2D2F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B10C9-1D6F-4654-B5F3-BA2553CC089F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31FEDD-2A19-4758-8189-EAB2DC63B1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DAC8F-61AB-48BF-90D9-6056A258495C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14BC3B-6CEA-4B31-8FB0-33F8CA06B201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00336-E41D-4967-AC6F-9214038DC03E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7F4410-006F-479D-A9AA-4CB442F41E3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A36F0-6953-4C78-AFE4-B1D4C881C82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46B19-CD80-47C6-9E08-E6D08F03FA5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BAC5A-650A-4CE3-9790-1ED9076F6E1A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ABBB4-E2CE-4CF6-84AB-644092223BE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063044-E067-46D2-952D-EB7EBD0A056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59FBF-590A-4EFD-BB7A-69F5C6A201A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1B93C-EADD-4362-9D64-F8F474D90453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F5E03-2CAF-4298-ADDB-DE440F0025B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6EF0F-56EC-4D17-B42E-3530C9EC69B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C60681-9F98-4E3B-9A7E-EB07A1AB8FA2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BD248-DCB4-4AF7-A502-F4B7A3143348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7D242C-074F-4ECF-8AD0-34ABA964BFE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7504C2-071C-481C-AE6C-5BD59F87601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E14CC-F600-46C1-B2C4-D2FDD24E406D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938D03-879F-4D96-9BEA-0CDD21921506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5BE2E4-1E3B-4CB4-889D-FEF6C248F510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FE54F8-74B1-4ABE-A434-52566A075567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77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B7A9B-3F3F-4E0E-9D31-586D695C4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362"/>
            <a:ext cx="8229600" cy="4525963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0FDA215-6F45-47EF-9A3A-D9468F147D03}" type="datetimeFigureOut">
              <a:rPr lang="en-US"/>
              <a:pPr>
                <a:defRPr/>
              </a:pPr>
              <a:t>8/24/20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7AA5DE92-2852-4B57-950B-9D409FFD8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F56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1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2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1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9A2A-4BEB-4189-94E3-1B4EEF19899D}" type="datetimeFigureOut">
              <a:rPr lang="en-US"/>
              <a:pPr>
                <a:defRPr/>
              </a:pPr>
              <a:t>8/24/20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2D0-6A30-40F3-8228-D3B66674B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1A41C61-4A27-44D8-9E1A-02627D582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hutchin@illinois.edu" TargetMode="External"/><Relationship Id="rId2" Type="http://schemas.openxmlformats.org/officeDocument/2006/relationships/hyperlink" Target="mailto:progen@illinois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Preparing Your </a:t>
            </a:r>
            <a:br>
              <a:rPr lang="en-US" altLang="en-US" dirty="0"/>
            </a:br>
            <a:r>
              <a:rPr lang="en-US" altLang="en-US" dirty="0"/>
              <a:t>Final Report for </a:t>
            </a:r>
            <a:br>
              <a:rPr lang="en-US" altLang="en-US" dirty="0"/>
            </a:br>
            <a:r>
              <a:rPr lang="en-US" altLang="en-US" dirty="0"/>
              <a:t>ECE 445, Senior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Jamie Hutchinson</a:t>
            </a:r>
          </a:p>
          <a:p>
            <a:pPr eaLnBrk="1" hangingPunct="1"/>
            <a:r>
              <a:rPr lang="en-US" altLang="en-US" dirty="0"/>
              <a:t>ECE Editorial Services</a:t>
            </a:r>
          </a:p>
          <a:p>
            <a:pPr eaLnBrk="1" hangingPunct="1"/>
            <a:r>
              <a:rPr lang="en-US" altLang="en-US" dirty="0"/>
              <a:t>jhutchin@illinois.edu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ECE 445 Senior Design\Presentation\Guidelines doc images\ECE 445 Final Report Guidelines_Page_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ECE 445 Senior Design\Presentation\Guidelines doc images\ECE 445 Final Report Guidelines_Page_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ECE 445 Senior Design\Presentation\Guidelines doc images\ECE 445 Final Report Guidelines_Pag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ECE 445 Senior Design\Presentation\Guidelines doc images\ECE 445 Final Report Guidelines_Page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ECE 445 Senior Design\Presentation\Guidelines doc images\ECE 445 Final Report Guidelines_Page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:\ECE 445 Senior Design\Presentation\Guidelines doc images\ECE 445 Final Report Guidelines_Page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:\ECE 445 Senior Design\Presentation\Guidelines doc images\ECE 445 Final Report Guidelines_Page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:\ECE 445 Senior Design\Presentation\Guidelines doc images\ECE 445 Final Report Guidelines_Page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685800"/>
            <a:ext cx="4592637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:\ECE 445 Senior Design\Presentation\Guidelines doc images\ECE 445 Final Report Guidelines_Page_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:\ECE 445 Senior Design\Presentation\Guidelines doc images\ECE 445 Final Report Guidelines_Page_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7388"/>
            <a:ext cx="4572000" cy="591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altLang="en-US" dirty="0"/>
              <a:t>Resources on ECE 445</a:t>
            </a:r>
            <a:br>
              <a:rPr lang="en-US" altLang="en-US" dirty="0"/>
            </a:br>
            <a:r>
              <a:rPr lang="en-US" altLang="en-US" dirty="0"/>
              <a:t>Web Site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419600" cy="4114800"/>
          </a:xfrm>
        </p:spPr>
        <p:txBody>
          <a:bodyPr/>
          <a:lstStyle/>
          <a:p>
            <a:r>
              <a:rPr lang="en-US" altLang="en-US" sz="2800" dirty="0" err="1"/>
              <a:t>Home</a:t>
            </a:r>
            <a:r>
              <a:rPr lang="en-US" altLang="en-US" sz="2800" dirty="0" err="1">
                <a:sym typeface="Wingdings" pitchFamily="2" charset="2"/>
              </a:rPr>
              <a:t>Guidelines</a:t>
            </a:r>
            <a:r>
              <a:rPr lang="en-US" altLang="en-US" sz="2800" dirty="0">
                <a:sym typeface="Wingdings" pitchFamily="2" charset="2"/>
              </a:rPr>
              <a:t></a:t>
            </a:r>
            <a:br>
              <a:rPr lang="en-US" altLang="en-US" sz="2800" dirty="0">
                <a:sym typeface="Wingdings" pitchFamily="2" charset="2"/>
              </a:rPr>
            </a:br>
            <a:r>
              <a:rPr lang="en-US" altLang="en-US" sz="2800" dirty="0">
                <a:sym typeface="Wingdings" pitchFamily="2" charset="2"/>
              </a:rPr>
              <a:t>Assignments and </a:t>
            </a:r>
            <a:r>
              <a:rPr lang="en-US" altLang="en-US" sz="2800" dirty="0" err="1">
                <a:sym typeface="Wingdings" pitchFamily="2" charset="2"/>
              </a:rPr>
              <a:t>GradingFinal</a:t>
            </a:r>
            <a:r>
              <a:rPr lang="en-US" altLang="en-US" sz="2800" dirty="0">
                <a:sym typeface="Wingdings" pitchFamily="2" charset="2"/>
              </a:rPr>
              <a:t> Report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“Preparing Your Final Report for ECE 445”</a:t>
            </a:r>
            <a:br>
              <a:rPr lang="en-US" altLang="en-US" sz="2400" dirty="0">
                <a:sym typeface="Wingdings" pitchFamily="2" charset="2"/>
              </a:rPr>
            </a:br>
            <a:r>
              <a:rPr lang="en-US" altLang="en-US" sz="2400" dirty="0">
                <a:sym typeface="Wingdings" pitchFamily="2" charset="2"/>
              </a:rPr>
              <a:t>(final report guidelines)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Word Template (also </a:t>
            </a:r>
            <a:r>
              <a:rPr lang="en-US" altLang="en-US" sz="2400" dirty="0" err="1">
                <a:sym typeface="Wingdings" pitchFamily="2" charset="2"/>
              </a:rPr>
              <a:t>LaTeX</a:t>
            </a:r>
            <a:r>
              <a:rPr lang="en-US" altLang="en-US" sz="2400" dirty="0">
                <a:sym typeface="Wingdings" pitchFamily="2" charset="2"/>
              </a:rPr>
              <a:t>)</a:t>
            </a:r>
          </a:p>
          <a:p>
            <a:pPr lvl="1"/>
            <a:r>
              <a:rPr lang="en-US" altLang="en-US" sz="2400" dirty="0">
                <a:sym typeface="Wingdings" pitchFamily="2" charset="2"/>
              </a:rPr>
              <a:t>Other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024254" cy="373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:\ECE 445 Senior Design\Presentation\Guidelines doc images\ECE 445 Final Report Guidelines_Page_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85800"/>
            <a:ext cx="4559300" cy="5900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:\ECE 445 Senior Design\Presentation\Guidelines doc images\ECE 445 Final Report Guidelines_Page_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685800"/>
            <a:ext cx="4595812" cy="594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Abstract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999595"/>
            <a:ext cx="8077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150 words, or less, briefly describing the function and overall design of your project along with main results.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introductory material such as background, competitors, and motivation—save that for Introduction.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give a sales pitch.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include in Table of Contents.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Neat and complete</a:t>
            </a:r>
          </a:p>
          <a:p>
            <a:r>
              <a:rPr lang="en-US" dirty="0"/>
              <a:t>Reader-friendly: uses leader dots</a:t>
            </a:r>
          </a:p>
          <a:p>
            <a:r>
              <a:rPr lang="en-US" dirty="0"/>
              <a:t>Accurately reflects headings</a:t>
            </a:r>
          </a:p>
          <a:p>
            <a:r>
              <a:rPr lang="en-US" dirty="0"/>
              <a:t>Accurately reflects page numbers</a:t>
            </a:r>
          </a:p>
          <a:p>
            <a:r>
              <a:rPr lang="en-US" dirty="0"/>
              <a:t>Consistent depth (chapter titles, sections, subsections)</a:t>
            </a:r>
          </a:p>
        </p:txBody>
      </p:sp>
    </p:spTree>
    <p:extLst>
      <p:ext uri="{BB962C8B-B14F-4D97-AF65-F5344CB8AC3E}">
        <p14:creationId xmlns:p14="http://schemas.microsoft.com/office/powerpoint/2010/main" val="278159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/>
              <a:t>Three placement options:</a:t>
            </a:r>
          </a:p>
          <a:p>
            <a:pPr lvl="1"/>
            <a:r>
              <a:rPr lang="en-US" altLang="en-US" dirty="0"/>
              <a:t>Same page as first citation in text, or first possible page after</a:t>
            </a:r>
          </a:p>
          <a:p>
            <a:pPr lvl="1"/>
            <a:r>
              <a:rPr lang="en-US" altLang="en-US" dirty="0"/>
              <a:t>Separate section at end of each chapter</a:t>
            </a:r>
          </a:p>
          <a:p>
            <a:pPr lvl="1"/>
            <a:r>
              <a:rPr lang="en-US" altLang="en-US" dirty="0"/>
              <a:t>Separate chapter (</a:t>
            </a:r>
            <a:r>
              <a:rPr lang="en-US" altLang="en-US" i="1" dirty="0"/>
              <a:t>not</a:t>
            </a:r>
            <a:r>
              <a:rPr lang="en-US" altLang="en-US" dirty="0"/>
              <a:t> an appendix) at end of main text</a:t>
            </a:r>
          </a:p>
          <a:p>
            <a:pPr lvl="2"/>
            <a:endParaRPr lang="en-US" altLang="en-US" dirty="0"/>
          </a:p>
          <a:p>
            <a:pPr lvl="2">
              <a:buFont typeface="Tahoma" panose="020B0604030504040204" pitchFamily="34" charset="0"/>
              <a:buChar char="—"/>
            </a:pPr>
            <a:r>
              <a:rPr lang="en-US" altLang="en-US" i="1" dirty="0"/>
              <a:t>Pick </a:t>
            </a:r>
            <a:r>
              <a:rPr lang="en-US" altLang="en-US" b="1" i="1" dirty="0"/>
              <a:t>one style </a:t>
            </a:r>
            <a:r>
              <a:rPr lang="en-US" altLang="en-US" i="1" dirty="0"/>
              <a:t>for the entire report.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 dirty="0"/>
              <a:t>Cite every figure and table </a:t>
            </a:r>
            <a:r>
              <a:rPr lang="en-US" altLang="en-US" i="1" dirty="0"/>
              <a:t>directly</a:t>
            </a:r>
            <a:r>
              <a:rPr lang="en-US" altLang="en-US" dirty="0"/>
              <a:t> in the text (e.g.: “Figure 1 shows …” </a:t>
            </a:r>
            <a:r>
              <a:rPr lang="en-US" altLang="en-US" b="1" dirty="0"/>
              <a:t>not</a:t>
            </a:r>
            <a:r>
              <a:rPr lang="en-US" altLang="en-US" dirty="0"/>
              <a:t> “The following schematic shows …”).</a:t>
            </a:r>
          </a:p>
          <a:p>
            <a:r>
              <a:rPr lang="en-US" altLang="en-US" dirty="0"/>
              <a:t>Number figures in order of their citation in text.</a:t>
            </a:r>
          </a:p>
          <a:p>
            <a:r>
              <a:rPr lang="en-US" altLang="en-US" dirty="0"/>
              <a:t>Use whole number (1,2,3 …) or single-decimal (1.1, 1.2, … 2.1, 2.2 …) system.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Convey the information economically.</a:t>
            </a:r>
          </a:p>
          <a:p>
            <a:r>
              <a:rPr lang="en-US" altLang="en-US"/>
              <a:t>Make them neat and legible, and stay within 1-inch margins.</a:t>
            </a:r>
          </a:p>
          <a:p>
            <a:r>
              <a:rPr lang="en-US" altLang="en-US"/>
              <a:t>Label axes, rows, columns.</a:t>
            </a:r>
          </a:p>
          <a:p>
            <a:r>
              <a:rPr lang="en-US" altLang="en-US"/>
              <a:t>Write neat, concise captions.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Figures and Tables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As much as possible, anchor them at tops and bottoms of pages with text wrapping.</a:t>
            </a:r>
          </a:p>
          <a:p>
            <a:r>
              <a:rPr lang="en-US" altLang="en-US"/>
              <a:t>Do not pin them to text citations, resulting in scattered figures interspersed with short passages of text—as if narrating a slide show.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:\ECE 445 Senior Design\Presentation\Guidelines doc images\bad 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1" y="76200"/>
            <a:ext cx="5212779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062" y="76200"/>
            <a:ext cx="5212697" cy="6745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ECE 445 Senior Design\Presentation\Guidelines doc images\ECE 445 Final Report Guidelines_Page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Appendices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011363"/>
            <a:ext cx="8229600" cy="4525962"/>
          </a:xfrm>
        </p:spPr>
        <p:txBody>
          <a:bodyPr/>
          <a:lstStyle/>
          <a:p>
            <a:r>
              <a:rPr lang="en-US" altLang="en-US"/>
              <a:t>Reserve for detailed technical material that, while it may be important, is secondary or would disrupt the project description of the main text. </a:t>
            </a:r>
          </a:p>
          <a:p>
            <a:r>
              <a:rPr lang="en-US" altLang="en-US"/>
              <a:t>Examples: Requirement &amp; verification table (required), large data tables, lengthy code, sets of schematics, etc.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1362"/>
            <a:ext cx="8229600" cy="3856038"/>
          </a:xfrm>
        </p:spPr>
        <p:txBody>
          <a:bodyPr/>
          <a:lstStyle/>
          <a:p>
            <a:r>
              <a:rPr lang="en-US" dirty="0"/>
              <a:t>Numbered</a:t>
            </a:r>
          </a:p>
          <a:p>
            <a:r>
              <a:rPr lang="en-US" dirty="0"/>
              <a:t>Neat, complete, consistent</a:t>
            </a:r>
          </a:p>
          <a:p>
            <a:r>
              <a:rPr lang="en-US" dirty="0"/>
              <a:t>Cited in the text</a:t>
            </a:r>
          </a:p>
          <a:p>
            <a:pPr lvl="1"/>
            <a:r>
              <a:rPr lang="en-US" dirty="0"/>
              <a:t>“According to Smith [1], a major design consideration is …”</a:t>
            </a:r>
          </a:p>
          <a:p>
            <a:pPr lvl="1"/>
            <a:r>
              <a:rPr lang="en-US" dirty="0"/>
              <a:t>“The PIC16F87A data sheet [1] specifies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6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r>
              <a:rPr lang="en-US" dirty="0"/>
              <a:t>Consistent voice for multiple authors</a:t>
            </a:r>
          </a:p>
          <a:p>
            <a:pPr lvl="1"/>
            <a:r>
              <a:rPr lang="en-US" dirty="0"/>
              <a:t>Use “we,” not “I,” “Mary,” etc.</a:t>
            </a:r>
          </a:p>
          <a:p>
            <a:r>
              <a:rPr lang="en-US" dirty="0"/>
              <a:t>Pagination</a:t>
            </a:r>
          </a:p>
          <a:p>
            <a:pPr lvl="1"/>
            <a:r>
              <a:rPr lang="en-US" dirty="0"/>
              <a:t>Title page, preliminary pages, main text</a:t>
            </a:r>
          </a:p>
          <a:p>
            <a:r>
              <a:rPr lang="en-US" dirty="0"/>
              <a:t>Page flow</a:t>
            </a:r>
          </a:p>
          <a:p>
            <a:pPr lvl="1"/>
            <a:r>
              <a:rPr lang="en-US" dirty="0"/>
              <a:t>Start each chapter on new page</a:t>
            </a:r>
          </a:p>
          <a:p>
            <a:pPr lvl="1"/>
            <a:r>
              <a:rPr lang="en-US" dirty="0"/>
              <a:t>Otherwise, avoid big white spaces</a:t>
            </a:r>
          </a:p>
          <a:p>
            <a:r>
              <a:rPr lang="en-US" dirty="0"/>
              <a:t>Distinguish tables and figures</a:t>
            </a:r>
          </a:p>
          <a:p>
            <a:r>
              <a:rPr lang="en-US" dirty="0"/>
              <a:t>Avoid “brain dump” with too much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5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8229600" cy="1828800"/>
          </a:xfrm>
        </p:spPr>
        <p:txBody>
          <a:bodyPr/>
          <a:lstStyle/>
          <a:p>
            <a:r>
              <a:rPr lang="en-US" dirty="0"/>
              <a:t>Spring 2020 Exemplary Papers</a:t>
            </a:r>
            <a:br>
              <a:rPr lang="en-US" dirty="0"/>
            </a:br>
            <a:r>
              <a:rPr lang="en-US" dirty="0"/>
              <a:t>(Score ≥19.5)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2590800"/>
            <a:ext cx="3009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23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28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35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56*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65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67*</a:t>
            </a: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*=20</a:t>
            </a:r>
          </a:p>
        </p:txBody>
      </p:sp>
    </p:spTree>
    <p:extLst>
      <p:ext uri="{BB962C8B-B14F-4D97-AF65-F5344CB8AC3E}">
        <p14:creationId xmlns:p14="http://schemas.microsoft.com/office/powerpoint/2010/main" val="380551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Optional Consultation with</a:t>
            </a:r>
            <a:br>
              <a:rPr lang="en-US" dirty="0"/>
            </a:br>
            <a:r>
              <a:rPr lang="en-US" dirty="0"/>
              <a:t>Editor Jan Progen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Jan at </a:t>
            </a:r>
            <a:r>
              <a:rPr lang="en-US" dirty="0">
                <a:hlinkClick r:id="rId2"/>
              </a:rPr>
              <a:t>progen@illinois.edu</a:t>
            </a:r>
            <a:r>
              <a:rPr lang="en-US" dirty="0"/>
              <a:t> to schedule an optional consultation via email or Zoom between 10/1 and 11/6.</a:t>
            </a:r>
          </a:p>
          <a:p>
            <a:pPr marL="0" indent="0">
              <a:buNone/>
            </a:pPr>
            <a:r>
              <a:rPr lang="en-US" dirty="0"/>
              <a:t>Jan will provide feedback on your Design Document, offer tips for the final report, and answer any questions.</a:t>
            </a:r>
          </a:p>
          <a:p>
            <a:pPr marL="0" indent="0">
              <a:buNone/>
            </a:pPr>
            <a:r>
              <a:rPr lang="en-US" dirty="0"/>
              <a:t>Also feel free to email me for any help: </a:t>
            </a:r>
            <a:r>
              <a:rPr lang="en-US" dirty="0">
                <a:hlinkClick r:id="rId3"/>
              </a:rPr>
              <a:t>jhutchin@illinois.edu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7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ECE 445 Senior Design\Presentation\Guidelines doc images\ECE 445 Final Report Guidelines_Page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ECE 445 Senior Design\Presentation\Guidelines doc images\ECE 445 Final Report Guidelines_Page_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66750"/>
            <a:ext cx="4572000" cy="591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ECE 445 Senior Design\Presentation\Guidelines doc images\ECE 445 Final Report Guidelines_Page_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ECE 445 Senior Design\Presentation\Guidelines doc images\ECE 445 Final Report Guidelines_Page_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685800"/>
            <a:ext cx="4567237" cy="591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ECE 445 Senior Design\Presentation\Guidelines doc images\ECE 445 Final Report Guidelines_Page_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ECE 445 Senior Design\Presentation\Guidelines doc images\ECE 445 Final Report Guidelines_Page_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72000" cy="591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5743</TotalTime>
  <Words>588</Words>
  <Application>Microsoft Macintosh PowerPoint</Application>
  <PresentationFormat>On-screen Show (4:3)</PresentationFormat>
  <Paragraphs>100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Tahoma</vt:lpstr>
      <vt:lpstr>Default Design</vt:lpstr>
      <vt:lpstr>Preparing Your  Final Report for  ECE 445, Senior Design</vt:lpstr>
      <vt:lpstr>Resources on ECE 445 Web 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</vt:lpstr>
      <vt:lpstr>Table of Contents</vt:lpstr>
      <vt:lpstr>Figures and Tables</vt:lpstr>
      <vt:lpstr>Figures and Tables</vt:lpstr>
      <vt:lpstr>Figures and Tables</vt:lpstr>
      <vt:lpstr>Figures and Tables</vt:lpstr>
      <vt:lpstr>PowerPoint Presentation</vt:lpstr>
      <vt:lpstr>PowerPoint Presentation</vt:lpstr>
      <vt:lpstr>Appendices</vt:lpstr>
      <vt:lpstr>References</vt:lpstr>
      <vt:lpstr>Miscellaneous</vt:lpstr>
      <vt:lpstr>Spring 2020 Exemplary Papers (Score ≥19.5)</vt:lpstr>
      <vt:lpstr>Optional Consultation with Editor Jan Progen</vt:lpstr>
    </vt:vector>
  </TitlesOfParts>
  <Company>Royse Wagner,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Hutchinson, James Andrew</cp:lastModifiedBy>
  <cp:revision>112</cp:revision>
  <cp:lastPrinted>2012-09-05T19:10:36Z</cp:lastPrinted>
  <dcterms:created xsi:type="dcterms:W3CDTF">2009-03-03T20:57:51Z</dcterms:created>
  <dcterms:modified xsi:type="dcterms:W3CDTF">2020-08-24T20:05:07Z</dcterms:modified>
</cp:coreProperties>
</file>