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notesSlides/notesSlide12.xml" ContentType="application/vnd.openxmlformats-officedocument.presentationml.notesSlide+xml"/>
  <Override PartName="/ppt/notesSlides/_rels/notesSlide12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.xml.rels" ContentType="application/vnd.openxmlformats-package.relationships+xml"/>
  <Override PartName="/ppt/notesSlides/_rels/notesSlide4.xml.rels" ContentType="application/vnd.openxmlformats-package.relationships+xml"/>
  <Override PartName="/ppt/notesSlides/_rels/notesSlide6.xml.rels" ContentType="application/vnd.openxmlformats-package.relationships+xml"/>
  <Override PartName="/ppt/notesSlides/_rels/notesSlide8.xml.rels" ContentType="application/vnd.openxmlformats-package.relationships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media/image9.png" ContentType="image/png"/>
  <Override PartName="/ppt/media/image8.png" ContentType="image/png"/>
  <Override PartName="/ppt/media/image7.png" ContentType="image/png"/>
  <Override PartName="/ppt/media/image2.wmf" ContentType="image/x-wmf"/>
  <Override PartName="/ppt/media/image1.wmf" ContentType="image/x-wmf"/>
  <Override PartName="/ppt/media/image3.jpeg" ContentType="image/jpeg"/>
  <Override PartName="/ppt/media/image4.wmf" ContentType="image/x-wmf"/>
  <Override PartName="/ppt/media/image6.png" ContentType="image/png"/>
  <Override PartName="/ppt/media/image5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10058400" cy="77724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sldImg"/>
          </p:nvPr>
        </p:nvSpPr>
        <p:spPr>
          <a:xfrm>
            <a:off x="1210320" y="694800"/>
            <a:ext cx="4437000" cy="342864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Click to move the slide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2975760" cy="4568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dt"/>
          </p:nvPr>
        </p:nvSpPr>
        <p:spPr>
          <a:xfrm>
            <a:off x="3881880" y="0"/>
            <a:ext cx="2975760" cy="4568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ftr"/>
          </p:nvPr>
        </p:nvSpPr>
        <p:spPr>
          <a:xfrm>
            <a:off x="0" y="8686800"/>
            <a:ext cx="2975760" cy="4568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 type="sldNum"/>
          </p:nvPr>
        </p:nvSpPr>
        <p:spPr>
          <a:xfrm>
            <a:off x="3881880" y="8686800"/>
            <a:ext cx="2975760" cy="4568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04EC6EC9-6E49-471E-BECD-B7354AE08CEE}" type="slidenum">
              <a:rPr b="0" lang="en-US" sz="1400" spc="-1" strike="noStrike">
                <a:latin typeface="Times New Roman"/>
              </a:rPr>
              <a:t>1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sldImg"/>
          </p:nvPr>
        </p:nvSpPr>
        <p:spPr>
          <a:xfrm>
            <a:off x="1209600" y="685800"/>
            <a:ext cx="4438440" cy="3428640"/>
          </a:xfrm>
          <a:prstGeom prst="rect">
            <a:avLst/>
          </a:prstGeom>
        </p:spPr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  <p:sp>
        <p:nvSpPr>
          <p:cNvPr id="136" name="TextShape 3"/>
          <p:cNvSpPr txBox="1"/>
          <p:nvPr/>
        </p:nvSpPr>
        <p:spPr>
          <a:xfrm>
            <a:off x="6477120" y="8889840"/>
            <a:ext cx="379080" cy="25200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889A84E2-FFCC-44AA-BD9F-F120063203AB}" type="slidenum">
              <a:rPr b="0" lang="en-US" sz="1200" spc="-1" strike="noStrike">
                <a:solidFill>
                  <a:srgbClr val="000000"/>
                </a:solidFill>
                <a:latin typeface="OfficinaSansITCStd Book"/>
                <a:ea typeface="+mn-ea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sldImg"/>
          </p:nvPr>
        </p:nvSpPr>
        <p:spPr>
          <a:xfrm>
            <a:off x="1209600" y="685800"/>
            <a:ext cx="4438440" cy="3428640"/>
          </a:xfrm>
          <a:prstGeom prst="rect">
            <a:avLst/>
          </a:prstGeom>
        </p:spPr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pPr marL="216000" indent="-216000">
              <a:lnSpc>
                <a:spcPct val="100000"/>
              </a:lnSpc>
            </a:pPr>
            <a:r>
              <a:rPr b="0" lang="en-US" sz="2000" spc="-1" strike="noStrike">
                <a:latin typeface="Arial"/>
              </a:rPr>
              <a:t>Could have had different names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en-US" sz="2000" spc="-1" strike="noStrike">
                <a:latin typeface="Arial"/>
              </a:rPr>
              <a:t>Take only a couple minutes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en-US" sz="2000" spc="-1" strike="noStrike">
                <a:latin typeface="Arial"/>
              </a:rPr>
              <a:t>Remember, think a combo of funct/proximity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b="0" lang="en-US" sz="2000" spc="-1" strike="noStrike">
              <a:latin typeface="Arial"/>
            </a:endParaRPr>
          </a:p>
        </p:txBody>
      </p:sp>
      <p:sp>
        <p:nvSpPr>
          <p:cNvPr id="156" name="TextShape 3"/>
          <p:cNvSpPr txBox="1"/>
          <p:nvPr/>
        </p:nvSpPr>
        <p:spPr>
          <a:xfrm>
            <a:off x="6477120" y="8889840"/>
            <a:ext cx="379080" cy="25200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3A17503F-E4EC-4C41-865C-1914E134C524}" type="slidenum">
              <a:rPr b="0" lang="en-US" sz="1200" spc="-1" strike="noStrike">
                <a:solidFill>
                  <a:srgbClr val="000000"/>
                </a:solidFill>
                <a:latin typeface="OfficinaSansITCStd Book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sldImg"/>
          </p:nvPr>
        </p:nvSpPr>
        <p:spPr>
          <a:xfrm>
            <a:off x="1209600" y="685800"/>
            <a:ext cx="4438440" cy="3428640"/>
          </a:xfrm>
          <a:prstGeom prst="rect">
            <a:avLst/>
          </a:prstGeom>
        </p:spPr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pPr marL="216000" indent="-216000">
              <a:lnSpc>
                <a:spcPct val="100000"/>
              </a:lnSpc>
            </a:pPr>
            <a:r>
              <a:rPr b="0" lang="en-US" sz="2000" spc="-1" strike="noStrike">
                <a:latin typeface="Arial"/>
              </a:rPr>
              <a:t>The most basic breakdown of important components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en-US" sz="2000" spc="-1" strike="noStrike">
                <a:latin typeface="Arial"/>
              </a:rPr>
              <a:t>No resistors or capacitors, no part numbers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en-US" sz="2000" spc="-1" strike="noStrike">
                <a:latin typeface="Arial"/>
              </a:rPr>
              <a:t>Current sensor in power module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en-US" sz="2000" spc="-1" strike="noStrike">
                <a:latin typeface="Arial"/>
              </a:rPr>
              <a:t>Last two steps are usually done at the same time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en-US" sz="2000" spc="-1" strike="noStrike">
                <a:latin typeface="Arial"/>
              </a:rPr>
              <a:t>Don’t forget a legend!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59" name="TextShape 3"/>
          <p:cNvSpPr txBox="1"/>
          <p:nvPr/>
        </p:nvSpPr>
        <p:spPr>
          <a:xfrm>
            <a:off x="6477120" y="8889840"/>
            <a:ext cx="379080" cy="25200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EB39EE26-DB83-447B-A61F-1A4714239463}" type="slidenum">
              <a:rPr b="0" lang="en-US" sz="1200" spc="-1" strike="noStrike">
                <a:solidFill>
                  <a:srgbClr val="000000"/>
                </a:solidFill>
                <a:latin typeface="OfficinaSansITCStd Book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sldImg"/>
          </p:nvPr>
        </p:nvSpPr>
        <p:spPr>
          <a:xfrm>
            <a:off x="1209600" y="685800"/>
            <a:ext cx="4438440" cy="3428640"/>
          </a:xfrm>
          <a:prstGeom prst="rect">
            <a:avLst/>
          </a:prstGeom>
        </p:spPr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pPr marL="216000" indent="-216000">
              <a:lnSpc>
                <a:spcPct val="100000"/>
              </a:lnSpc>
            </a:pPr>
            <a:r>
              <a:rPr b="0" lang="en-US" sz="2000" spc="-1" strike="noStrike">
                <a:latin typeface="Arial"/>
              </a:rPr>
              <a:t>Very modular design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en-US" sz="2000" spc="-1" strike="noStrike">
                <a:latin typeface="Arial"/>
              </a:rPr>
              <a:t>Clear interconnections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en-US" sz="2000" spc="-1" strike="noStrike">
                <a:latin typeface="Arial"/>
              </a:rPr>
              <a:t>Prob statement + block diag = clarity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en-US" sz="2000" spc="-1" strike="noStrike">
                <a:latin typeface="Arial"/>
              </a:rPr>
              <a:t>Lecture in 1002 next 2 weeks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6477120" y="8889840"/>
            <a:ext cx="379080" cy="25200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9DBF8F26-DFA1-4337-B985-BF09B41564D8}" type="slidenum">
              <a:rPr b="0" lang="en-US" sz="1200" spc="-1" strike="noStrike">
                <a:solidFill>
                  <a:srgbClr val="000000"/>
                </a:solidFill>
                <a:latin typeface="OfficinaSansITCStd Book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sldImg"/>
          </p:nvPr>
        </p:nvSpPr>
        <p:spPr>
          <a:xfrm>
            <a:off x="1209600" y="685800"/>
            <a:ext cx="4438440" cy="3428640"/>
          </a:xfrm>
          <a:prstGeom prst="rect">
            <a:avLst/>
          </a:prstGeom>
        </p:spPr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pPr marL="216000" indent="-216000">
              <a:lnSpc>
                <a:spcPct val="100000"/>
              </a:lnSpc>
            </a:pPr>
            <a:r>
              <a:rPr b="0" lang="en-US" sz="2000" spc="-1" strike="noStrike">
                <a:latin typeface="Arial"/>
              </a:rPr>
              <a:t>ECE Main Slide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39" name="TextShape 3"/>
          <p:cNvSpPr txBox="1"/>
          <p:nvPr/>
        </p:nvSpPr>
        <p:spPr>
          <a:xfrm>
            <a:off x="6477120" y="8889840"/>
            <a:ext cx="379080" cy="25200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D4E3FA8F-A34E-454F-B165-DB14A7A50246}" type="slidenum">
              <a:rPr b="0" lang="en-US" sz="1200" spc="-1" strike="noStrike">
                <a:solidFill>
                  <a:srgbClr val="000000"/>
                </a:solidFill>
                <a:latin typeface="OfficinaSansITCStd Book"/>
                <a:ea typeface="+mn-ea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ldImg"/>
          </p:nvPr>
        </p:nvSpPr>
        <p:spPr>
          <a:xfrm>
            <a:off x="1209600" y="685800"/>
            <a:ext cx="4438440" cy="3428640"/>
          </a:xfrm>
          <a:prstGeom prst="rect">
            <a:avLst/>
          </a:prstGeom>
        </p:spPr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  <p:sp>
        <p:nvSpPr>
          <p:cNvPr id="142" name="TextShape 3"/>
          <p:cNvSpPr txBox="1"/>
          <p:nvPr/>
        </p:nvSpPr>
        <p:spPr>
          <a:xfrm>
            <a:off x="6477120" y="8889840"/>
            <a:ext cx="379080" cy="25200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5533FAC0-5C59-4D6D-BA53-2C7C0629E6BE}" type="slidenum">
              <a:rPr b="0" lang="en-US" sz="1200" spc="-1" strike="noStrike">
                <a:solidFill>
                  <a:srgbClr val="000000"/>
                </a:solidFill>
                <a:latin typeface="OfficinaSansITCStd Book"/>
                <a:ea typeface="+mn-ea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sldImg"/>
          </p:nvPr>
        </p:nvSpPr>
        <p:spPr>
          <a:xfrm>
            <a:off x="1210320" y="694800"/>
            <a:ext cx="4437000" cy="3428640"/>
          </a:xfrm>
          <a:prstGeom prst="rect">
            <a:avLst/>
          </a:prstGeom>
        </p:spPr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latin typeface="Arial"/>
              </a:rPr>
              <a:t>- lines dont extend into subsystem</a:t>
            </a:r>
            <a:endParaRPr b="0" lang="en-US" sz="2000" spc="-1" strike="noStrike">
              <a:latin typeface="Arial"/>
            </a:endParaRPr>
          </a:p>
          <a:p>
            <a:r>
              <a:rPr b="0" lang="en-US" sz="2000" spc="-1" strike="noStrike">
                <a:latin typeface="Arial"/>
              </a:rPr>
              <a:t>- PCB subsystem?</a:t>
            </a:r>
            <a:endParaRPr b="0" lang="en-US" sz="2000" spc="-1" strike="noStrike">
              <a:latin typeface="Arial"/>
            </a:endParaRPr>
          </a:p>
          <a:p>
            <a:r>
              <a:rPr b="0" lang="en-US" sz="2000" spc="-1" strike="noStrike">
                <a:latin typeface="Arial"/>
              </a:rPr>
              <a:t>- differentiate power, data connections</a:t>
            </a:r>
            <a:endParaRPr b="0" lang="en-US" sz="2000" spc="-1" strike="noStrike">
              <a:latin typeface="Arial"/>
            </a:endParaRPr>
          </a:p>
          <a:p>
            <a:r>
              <a:rPr b="0" lang="en-US" sz="2000" spc="-1" strike="noStrike">
                <a:latin typeface="Arial"/>
              </a:rPr>
              <a:t>- MySQL Database</a:t>
            </a:r>
            <a:endParaRPr b="0" lang="en-US" sz="2000" spc="-1" strike="noStrike">
              <a:latin typeface="Arial"/>
            </a:endParaRPr>
          </a:p>
          <a:p>
            <a:r>
              <a:rPr b="0" lang="en-US" sz="2000" spc="-1" strike="noStrike">
                <a:latin typeface="Arial"/>
              </a:rPr>
              <a:t>- annotate type of data, voltage on power</a:t>
            </a:r>
            <a:endParaRPr b="0" lang="en-US" sz="2000" spc="-1" strike="noStrike">
              <a:latin typeface="Arial"/>
            </a:endParaRPr>
          </a:p>
          <a:p>
            <a:r>
              <a:rPr b="0" lang="en-US" sz="2000" spc="-1" strike="noStrike">
                <a:latin typeface="Arial"/>
              </a:rPr>
              <a:t>- don't use part numbers</a:t>
            </a:r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sldImg"/>
          </p:nvPr>
        </p:nvSpPr>
        <p:spPr>
          <a:xfrm>
            <a:off x="1209600" y="685800"/>
            <a:ext cx="4438440" cy="3428640"/>
          </a:xfrm>
          <a:prstGeom prst="rect">
            <a:avLst/>
          </a:prstGeom>
        </p:spPr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  <p:sp>
        <p:nvSpPr>
          <p:cNvPr id="147" name="TextShape 3"/>
          <p:cNvSpPr txBox="1"/>
          <p:nvPr/>
        </p:nvSpPr>
        <p:spPr>
          <a:xfrm>
            <a:off x="6477120" y="8889840"/>
            <a:ext cx="379080" cy="25200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B9777122-D9AE-4B26-948D-0079F4CEF2A2}" type="slidenum">
              <a:rPr b="0" lang="en-US" sz="1200" spc="-1" strike="noStrike">
                <a:solidFill>
                  <a:srgbClr val="000000"/>
                </a:solidFill>
                <a:latin typeface="OfficinaSansITCStd Book"/>
                <a:ea typeface="+mn-ea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sldImg"/>
          </p:nvPr>
        </p:nvSpPr>
        <p:spPr>
          <a:xfrm>
            <a:off x="1209600" y="685800"/>
            <a:ext cx="4438440" cy="3428640"/>
          </a:xfrm>
          <a:prstGeom prst="rect">
            <a:avLst/>
          </a:prstGeom>
        </p:spPr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pPr marL="216000" indent="-216000">
              <a:lnSpc>
                <a:spcPct val="100000"/>
              </a:lnSpc>
            </a:pPr>
            <a:r>
              <a:rPr b="0" lang="en-US" sz="2000" spc="-1" strike="noStrike">
                <a:latin typeface="Arial"/>
              </a:rPr>
              <a:t>How would you know how many people are in the zone?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en-US" sz="2000" spc="-1" strike="noStrike">
                <a:latin typeface="Arial"/>
              </a:rPr>
              <a:t>What could you use to count them?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en-US" sz="2000" spc="-1" strike="noStrike">
                <a:latin typeface="Arial"/>
              </a:rPr>
              <a:t>How do you control the machine?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en-US" sz="2000" spc="-1" strike="noStrike">
                <a:latin typeface="Arial"/>
              </a:rPr>
              <a:t>Any interaction with the worker?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50" name="TextShape 3"/>
          <p:cNvSpPr txBox="1"/>
          <p:nvPr/>
        </p:nvSpPr>
        <p:spPr>
          <a:xfrm>
            <a:off x="6477120" y="8889840"/>
            <a:ext cx="379080" cy="25200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F92F0C82-13BE-4B80-B8FA-676EA713141E}" type="slidenum">
              <a:rPr b="0" lang="en-US" sz="1200" spc="-1" strike="noStrike">
                <a:solidFill>
                  <a:srgbClr val="000000"/>
                </a:solidFill>
                <a:latin typeface="OfficinaSansITCStd Book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sldImg"/>
          </p:nvPr>
        </p:nvSpPr>
        <p:spPr>
          <a:xfrm>
            <a:off x="1209600" y="685800"/>
            <a:ext cx="4438440" cy="3428640"/>
          </a:xfrm>
          <a:prstGeom prst="rect">
            <a:avLst/>
          </a:prstGeom>
        </p:spPr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pPr marL="216000" indent="-216000">
              <a:lnSpc>
                <a:spcPct val="100000"/>
              </a:lnSpc>
            </a:pPr>
            <a:r>
              <a:rPr b="0" lang="en-US" sz="2000" spc="-1" strike="noStrike">
                <a:latin typeface="Arial"/>
              </a:rPr>
              <a:t>… </a:t>
            </a:r>
            <a:r>
              <a:rPr b="0" lang="en-US" sz="2000" spc="-1" strike="noStrike">
                <a:latin typeface="Arial"/>
              </a:rPr>
              <a:t>solution chosen is this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en-US" sz="2000" spc="-1" strike="noStrike">
                <a:latin typeface="Arial"/>
              </a:rPr>
              <a:t>Think about the list of components (not comprehensive)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en-US" sz="2000" spc="-1" strike="noStrike">
                <a:latin typeface="Arial"/>
              </a:rPr>
              <a:t>Functionality, purpose, or proximity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en-US" sz="2000" spc="-1" strike="noStrike">
                <a:latin typeface="Arial"/>
              </a:rPr>
              <a:t>e.g. Power subsystem, WiFi, user interface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53" name="TextShape 3"/>
          <p:cNvSpPr txBox="1"/>
          <p:nvPr/>
        </p:nvSpPr>
        <p:spPr>
          <a:xfrm>
            <a:off x="6477120" y="8889840"/>
            <a:ext cx="379080" cy="25200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F3BB3C16-70EE-4827-A928-2B10013DC042}" type="slidenum">
              <a:rPr b="0" lang="en-US" sz="1200" spc="-1" strike="noStrike">
                <a:solidFill>
                  <a:srgbClr val="000000"/>
                </a:solidFill>
                <a:latin typeface="OfficinaSansITCStd Book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2920" y="309960"/>
            <a:ext cx="9052200" cy="1297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44600" y="990720"/>
            <a:ext cx="4673160" cy="354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44600" y="1379160"/>
            <a:ext cx="4673160" cy="354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2920" y="309960"/>
            <a:ext cx="9052200" cy="1297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44600" y="990720"/>
            <a:ext cx="2280240" cy="354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2839320" y="990720"/>
            <a:ext cx="2280240" cy="354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44600" y="1379160"/>
            <a:ext cx="2280240" cy="354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2839320" y="1379160"/>
            <a:ext cx="2280240" cy="354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2920" y="309960"/>
            <a:ext cx="9052200" cy="1297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44600" y="990720"/>
            <a:ext cx="1504440" cy="354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024640" y="990720"/>
            <a:ext cx="1504440" cy="354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3604680" y="990720"/>
            <a:ext cx="1504440" cy="354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44600" y="1379160"/>
            <a:ext cx="1504440" cy="354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2024640" y="1379160"/>
            <a:ext cx="1504440" cy="354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3604680" y="1379160"/>
            <a:ext cx="1504440" cy="354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2920" y="309960"/>
            <a:ext cx="9052200" cy="1297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444600" y="990720"/>
            <a:ext cx="4673160" cy="742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2920" y="309960"/>
            <a:ext cx="9052200" cy="1297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44600" y="990720"/>
            <a:ext cx="4673160" cy="742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2920" y="309960"/>
            <a:ext cx="9052200" cy="1297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44600" y="990720"/>
            <a:ext cx="2280240" cy="742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2839320" y="990720"/>
            <a:ext cx="2280240" cy="742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2920" y="309960"/>
            <a:ext cx="9052200" cy="1297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502920" y="309960"/>
            <a:ext cx="9052200" cy="6015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2920" y="309960"/>
            <a:ext cx="9052200" cy="1297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44600" y="990720"/>
            <a:ext cx="2280240" cy="354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2839320" y="990720"/>
            <a:ext cx="2280240" cy="742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44600" y="1379160"/>
            <a:ext cx="2280240" cy="354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2920" y="309960"/>
            <a:ext cx="9052200" cy="1297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44600" y="990720"/>
            <a:ext cx="4673160" cy="742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2920" y="309960"/>
            <a:ext cx="9052200" cy="1297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44600" y="990720"/>
            <a:ext cx="2280240" cy="742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2839320" y="990720"/>
            <a:ext cx="2280240" cy="354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2839320" y="1379160"/>
            <a:ext cx="2280240" cy="354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2920" y="309960"/>
            <a:ext cx="9052200" cy="1297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44600" y="990720"/>
            <a:ext cx="2280240" cy="354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2839320" y="990720"/>
            <a:ext cx="2280240" cy="354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44600" y="1379160"/>
            <a:ext cx="4673160" cy="354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2920" y="309960"/>
            <a:ext cx="9052200" cy="1297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44600" y="990720"/>
            <a:ext cx="4673160" cy="354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44600" y="1379160"/>
            <a:ext cx="4673160" cy="354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2920" y="309960"/>
            <a:ext cx="9052200" cy="1297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44600" y="990720"/>
            <a:ext cx="2280240" cy="354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2839320" y="990720"/>
            <a:ext cx="2280240" cy="354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44600" y="1379160"/>
            <a:ext cx="2280240" cy="354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2839320" y="1379160"/>
            <a:ext cx="2280240" cy="354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2920" y="309960"/>
            <a:ext cx="9052200" cy="1297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44600" y="990720"/>
            <a:ext cx="1504440" cy="354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2024640" y="990720"/>
            <a:ext cx="1504440" cy="354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3604680" y="990720"/>
            <a:ext cx="1504440" cy="354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44600" y="1379160"/>
            <a:ext cx="1504440" cy="354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6"/>
          <p:cNvSpPr>
            <a:spLocks noGrp="1"/>
          </p:cNvSpPr>
          <p:nvPr>
            <p:ph type="body"/>
          </p:nvPr>
        </p:nvSpPr>
        <p:spPr>
          <a:xfrm>
            <a:off x="2024640" y="1379160"/>
            <a:ext cx="1504440" cy="354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7"/>
          <p:cNvSpPr>
            <a:spLocks noGrp="1"/>
          </p:cNvSpPr>
          <p:nvPr>
            <p:ph type="body"/>
          </p:nvPr>
        </p:nvSpPr>
        <p:spPr>
          <a:xfrm>
            <a:off x="3604680" y="1379160"/>
            <a:ext cx="1504440" cy="354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2920" y="309960"/>
            <a:ext cx="9052200" cy="1297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44600" y="990720"/>
            <a:ext cx="4673160" cy="742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2920" y="309960"/>
            <a:ext cx="9052200" cy="1297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44600" y="990720"/>
            <a:ext cx="2280240" cy="742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2839320" y="990720"/>
            <a:ext cx="2280240" cy="742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2920" y="309960"/>
            <a:ext cx="9052200" cy="1297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2920" y="309960"/>
            <a:ext cx="9052200" cy="6015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2920" y="309960"/>
            <a:ext cx="9052200" cy="1297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44600" y="990720"/>
            <a:ext cx="2280240" cy="354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2839320" y="990720"/>
            <a:ext cx="2280240" cy="742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44600" y="1379160"/>
            <a:ext cx="2280240" cy="354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2920" y="309960"/>
            <a:ext cx="9052200" cy="1297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44600" y="990720"/>
            <a:ext cx="2280240" cy="742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2839320" y="990720"/>
            <a:ext cx="2280240" cy="354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2839320" y="1379160"/>
            <a:ext cx="2280240" cy="354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2920" y="309960"/>
            <a:ext cx="9052200" cy="1297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44600" y="990720"/>
            <a:ext cx="2280240" cy="354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2839320" y="990720"/>
            <a:ext cx="2280240" cy="354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44600" y="1379160"/>
            <a:ext cx="4673160" cy="354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wmf"/><Relationship Id="rId3" Type="http://schemas.openxmlformats.org/officeDocument/2006/relationships/image" Target="../media/image2.wmf"/><Relationship Id="rId4" Type="http://schemas.openxmlformats.org/officeDocument/2006/relationships/image" Target="../media/image3.jpe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wmf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4" descr=""/>
          <p:cNvPicPr/>
          <p:nvPr/>
        </p:nvPicPr>
        <p:blipFill>
          <a:blip r:embed="rId2"/>
          <a:stretch/>
        </p:blipFill>
        <p:spPr>
          <a:xfrm>
            <a:off x="0" y="787320"/>
            <a:ext cx="101160" cy="1041120"/>
          </a:xfrm>
          <a:prstGeom prst="rect">
            <a:avLst/>
          </a:prstGeom>
          <a:ln>
            <a:noFill/>
          </a:ln>
        </p:spPr>
      </p:pic>
      <p:pic>
        <p:nvPicPr>
          <p:cNvPr id="1" name="Picture 5" descr=""/>
          <p:cNvPicPr/>
          <p:nvPr/>
        </p:nvPicPr>
        <p:blipFill>
          <a:blip r:embed="rId3"/>
          <a:stretch/>
        </p:blipFill>
        <p:spPr>
          <a:xfrm>
            <a:off x="0" y="4419720"/>
            <a:ext cx="10058040" cy="3352320"/>
          </a:xfrm>
          <a:prstGeom prst="rect">
            <a:avLst/>
          </a:prstGeom>
          <a:ln>
            <a:noFill/>
          </a:ln>
        </p:spPr>
      </p:pic>
      <p:pic>
        <p:nvPicPr>
          <p:cNvPr id="2" name="Picture 6" descr=""/>
          <p:cNvPicPr/>
          <p:nvPr/>
        </p:nvPicPr>
        <p:blipFill>
          <a:blip r:embed="rId4"/>
          <a:stretch/>
        </p:blipFill>
        <p:spPr>
          <a:xfrm>
            <a:off x="-34200" y="2880000"/>
            <a:ext cx="10100520" cy="1501200"/>
          </a:xfrm>
          <a:prstGeom prst="rect">
            <a:avLst/>
          </a:prstGeom>
          <a:ln>
            <a:noFill/>
          </a:ln>
        </p:spPr>
      </p:pic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2920" y="309960"/>
            <a:ext cx="9052200" cy="129744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Click to edit the title text format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502920" y="1818720"/>
            <a:ext cx="9052200" cy="4507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600" spc="-1" strike="noStrike">
                <a:solidFill>
                  <a:srgbClr val="000000"/>
                </a:solidFill>
                <a:latin typeface="Calibri"/>
              </a:rPr>
              <a:t>Click to edit the </a:t>
            </a:r>
            <a:r>
              <a:rPr b="0" lang="en-US" sz="3600" spc="-1" strike="noStrike">
                <a:solidFill>
                  <a:srgbClr val="000000"/>
                </a:solidFill>
                <a:latin typeface="Calibri"/>
              </a:rPr>
              <a:t>outline text format</a:t>
            </a:r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7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7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1" descr=""/>
          <p:cNvPicPr/>
          <p:nvPr/>
        </p:nvPicPr>
        <p:blipFill>
          <a:blip r:embed="rId2"/>
          <a:stretch/>
        </p:blipFill>
        <p:spPr>
          <a:xfrm>
            <a:off x="0" y="6985080"/>
            <a:ext cx="10058040" cy="799920"/>
          </a:xfrm>
          <a:prstGeom prst="rect">
            <a:avLst/>
          </a:prstGeom>
          <a:ln>
            <a:noFill/>
          </a:ln>
        </p:spPr>
      </p:pic>
      <p:sp>
        <p:nvSpPr>
          <p:cNvPr id="42" name="PlaceHolder 1"/>
          <p:cNvSpPr>
            <a:spLocks noGrp="1"/>
          </p:cNvSpPr>
          <p:nvPr>
            <p:ph type="body"/>
          </p:nvPr>
        </p:nvSpPr>
        <p:spPr>
          <a:xfrm>
            <a:off x="444600" y="990720"/>
            <a:ext cx="4673160" cy="742680"/>
          </a:xfrm>
          <a:prstGeom prst="rect">
            <a:avLst/>
          </a:prstGeom>
        </p:spPr>
        <p:txBody>
          <a:bodyPr lIns="90000" rIns="90000" tIns="45000" bIns="45000"/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1" lang="en-US" sz="3200" spc="-1" strike="noStrike">
                <a:solidFill>
                  <a:srgbClr val="142958"/>
                </a:solidFill>
                <a:latin typeface="Arial Narrow"/>
              </a:rPr>
              <a:t>TITLE OF SLIDE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44600" y="1917720"/>
            <a:ext cx="9245160" cy="4825800"/>
          </a:xfrm>
          <a:prstGeom prst="rect">
            <a:avLst/>
          </a:prstGeom>
        </p:spPr>
        <p:txBody>
          <a:bodyPr lIns="90000" rIns="90000" tIns="45000" bIns="45000"/>
          <a:p>
            <a:pPr marL="381960" indent="-381600">
              <a:lnSpc>
                <a:spcPct val="100000"/>
              </a:lnSpc>
              <a:spcBef>
                <a:spcPts val="479"/>
              </a:spcBef>
              <a:buClr>
                <a:srgbClr val="002060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2060"/>
                </a:solidFill>
                <a:latin typeface="Droid Sans"/>
                <a:ea typeface="Droid Sans"/>
              </a:rPr>
              <a:t>Click to edit Master text styles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827640" indent="-317880">
              <a:lnSpc>
                <a:spcPct val="100000"/>
              </a:lnSpc>
              <a:spcBef>
                <a:spcPts val="400"/>
              </a:spcBef>
              <a:buClr>
                <a:srgbClr val="00206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2060"/>
                </a:solidFill>
                <a:latin typeface="Droid Sans"/>
                <a:ea typeface="Droid Sans"/>
              </a:rPr>
              <a:t>Second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73680" indent="-254520">
              <a:lnSpc>
                <a:spcPct val="100000"/>
              </a:lnSpc>
              <a:spcBef>
                <a:spcPts val="360"/>
              </a:spcBef>
              <a:buClr>
                <a:srgbClr val="00206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2060"/>
                </a:solidFill>
                <a:latin typeface="Droid Sans"/>
                <a:ea typeface="Droid Sans"/>
              </a:rPr>
              <a:t>Third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83080" indent="-254520">
              <a:lnSpc>
                <a:spcPct val="100000"/>
              </a:lnSpc>
              <a:spcBef>
                <a:spcPts val="320"/>
              </a:spcBef>
              <a:buClr>
                <a:srgbClr val="002060"/>
              </a:buClr>
              <a:buFont typeface="Arial"/>
              <a:buChar char="–"/>
            </a:pPr>
            <a:r>
              <a:rPr b="0" lang="en-US" sz="1600" spc="-1" strike="noStrike">
                <a:solidFill>
                  <a:srgbClr val="002060"/>
                </a:solidFill>
                <a:latin typeface="Droid Sans"/>
                <a:ea typeface="Droid Sans"/>
              </a:rPr>
              <a:t>Fourth level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title"/>
          </p:nvPr>
        </p:nvSpPr>
        <p:spPr>
          <a:xfrm>
            <a:off x="502920" y="309960"/>
            <a:ext cx="9052200" cy="129744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Click to edit the title text format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44600" y="357120"/>
            <a:ext cx="5547240" cy="742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1" lang="en-US" sz="4000" spc="-1" strike="noStrike">
                <a:solidFill>
                  <a:srgbClr val="142958"/>
                </a:solidFill>
                <a:latin typeface="Arial Narrow"/>
              </a:rPr>
              <a:t>RFA</a:t>
            </a:r>
            <a:endParaRPr b="0" lang="en-US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444600" y="1203840"/>
            <a:ext cx="9245160" cy="4825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81960" indent="-381600">
              <a:lnSpc>
                <a:spcPct val="100000"/>
              </a:lnSpc>
              <a:spcBef>
                <a:spcPts val="561"/>
              </a:spcBef>
              <a:buClr>
                <a:srgbClr val="002060"/>
              </a:buClr>
              <a:buFont typeface="Wingdings" charset="2"/>
              <a:buChar char=""/>
            </a:pPr>
            <a:r>
              <a:rPr b="0" lang="en-US" sz="2800" spc="-1" strike="noStrike">
                <a:solidFill>
                  <a:srgbClr val="002060"/>
                </a:solidFill>
                <a:latin typeface="Droid Sans"/>
                <a:ea typeface="Droid Sans"/>
              </a:rPr>
              <a:t>Problem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381960" indent="-381600">
              <a:lnSpc>
                <a:spcPct val="100000"/>
              </a:lnSpc>
              <a:spcBef>
                <a:spcPts val="561"/>
              </a:spcBef>
              <a:buClr>
                <a:srgbClr val="002060"/>
              </a:buClr>
              <a:buFont typeface="Wingdings" charset="2"/>
              <a:buChar char=""/>
            </a:pPr>
            <a:r>
              <a:rPr b="0" lang="en-US" sz="2800" spc="-1" strike="noStrike">
                <a:solidFill>
                  <a:srgbClr val="002060"/>
                </a:solidFill>
                <a:latin typeface="Droid Sans"/>
                <a:ea typeface="Droid Sans"/>
              </a:rPr>
              <a:t>Solution Overview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381960" indent="-381600">
              <a:lnSpc>
                <a:spcPct val="100000"/>
              </a:lnSpc>
              <a:spcBef>
                <a:spcPts val="561"/>
              </a:spcBef>
              <a:buClr>
                <a:srgbClr val="002060"/>
              </a:buClr>
              <a:buFont typeface="Wingdings" charset="2"/>
              <a:buChar char=""/>
            </a:pPr>
            <a:r>
              <a:rPr b="0" lang="en-US" sz="2800" spc="-1" strike="noStrike">
                <a:solidFill>
                  <a:srgbClr val="002060"/>
                </a:solidFill>
                <a:latin typeface="Droid Sans"/>
                <a:ea typeface="Droid Sans"/>
              </a:rPr>
              <a:t>Solution Components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2060"/>
                </a:solidFill>
                <a:latin typeface="Droid Sans"/>
                <a:ea typeface="Droid Sans"/>
              </a:rPr>
              <a:t>[Subsystem #1]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2060"/>
                </a:solidFill>
                <a:latin typeface="Droid Sans"/>
                <a:ea typeface="Droid Sans"/>
              </a:rPr>
              <a:t>[Subsystem #2]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2060"/>
                </a:solidFill>
                <a:latin typeface="Droid Sans"/>
                <a:ea typeface="Droid Sans"/>
              </a:rPr>
              <a:t>...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381960" indent="-381600">
              <a:spcBef>
                <a:spcPts val="1417"/>
              </a:spcBef>
              <a:buClr>
                <a:srgbClr val="002060"/>
              </a:buClr>
              <a:buFont typeface="Wingdings" charset="2"/>
              <a:buChar char=""/>
            </a:pPr>
            <a:r>
              <a:rPr b="0" lang="en-US" sz="2800" spc="-1" strike="noStrike">
                <a:solidFill>
                  <a:srgbClr val="002060"/>
                </a:solidFill>
                <a:latin typeface="Droid Sans"/>
                <a:ea typeface="Droid Sans"/>
              </a:rPr>
              <a:t>Criterion for Success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381960" indent="-381600">
              <a:spcBef>
                <a:spcPts val="1417"/>
              </a:spcBef>
              <a:buClr>
                <a:srgbClr val="002060"/>
              </a:buClr>
              <a:buFont typeface="Wingdings" charset="2"/>
              <a:buChar char=""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381960" indent="-381600">
              <a:spcBef>
                <a:spcPts val="1417"/>
              </a:spcBef>
              <a:buClr>
                <a:srgbClr val="002060"/>
              </a:buClr>
              <a:buFont typeface="Wingdings" charset="2"/>
              <a:buChar char=""/>
            </a:pPr>
            <a:r>
              <a:rPr b="0" lang="en-US" sz="2800" spc="-1" strike="noStrike">
                <a:solidFill>
                  <a:srgbClr val="002060"/>
                </a:solidFill>
                <a:latin typeface="Droid Sans"/>
                <a:ea typeface="Droid Sans"/>
              </a:rPr>
              <a:t>Dont use the word 'smart'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444600" y="990720"/>
            <a:ext cx="4673160" cy="742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1" lang="en-US" sz="3200" spc="-1" strike="noStrike">
                <a:solidFill>
                  <a:srgbClr val="142958"/>
                </a:solidFill>
                <a:latin typeface="Arial Narrow"/>
              </a:rPr>
              <a:t>System Breakdown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430920" y="5873760"/>
            <a:ext cx="9245160" cy="685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2060"/>
                </a:solidFill>
                <a:latin typeface="Droid Sans"/>
                <a:ea typeface="Droid Sans"/>
              </a:rPr>
              <a:t>Now add individual components/blocks to their logical modules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112" name="Group 3"/>
          <p:cNvGrpSpPr/>
          <p:nvPr/>
        </p:nvGrpSpPr>
        <p:grpSpPr>
          <a:xfrm>
            <a:off x="1089360" y="2089800"/>
            <a:ext cx="8057160" cy="3592440"/>
            <a:chOff x="1089360" y="2089800"/>
            <a:chExt cx="8057160" cy="3592440"/>
          </a:xfrm>
        </p:grpSpPr>
        <p:sp>
          <p:nvSpPr>
            <p:cNvPr id="113" name="CustomShape 4"/>
            <p:cNvSpPr/>
            <p:nvPr/>
          </p:nvSpPr>
          <p:spPr>
            <a:xfrm>
              <a:off x="1089360" y="2089800"/>
              <a:ext cx="8057160" cy="1274400"/>
            </a:xfrm>
            <a:prstGeom prst="rect">
              <a:avLst/>
            </a:prstGeom>
            <a:noFill/>
            <a:ln>
              <a:solidFill>
                <a:schemeClr val="tx1"/>
              </a:solidFill>
              <a:custDash>
                <a:ds d="500000" sp="400000"/>
              </a:custDash>
              <a:round/>
            </a:ln>
            <a:effectLst>
              <a:outerShdw blurRad="40000" dir="5400000" dist="23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0" lang="en-US" sz="2000" spc="-1" strike="noStrike">
                  <a:solidFill>
                    <a:srgbClr val="000000"/>
                  </a:solidFill>
                  <a:latin typeface="Calibri"/>
                </a:rPr>
                <a:t>Power Module</a:t>
              </a:r>
              <a:endParaRPr b="0" lang="en-US" sz="2000" spc="-1" strike="noStrike">
                <a:latin typeface="Arial"/>
              </a:endParaRPr>
            </a:p>
          </p:txBody>
        </p:sp>
        <p:sp>
          <p:nvSpPr>
            <p:cNvPr id="114" name="CustomShape 5"/>
            <p:cNvSpPr/>
            <p:nvPr/>
          </p:nvSpPr>
          <p:spPr>
            <a:xfrm>
              <a:off x="1089360" y="3754440"/>
              <a:ext cx="3695040" cy="1927800"/>
            </a:xfrm>
            <a:prstGeom prst="rect">
              <a:avLst/>
            </a:prstGeom>
            <a:noFill/>
            <a:ln>
              <a:solidFill>
                <a:schemeClr val="tx1"/>
              </a:solidFill>
              <a:custDash>
                <a:ds d="500000" sp="400000"/>
              </a:custDash>
              <a:round/>
            </a:ln>
            <a:effectLst>
              <a:outerShdw blurRad="40000" dir="5400000" dist="23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0" lang="en-US" sz="2000" spc="-1" strike="noStrike">
                  <a:solidFill>
                    <a:srgbClr val="000000"/>
                  </a:solidFill>
                  <a:latin typeface="Calibri"/>
                </a:rPr>
                <a:t>Control Module</a:t>
              </a:r>
              <a:endParaRPr b="0" lang="en-US" sz="2000" spc="-1" strike="noStrike">
                <a:latin typeface="Arial"/>
              </a:endParaRPr>
            </a:p>
          </p:txBody>
        </p:sp>
        <p:sp>
          <p:nvSpPr>
            <p:cNvPr id="115" name="CustomShape 6"/>
            <p:cNvSpPr/>
            <p:nvPr/>
          </p:nvSpPr>
          <p:spPr>
            <a:xfrm>
              <a:off x="5053680" y="3754440"/>
              <a:ext cx="4092840" cy="1927800"/>
            </a:xfrm>
            <a:prstGeom prst="rect">
              <a:avLst/>
            </a:prstGeom>
            <a:noFill/>
            <a:ln>
              <a:solidFill>
                <a:schemeClr val="tx1"/>
              </a:solidFill>
              <a:custDash>
                <a:ds d="500000" sp="400000"/>
              </a:custDash>
              <a:round/>
            </a:ln>
            <a:effectLst>
              <a:outerShdw blurRad="40000" dir="5400000" dist="23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0" lang="en-US" sz="2000" spc="-1" strike="noStrike">
                  <a:solidFill>
                    <a:srgbClr val="000000"/>
                  </a:solidFill>
                  <a:latin typeface="Calibri"/>
                </a:rPr>
                <a:t>Sensor Module</a:t>
              </a:r>
              <a:endParaRPr b="0" lang="en-US" sz="2000" spc="-1" strike="noStrike">
                <a:latin typeface="Arial"/>
              </a:endParaRPr>
            </a:p>
          </p:txBody>
        </p:sp>
      </p:grpSp>
    </p:spTree>
  </p:cSld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444600" y="990720"/>
            <a:ext cx="4673160" cy="742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1" lang="en-US" sz="3200" spc="-1" strike="noStrike">
                <a:solidFill>
                  <a:srgbClr val="142958"/>
                </a:solidFill>
                <a:latin typeface="Arial Narrow"/>
              </a:rPr>
              <a:t>Subsystem Breakdown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495360" y="5951880"/>
            <a:ext cx="9245160" cy="921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2060"/>
                </a:solidFill>
                <a:latin typeface="Droid Sans"/>
                <a:ea typeface="Droid Sans"/>
              </a:rPr>
              <a:t>Finally, include the interconnections to show how the system works together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118" name="Group 3"/>
          <p:cNvGrpSpPr/>
          <p:nvPr/>
        </p:nvGrpSpPr>
        <p:grpSpPr>
          <a:xfrm>
            <a:off x="367560" y="2192400"/>
            <a:ext cx="9246960" cy="3592440"/>
            <a:chOff x="367560" y="2192400"/>
            <a:chExt cx="9246960" cy="3592440"/>
          </a:xfrm>
        </p:grpSpPr>
        <p:grpSp>
          <p:nvGrpSpPr>
            <p:cNvPr id="119" name="Group 4"/>
            <p:cNvGrpSpPr/>
            <p:nvPr/>
          </p:nvGrpSpPr>
          <p:grpSpPr>
            <a:xfrm>
              <a:off x="1557360" y="2192400"/>
              <a:ext cx="8057160" cy="3592440"/>
              <a:chOff x="1557360" y="2192400"/>
              <a:chExt cx="8057160" cy="3592440"/>
            </a:xfrm>
          </p:grpSpPr>
          <p:sp>
            <p:nvSpPr>
              <p:cNvPr id="120" name="CustomShape 5"/>
              <p:cNvSpPr/>
              <p:nvPr/>
            </p:nvSpPr>
            <p:spPr>
              <a:xfrm>
                <a:off x="1557360" y="2192400"/>
                <a:ext cx="8057160" cy="1274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custDash>
                  <a:ds d="500000" sp="400000"/>
                </a:custDash>
                <a:round/>
              </a:ln>
              <a:effectLst>
                <a:outerShdw blurRad="40000" dir="5400000" dist="23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/>
            </p:style>
            <p:txBody>
              <a:bodyPr lIns="90000" rIns="90000" tIns="45000" bIns="45000"/>
              <a:p>
                <a:pPr algn="r">
                  <a:lnSpc>
                    <a:spcPct val="100000"/>
                  </a:lnSpc>
                </a:pPr>
                <a:r>
                  <a:rPr b="0" lang="en-US" sz="2000" spc="-1" strike="noStrike">
                    <a:solidFill>
                      <a:srgbClr val="000000"/>
                    </a:solidFill>
                    <a:latin typeface="Calibri"/>
                  </a:rPr>
                  <a:t>Power Module</a:t>
                </a:r>
                <a:endParaRPr b="0" lang="en-US" sz="2000" spc="-1" strike="noStrike">
                  <a:latin typeface="Arial"/>
                </a:endParaRPr>
              </a:p>
            </p:txBody>
          </p:sp>
          <p:sp>
            <p:nvSpPr>
              <p:cNvPr id="121" name="CustomShape 6"/>
              <p:cNvSpPr/>
              <p:nvPr/>
            </p:nvSpPr>
            <p:spPr>
              <a:xfrm>
                <a:off x="1557360" y="3857040"/>
                <a:ext cx="3695040" cy="1927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custDash>
                  <a:ds d="500000" sp="400000"/>
                </a:custDash>
                <a:round/>
              </a:ln>
              <a:effectLst>
                <a:outerShdw blurRad="40000" dir="5400000" dist="23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/>
            </p:style>
            <p:txBody>
              <a:bodyPr lIns="90000" rIns="90000" tIns="45000" bIns="45000"/>
              <a:p>
                <a:pPr>
                  <a:lnSpc>
                    <a:spcPct val="100000"/>
                  </a:lnSpc>
                </a:pPr>
                <a:r>
                  <a:rPr b="0" lang="en-US" sz="2000" spc="-1" strike="noStrike">
                    <a:solidFill>
                      <a:srgbClr val="000000"/>
                    </a:solidFill>
                    <a:latin typeface="Calibri"/>
                  </a:rPr>
                  <a:t>Control Module</a:t>
                </a:r>
                <a:endParaRPr b="0" lang="en-US" sz="2000" spc="-1" strike="noStrike">
                  <a:latin typeface="Arial"/>
                </a:endParaRPr>
              </a:p>
            </p:txBody>
          </p:sp>
          <p:sp>
            <p:nvSpPr>
              <p:cNvPr id="122" name="CustomShape 7"/>
              <p:cNvSpPr/>
              <p:nvPr/>
            </p:nvSpPr>
            <p:spPr>
              <a:xfrm>
                <a:off x="5521680" y="3857040"/>
                <a:ext cx="4092840" cy="1927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custDash>
                  <a:ds d="500000" sp="400000"/>
                </a:custDash>
                <a:round/>
              </a:ln>
              <a:effectLst>
                <a:outerShdw blurRad="40000" dir="5400000" dist="23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/>
            </p:style>
            <p:txBody>
              <a:bodyPr lIns="90000" rIns="90000" tIns="45000" bIns="45000"/>
              <a:p>
                <a:pPr algn="r">
                  <a:lnSpc>
                    <a:spcPct val="100000"/>
                  </a:lnSpc>
                </a:pPr>
                <a:r>
                  <a:rPr b="0" lang="en-US" sz="2000" spc="-1" strike="noStrike">
                    <a:solidFill>
                      <a:srgbClr val="000000"/>
                    </a:solidFill>
                    <a:latin typeface="Calibri"/>
                  </a:rPr>
                  <a:t>Sensor Module</a:t>
                </a:r>
                <a:endParaRPr b="0" lang="en-US" sz="2000" spc="-1" strike="noStrike">
                  <a:latin typeface="Arial"/>
                </a:endParaRPr>
              </a:p>
            </p:txBody>
          </p:sp>
        </p:grpSp>
        <p:sp>
          <p:nvSpPr>
            <p:cNvPr id="123" name="CustomShape 8"/>
            <p:cNvSpPr/>
            <p:nvPr/>
          </p:nvSpPr>
          <p:spPr>
            <a:xfrm>
              <a:off x="1694160" y="2856240"/>
              <a:ext cx="1527120" cy="39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round/>
            </a:ln>
            <a:effectLst>
              <a:outerShdw blurRad="40000" dir="5400000" dist="23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0" lang="en-US" sz="1600" spc="-1" strike="noStrike">
                  <a:solidFill>
                    <a:srgbClr val="000000"/>
                  </a:solidFill>
                  <a:latin typeface="Calibri"/>
                </a:rPr>
                <a:t>Current Sensor</a:t>
              </a:r>
              <a:endParaRPr b="0" lang="en-US" sz="1600" spc="-1" strike="noStrike">
                <a:latin typeface="Arial"/>
              </a:endParaRPr>
            </a:p>
          </p:txBody>
        </p:sp>
        <p:sp>
          <p:nvSpPr>
            <p:cNvPr id="124" name="CustomShape 9"/>
            <p:cNvSpPr/>
            <p:nvPr/>
          </p:nvSpPr>
          <p:spPr>
            <a:xfrm>
              <a:off x="3663720" y="2856240"/>
              <a:ext cx="1527120" cy="39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round/>
            </a:ln>
            <a:effectLst>
              <a:outerShdw blurRad="40000" dir="5400000" dist="23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0" lang="en-US" sz="1600" spc="-1" strike="noStrike">
                  <a:solidFill>
                    <a:srgbClr val="000000"/>
                  </a:solidFill>
                  <a:latin typeface="Calibri"/>
                </a:rPr>
                <a:t>Relay</a:t>
              </a:r>
              <a:endParaRPr b="0" lang="en-US" sz="1600" spc="-1" strike="noStrike">
                <a:latin typeface="Arial"/>
              </a:endParaRPr>
            </a:p>
          </p:txBody>
        </p:sp>
        <p:sp>
          <p:nvSpPr>
            <p:cNvPr id="125" name="CustomShape 10"/>
            <p:cNvSpPr/>
            <p:nvPr/>
          </p:nvSpPr>
          <p:spPr>
            <a:xfrm>
              <a:off x="5633280" y="2872440"/>
              <a:ext cx="1527120" cy="39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round/>
            </a:ln>
            <a:effectLst>
              <a:outerShdw blurRad="40000" dir="5400000" dist="23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0" lang="en-US" sz="1600" spc="-1" strike="noStrike">
                  <a:solidFill>
                    <a:srgbClr val="000000"/>
                  </a:solidFill>
                  <a:latin typeface="Calibri"/>
                </a:rPr>
                <a:t>AC Power</a:t>
              </a:r>
              <a:endParaRPr b="0" lang="en-US" sz="1600" spc="-1" strike="noStrike">
                <a:latin typeface="Arial"/>
              </a:endParaRPr>
            </a:p>
          </p:txBody>
        </p:sp>
        <p:sp>
          <p:nvSpPr>
            <p:cNvPr id="126" name="CustomShape 11"/>
            <p:cNvSpPr/>
            <p:nvPr/>
          </p:nvSpPr>
          <p:spPr>
            <a:xfrm>
              <a:off x="7624080" y="2856240"/>
              <a:ext cx="1681200" cy="39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round/>
            </a:ln>
            <a:effectLst>
              <a:outerShdw blurRad="40000" dir="5400000" dist="23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0" lang="en-US" sz="1600" spc="-1" strike="noStrike">
                  <a:solidFill>
                    <a:srgbClr val="000000"/>
                  </a:solidFill>
                  <a:latin typeface="Calibri"/>
                </a:rPr>
                <a:t>AC-DC Converter</a:t>
              </a:r>
              <a:endParaRPr b="0" lang="en-US" sz="1600" spc="-1" strike="noStrike">
                <a:latin typeface="Arial"/>
              </a:endParaRPr>
            </a:p>
          </p:txBody>
        </p:sp>
        <p:sp>
          <p:nvSpPr>
            <p:cNvPr id="127" name="CustomShape 12"/>
            <p:cNvSpPr/>
            <p:nvPr/>
          </p:nvSpPr>
          <p:spPr>
            <a:xfrm>
              <a:off x="3222000" y="4337280"/>
              <a:ext cx="1527120" cy="39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round/>
            </a:ln>
            <a:effectLst>
              <a:outerShdw blurRad="40000" dir="5400000" dist="23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0" lang="en-US" sz="1600" spc="-1" strike="noStrike">
                  <a:solidFill>
                    <a:srgbClr val="000000"/>
                  </a:solidFill>
                  <a:latin typeface="Calibri"/>
                </a:rPr>
                <a:t>Microcontroller</a:t>
              </a:r>
              <a:endParaRPr b="0" lang="en-US" sz="1600" spc="-1" strike="noStrike">
                <a:latin typeface="Arial"/>
              </a:endParaRPr>
            </a:p>
          </p:txBody>
        </p:sp>
        <p:sp>
          <p:nvSpPr>
            <p:cNvPr id="128" name="CustomShape 13"/>
            <p:cNvSpPr/>
            <p:nvPr/>
          </p:nvSpPr>
          <p:spPr>
            <a:xfrm>
              <a:off x="3222000" y="5124960"/>
              <a:ext cx="1527120" cy="39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round/>
            </a:ln>
            <a:effectLst>
              <a:outerShdw blurRad="40000" dir="5400000" dist="23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0" lang="en-US" sz="1600" spc="-1" strike="noStrike">
                  <a:solidFill>
                    <a:srgbClr val="000000"/>
                  </a:solidFill>
                  <a:latin typeface="Calibri"/>
                </a:rPr>
                <a:t>Status Lights</a:t>
              </a:r>
              <a:endParaRPr b="0" lang="en-US" sz="1600" spc="-1" strike="noStrike">
                <a:latin typeface="Arial"/>
              </a:endParaRPr>
            </a:p>
          </p:txBody>
        </p:sp>
        <p:sp>
          <p:nvSpPr>
            <p:cNvPr id="129" name="CustomShape 14"/>
            <p:cNvSpPr/>
            <p:nvPr/>
          </p:nvSpPr>
          <p:spPr>
            <a:xfrm>
              <a:off x="5913000" y="4087800"/>
              <a:ext cx="1710360" cy="6469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round/>
            </a:ln>
            <a:effectLst>
              <a:outerShdw blurRad="40000" dir="5400000" dist="23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0" lang="en-US" sz="1600" spc="-1" strike="noStrike">
                  <a:solidFill>
                    <a:srgbClr val="000000"/>
                  </a:solidFill>
                  <a:latin typeface="Calibri"/>
                </a:rPr>
                <a:t>Geometrical Array of PIR Sensors</a:t>
              </a:r>
              <a:endParaRPr b="0" lang="en-US" sz="1600" spc="-1" strike="noStrike">
                <a:latin typeface="Arial"/>
              </a:endParaRPr>
            </a:p>
          </p:txBody>
        </p:sp>
        <p:sp>
          <p:nvSpPr>
            <p:cNvPr id="130" name="CustomShape 15"/>
            <p:cNvSpPr/>
            <p:nvPr/>
          </p:nvSpPr>
          <p:spPr>
            <a:xfrm>
              <a:off x="5913000" y="5124960"/>
              <a:ext cx="1710360" cy="39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round/>
            </a:ln>
            <a:effectLst>
              <a:outerShdw blurRad="40000" dir="5400000" dist="23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0" lang="en-US" sz="1600" spc="-1" strike="noStrike">
                  <a:solidFill>
                    <a:srgbClr val="000000"/>
                  </a:solidFill>
                  <a:latin typeface="Calibri"/>
                </a:rPr>
                <a:t>Ultrasonic Sensors</a:t>
              </a:r>
              <a:endParaRPr b="0" lang="en-US" sz="1600" spc="-1" strike="noStrike">
                <a:latin typeface="Arial"/>
              </a:endParaRPr>
            </a:p>
          </p:txBody>
        </p:sp>
        <p:sp>
          <p:nvSpPr>
            <p:cNvPr id="131" name="CustomShape 16"/>
            <p:cNvSpPr/>
            <p:nvPr/>
          </p:nvSpPr>
          <p:spPr>
            <a:xfrm>
              <a:off x="367560" y="2852280"/>
              <a:ext cx="1017000" cy="39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round/>
            </a:ln>
            <a:effectLst>
              <a:outerShdw blurRad="40000" dir="5400000" dist="23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0" lang="en-US" sz="1600" spc="-1" strike="noStrike">
                  <a:solidFill>
                    <a:srgbClr val="000000"/>
                  </a:solidFill>
                  <a:latin typeface="Calibri"/>
                </a:rPr>
                <a:t>Tool</a:t>
              </a:r>
              <a:endParaRPr b="0" lang="en-US" sz="1600" spc="-1" strike="noStrike">
                <a:latin typeface="Arial"/>
              </a:endParaRPr>
            </a:p>
          </p:txBody>
        </p:sp>
      </p:grpSp>
    </p:spTree>
  </p:cSld>
  <p:timing>
    <p:tnLst>
      <p:par>
        <p:cTn id="21" dur="indefinite" restart="never" nodeType="tmRoot">
          <p:childTnLst>
            <p:seq>
              <p:cTn id="2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444600" y="990720"/>
            <a:ext cx="4673160" cy="742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1" lang="en-US" sz="3200" spc="-1" strike="noStrike">
                <a:solidFill>
                  <a:srgbClr val="142958"/>
                </a:solidFill>
                <a:latin typeface="Arial Narrow"/>
              </a:rPr>
              <a:t>Final Diagram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33" name="" descr=""/>
          <p:cNvPicPr/>
          <p:nvPr/>
        </p:nvPicPr>
        <p:blipFill>
          <a:blip r:embed="rId1"/>
          <a:stretch/>
        </p:blipFill>
        <p:spPr>
          <a:xfrm>
            <a:off x="69480" y="2103120"/>
            <a:ext cx="9897480" cy="36936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3" dur="indefinite" restart="never" nodeType="tmRoot">
          <p:childTnLst>
            <p:seq>
              <p:cTn id="2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444600" y="619200"/>
            <a:ext cx="8620560" cy="742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1" lang="en-US" sz="3600" spc="-1" strike="noStrike">
                <a:solidFill>
                  <a:srgbClr val="142958"/>
                </a:solidFill>
                <a:latin typeface="Arial Narrow"/>
              </a:rPr>
              <a:t>ECE 445: Block Diagram + 'Physical Design'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444600" y="1387080"/>
            <a:ext cx="4673160" cy="326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340"/>
              </a:spcBef>
            </a:pPr>
            <a:r>
              <a:rPr b="0" lang="en-US" sz="1700" spc="9" strike="noStrike">
                <a:solidFill>
                  <a:srgbClr val="f16322"/>
                </a:solidFill>
                <a:latin typeface="Droid Sans"/>
                <a:ea typeface="Droid Sans"/>
              </a:rPr>
              <a:t>Evan Widloski</a:t>
            </a:r>
            <a:endParaRPr b="0" lang="en-US" sz="17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444600" y="357120"/>
            <a:ext cx="5547240" cy="742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1" lang="en-US" sz="4000" spc="-1" strike="noStrike">
                <a:solidFill>
                  <a:srgbClr val="142958"/>
                </a:solidFill>
                <a:latin typeface="Arial Narrow"/>
              </a:rPr>
              <a:t>What is a Block Diagram?</a:t>
            </a:r>
            <a:endParaRPr b="0" lang="en-US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444600" y="1203840"/>
            <a:ext cx="9245160" cy="4825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81960" indent="-381600">
              <a:lnSpc>
                <a:spcPct val="100000"/>
              </a:lnSpc>
              <a:spcBef>
                <a:spcPts val="561"/>
              </a:spcBef>
              <a:buClr>
                <a:srgbClr val="002060"/>
              </a:buClr>
              <a:buFont typeface="Wingdings" charset="2"/>
              <a:buChar char=""/>
            </a:pPr>
            <a:r>
              <a:rPr b="0" lang="en-US" sz="2800" spc="-1" strike="noStrike">
                <a:solidFill>
                  <a:srgbClr val="002060"/>
                </a:solidFill>
                <a:latin typeface="Droid Sans"/>
                <a:ea typeface="Droid Sans"/>
              </a:rPr>
              <a:t>A visual representation of the main components of your project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381960" indent="-381600">
              <a:lnSpc>
                <a:spcPct val="100000"/>
              </a:lnSpc>
              <a:spcBef>
                <a:spcPts val="561"/>
              </a:spcBef>
              <a:buClr>
                <a:srgbClr val="002060"/>
              </a:buClr>
              <a:buFont typeface="Wingdings" charset="2"/>
              <a:buChar char=""/>
            </a:pPr>
            <a:r>
              <a:rPr b="0" lang="en-US" sz="2800" spc="-1" strike="noStrike">
                <a:solidFill>
                  <a:srgbClr val="002060"/>
                </a:solidFill>
                <a:latin typeface="Droid Sans"/>
                <a:ea typeface="Droid Sans"/>
              </a:rPr>
              <a:t>The goal is to outline the construction of your system and show the dependencies between subsystems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827640" indent="-317880">
              <a:lnSpc>
                <a:spcPct val="100000"/>
              </a:lnSpc>
              <a:spcBef>
                <a:spcPts val="479"/>
              </a:spcBef>
              <a:buClr>
                <a:srgbClr val="002060"/>
              </a:buClr>
              <a:buFont typeface="Arial"/>
              <a:buChar char="–"/>
            </a:pPr>
            <a:r>
              <a:rPr b="0" lang="en-US" sz="2400" spc="-1" strike="noStrike">
                <a:solidFill>
                  <a:srgbClr val="002060"/>
                </a:solidFill>
                <a:latin typeface="Droid Sans"/>
                <a:ea typeface="Droid Sans"/>
              </a:rPr>
              <a:t>Break your system into the main subsystems/modules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827640" indent="-317880">
              <a:lnSpc>
                <a:spcPct val="100000"/>
              </a:lnSpc>
              <a:spcBef>
                <a:spcPts val="479"/>
              </a:spcBef>
              <a:buClr>
                <a:srgbClr val="002060"/>
              </a:buClr>
              <a:buFont typeface="Arial"/>
              <a:buChar char="–"/>
            </a:pPr>
            <a:r>
              <a:rPr b="0" lang="en-US" sz="2400" spc="-1" strike="noStrike">
                <a:solidFill>
                  <a:srgbClr val="002060"/>
                </a:solidFill>
                <a:latin typeface="Droid Sans"/>
                <a:ea typeface="Droid Sans"/>
              </a:rPr>
              <a:t>Break each subsystem into blocks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827640" indent="-317880">
              <a:lnSpc>
                <a:spcPct val="100000"/>
              </a:lnSpc>
              <a:spcBef>
                <a:spcPts val="479"/>
              </a:spcBef>
              <a:buClr>
                <a:srgbClr val="002060"/>
              </a:buClr>
              <a:buFont typeface="Arial"/>
              <a:buChar char="–"/>
            </a:pPr>
            <a:r>
              <a:rPr b="0" lang="en-US" sz="2400" spc="-1" strike="noStrike">
                <a:solidFill>
                  <a:srgbClr val="002060"/>
                </a:solidFill>
                <a:latin typeface="Droid Sans"/>
                <a:ea typeface="Droid Sans"/>
              </a:rPr>
              <a:t>Show the connections between components, not subsystems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479520" y="388440"/>
            <a:ext cx="4673160" cy="742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1" lang="en-US" sz="3200" spc="-1" strike="noStrike">
                <a:solidFill>
                  <a:srgbClr val="142958"/>
                </a:solidFill>
                <a:latin typeface="Arial Narrow"/>
              </a:rPr>
              <a:t>Bad Block Diagram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4" name="Picture 4" descr=""/>
          <p:cNvPicPr/>
          <p:nvPr/>
        </p:nvPicPr>
        <p:blipFill>
          <a:blip r:embed="rId1"/>
          <a:stretch/>
        </p:blipFill>
        <p:spPr>
          <a:xfrm>
            <a:off x="654840" y="1154520"/>
            <a:ext cx="8748360" cy="56268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44600" y="302040"/>
            <a:ext cx="4673160" cy="742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1" lang="en-US" sz="3200" spc="-1" strike="noStrike">
                <a:solidFill>
                  <a:srgbClr val="142958"/>
                </a:solidFill>
                <a:latin typeface="Arial Narrow"/>
              </a:rPr>
              <a:t>Good Block Diagram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6" name="Picture 3" descr=""/>
          <p:cNvPicPr/>
          <p:nvPr/>
        </p:nvPicPr>
        <p:blipFill>
          <a:blip r:embed="rId1"/>
          <a:stretch/>
        </p:blipFill>
        <p:spPr>
          <a:xfrm>
            <a:off x="1352880" y="1477080"/>
            <a:ext cx="7352640" cy="5341680"/>
          </a:xfrm>
          <a:prstGeom prst="rect">
            <a:avLst/>
          </a:prstGeom>
          <a:ln>
            <a:noFill/>
          </a:ln>
        </p:spPr>
      </p:pic>
      <p:pic>
        <p:nvPicPr>
          <p:cNvPr id="97" name="Picture 4" descr=""/>
          <p:cNvPicPr/>
          <p:nvPr/>
        </p:nvPicPr>
        <p:blipFill>
          <a:blip r:embed="rId2"/>
          <a:stretch/>
        </p:blipFill>
        <p:spPr>
          <a:xfrm>
            <a:off x="6618960" y="102240"/>
            <a:ext cx="2086200" cy="13744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44600" y="357120"/>
            <a:ext cx="6504840" cy="742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1" lang="en-US" sz="4000" spc="-1" strike="noStrike">
                <a:solidFill>
                  <a:srgbClr val="142958"/>
                </a:solidFill>
                <a:latin typeface="Arial Narrow"/>
              </a:rPr>
              <a:t>Physical Design</a:t>
            </a:r>
            <a:endParaRPr b="0" lang="en-US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444600" y="1203840"/>
            <a:ext cx="9245160" cy="4825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81960" indent="-381600">
              <a:lnSpc>
                <a:spcPct val="100000"/>
              </a:lnSpc>
              <a:spcBef>
                <a:spcPts val="561"/>
              </a:spcBef>
              <a:buClr>
                <a:srgbClr val="002060"/>
              </a:buClr>
              <a:buFont typeface="Wingdings" charset="2"/>
              <a:buChar char=""/>
            </a:pPr>
            <a:r>
              <a:rPr b="0" lang="en-US" sz="2800" spc="-1" strike="noStrike">
                <a:solidFill>
                  <a:srgbClr val="002060"/>
                </a:solidFill>
                <a:latin typeface="Droid Sans"/>
                <a:ea typeface="Droid Sans"/>
              </a:rPr>
              <a:t>Pictoral representation of how device is used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381960" indent="-381600">
              <a:lnSpc>
                <a:spcPct val="100000"/>
              </a:lnSpc>
              <a:spcBef>
                <a:spcPts val="561"/>
              </a:spcBef>
              <a:buClr>
                <a:srgbClr val="002060"/>
              </a:buClr>
              <a:buFont typeface="Wingdings" charset="2"/>
              <a:buChar char=""/>
            </a:pPr>
            <a:r>
              <a:rPr b="0" lang="en-US" sz="2800" spc="-1" strike="noStrike">
                <a:solidFill>
                  <a:srgbClr val="002060"/>
                </a:solidFill>
                <a:latin typeface="Droid Sans"/>
                <a:ea typeface="Droid Sans"/>
              </a:rPr>
              <a:t>Not a CAD model, scale less important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0" name="" descr=""/>
          <p:cNvPicPr/>
          <p:nvPr/>
        </p:nvPicPr>
        <p:blipFill>
          <a:blip r:embed="rId1"/>
          <a:stretch/>
        </p:blipFill>
        <p:spPr>
          <a:xfrm>
            <a:off x="1200240" y="3208320"/>
            <a:ext cx="7487640" cy="26712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444600" y="990720"/>
            <a:ext cx="4673160" cy="742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1" lang="en-US" sz="3200" spc="-1" strike="noStrike">
                <a:solidFill>
                  <a:srgbClr val="142958"/>
                </a:solidFill>
                <a:latin typeface="Arial Narrow"/>
              </a:rPr>
              <a:t>Activity!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444600" y="1917720"/>
            <a:ext cx="9245160" cy="4825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81960" indent="-381600">
              <a:lnSpc>
                <a:spcPct val="100000"/>
              </a:lnSpc>
              <a:spcBef>
                <a:spcPts val="479"/>
              </a:spcBef>
              <a:buClr>
                <a:srgbClr val="002060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2060"/>
                </a:solidFill>
                <a:latin typeface="Droid Sans"/>
                <a:ea typeface="Droid Sans"/>
              </a:rPr>
              <a:t>Get into groups according to your number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marL="381960" indent="-381600">
              <a:lnSpc>
                <a:spcPct val="100000"/>
              </a:lnSpc>
              <a:spcBef>
                <a:spcPts val="479"/>
              </a:spcBef>
              <a:buClr>
                <a:srgbClr val="002060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2060"/>
                </a:solidFill>
                <a:latin typeface="Droid Sans"/>
                <a:ea typeface="Droid Sans"/>
              </a:rPr>
              <a:t>Go to an easel and grab a marker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444600" y="990720"/>
            <a:ext cx="4673160" cy="742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1" lang="en-US" sz="3200" spc="-1" strike="noStrike">
                <a:solidFill>
                  <a:srgbClr val="142958"/>
                </a:solidFill>
                <a:latin typeface="Arial Narrow"/>
              </a:rPr>
              <a:t>Problem Statement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444600" y="1917720"/>
            <a:ext cx="9245160" cy="4825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2060"/>
                </a:solidFill>
                <a:latin typeface="Droid Sans"/>
                <a:ea typeface="Droid Sans"/>
              </a:rPr>
              <a:t>In order to maintain a safe environment when working with power tools in a machine shop, only 1 person is allowed to be within a certain area in front of a power tool.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105" name="Group 3"/>
          <p:cNvGrpSpPr/>
          <p:nvPr/>
        </p:nvGrpSpPr>
        <p:grpSpPr>
          <a:xfrm>
            <a:off x="3017520" y="3777480"/>
            <a:ext cx="4178880" cy="2714760"/>
            <a:chOff x="3017520" y="3777480"/>
            <a:chExt cx="4178880" cy="2714760"/>
          </a:xfrm>
        </p:grpSpPr>
        <p:sp>
          <p:nvSpPr>
            <p:cNvPr id="106" name="CustomShape 4"/>
            <p:cNvSpPr/>
            <p:nvPr/>
          </p:nvSpPr>
          <p:spPr>
            <a:xfrm>
              <a:off x="3017520" y="3777480"/>
              <a:ext cx="1764000" cy="2714760"/>
            </a:xfrm>
            <a:prstGeom prst="rect">
              <a:avLst/>
            </a:prstGeom>
            <a:ln>
              <a:solidFill>
                <a:srgbClr val="4a7ebb"/>
              </a:solidFill>
              <a:round/>
            </a:ln>
            <a:effectLst>
              <a:outerShdw blurRad="40000" dir="5400000" dist="23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0" lang="en-US" sz="2000" spc="-1" strike="noStrike">
                  <a:solidFill>
                    <a:srgbClr val="ffffff"/>
                  </a:solidFill>
                  <a:latin typeface="Calibri"/>
                </a:rPr>
                <a:t>Table with power tool</a:t>
              </a:r>
              <a:endParaRPr b="0" lang="en-US" sz="2000" spc="-1" strike="noStrike">
                <a:latin typeface="Arial"/>
              </a:endParaRPr>
            </a:p>
          </p:txBody>
        </p:sp>
        <p:sp>
          <p:nvSpPr>
            <p:cNvPr id="107" name="CustomShape 5"/>
            <p:cNvSpPr/>
            <p:nvPr/>
          </p:nvSpPr>
          <p:spPr>
            <a:xfrm>
              <a:off x="4781520" y="3777480"/>
              <a:ext cx="2414880" cy="27147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custDash>
                <a:ds d="500000" sp="400000"/>
              </a:custDash>
              <a:round/>
            </a:ln>
            <a:effectLst>
              <a:outerShdw blurRad="40000" dir="5400000" dist="23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0" lang="en-US" sz="2000" spc="-1" strike="noStrike">
                  <a:solidFill>
                    <a:srgbClr val="000000"/>
                  </a:solidFill>
                  <a:latin typeface="Calibri"/>
                </a:rPr>
                <a:t>Safety Zone</a:t>
              </a:r>
              <a:endParaRPr b="0" lang="en-US" sz="2000" spc="-1" strike="noStrike">
                <a:latin typeface="Arial"/>
              </a:endParaRPr>
            </a:p>
          </p:txBody>
        </p:sp>
      </p:grpSp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444600" y="560160"/>
            <a:ext cx="4673160" cy="742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1" lang="en-US" sz="3200" spc="-1" strike="noStrike">
                <a:solidFill>
                  <a:srgbClr val="142958"/>
                </a:solidFill>
                <a:latin typeface="Arial Narrow"/>
              </a:rPr>
              <a:t>Proposed Solution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444600" y="1473120"/>
            <a:ext cx="9245160" cy="4825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81960" indent="-381600">
              <a:lnSpc>
                <a:spcPct val="100000"/>
              </a:lnSpc>
              <a:spcBef>
                <a:spcPts val="479"/>
              </a:spcBef>
              <a:buClr>
                <a:srgbClr val="002060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2060"/>
                </a:solidFill>
                <a:latin typeface="Droid Sans"/>
                <a:ea typeface="Droid Sans"/>
              </a:rPr>
              <a:t>Ultrasonic or Passive IR sensors to count the number of people in the zone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marL="381960" indent="-381600">
              <a:lnSpc>
                <a:spcPct val="100000"/>
              </a:lnSpc>
              <a:spcBef>
                <a:spcPts val="479"/>
              </a:spcBef>
              <a:buClr>
                <a:srgbClr val="002060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2060"/>
                </a:solidFill>
                <a:latin typeface="Droid Sans"/>
                <a:ea typeface="Droid Sans"/>
              </a:rPr>
              <a:t>Relays to control the power to the machine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marL="381960" indent="-381600">
              <a:lnSpc>
                <a:spcPct val="100000"/>
              </a:lnSpc>
              <a:spcBef>
                <a:spcPts val="479"/>
              </a:spcBef>
              <a:buClr>
                <a:srgbClr val="002060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2060"/>
                </a:solidFill>
                <a:latin typeface="Droid Sans"/>
                <a:ea typeface="Droid Sans"/>
              </a:rPr>
              <a:t>Current sensor to sense whether the machine is currently on or off.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marL="381960" indent="-381600">
              <a:lnSpc>
                <a:spcPct val="100000"/>
              </a:lnSpc>
              <a:spcBef>
                <a:spcPts val="479"/>
              </a:spcBef>
              <a:buClr>
                <a:srgbClr val="002060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2060"/>
                </a:solidFill>
                <a:latin typeface="Droid Sans"/>
                <a:ea typeface="Droid Sans"/>
              </a:rPr>
              <a:t>Lights to indicate the status of the system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2060"/>
                </a:solidFill>
                <a:latin typeface="Droid Sans"/>
                <a:ea typeface="Droid Sans"/>
              </a:rPr>
              <a:t>Break this solution up into logical subsystems for a block diagram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ECE template 3-2014 REV2.potx</Template>
  <TotalTime>10076</TotalTime>
  <Application>LibreOffice/6.0.7.3.0$Linux_X86_64 LibreOffice_project/00$Build-3</Application>
  <Words>410</Words>
  <Paragraphs>79</Paragraphs>
  <Company>WINTERAVEN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2013-03-29T19:51:49Z</dcterms:created>
  <dc:creator>Debby Winter</dc:creator>
  <dc:description/>
  <dc:language>en-US</dc:language>
  <cp:lastModifiedBy/>
  <dcterms:modified xsi:type="dcterms:W3CDTF">2019-09-03T16:59:12Z</dcterms:modified>
  <cp:revision>175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WINTERAVEN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7</vt:i4>
  </property>
  <property fmtid="{D5CDD505-2E9C-101B-9397-08002B2CF9AE}" pid="9" name="PresentationFormat">
    <vt:lpwstr>Custom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10</vt:i4>
  </property>
</Properties>
</file>