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3" r:id="rId1"/>
  </p:sldMasterIdLst>
  <p:notesMasterIdLst>
    <p:notesMasterId r:id="rId5"/>
  </p:notesMasterIdLst>
  <p:sldIdLst>
    <p:sldId id="281" r:id="rId2"/>
    <p:sldId id="288" r:id="rId3"/>
    <p:sldId id="289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F33"/>
    <a:srgbClr val="339933"/>
    <a:srgbClr val="33CC33"/>
    <a:srgbClr val="E84A27"/>
    <a:srgbClr val="132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7" autoAdjust="0"/>
    <p:restoredTop sz="69957" autoAdjust="0"/>
  </p:normalViewPr>
  <p:slideViewPr>
    <p:cSldViewPr snapToGrid="0" snapToObjects="1">
      <p:cViewPr varScale="1">
        <p:scale>
          <a:sx n="159" d="100"/>
          <a:sy n="159" d="100"/>
        </p:scale>
        <p:origin x="1722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0A23B-B5E0-40A7-9625-DF634D250E5F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A6FF4-8B3B-48F0-906D-9FBF68C8F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3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5505750" cy="160767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28650" y="1973263"/>
            <a:ext cx="2964150" cy="137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800">
                <a:latin typeface="+mn-lt"/>
              </a:defRPr>
            </a:lvl3pPr>
            <a:lvl4pPr marL="1371600" indent="0">
              <a:buNone/>
              <a:defRPr sz="1800">
                <a:latin typeface="+mn-lt"/>
              </a:defRPr>
            </a:lvl4pPr>
            <a:lvl5pPr marL="1828800" indent="0">
              <a:buNone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11236"/>
            <a:ext cx="1835876" cy="3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6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/>
            <a:r>
              <a:rPr lang="en-US">
                <a:solidFill>
                  <a:srgbClr val="131F33"/>
                </a:solidFill>
              </a:rPr>
              <a:t>Click to edit Master title style</a:t>
            </a:r>
            <a:endParaRPr lang="en-US" dirty="0">
              <a:solidFill>
                <a:srgbClr val="131F33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defTabSz="914400">
              <a:buFont typeface="Wingdings" charset="0"/>
              <a:buChar char="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rPr>
              <a:t>Click to edit Master text styles</a:t>
            </a:r>
          </a:p>
          <a:p>
            <a:pPr lvl="1" defTabSz="914400">
              <a:buFont typeface="Wingdings" charset="0"/>
              <a:buChar char="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rPr>
              <a:t>Second level</a:t>
            </a:r>
          </a:p>
          <a:p>
            <a:pPr lvl="2" defTabSz="914400">
              <a:buFont typeface="Wingdings" charset="0"/>
              <a:buChar char="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rPr>
              <a:t>Third level</a:t>
            </a:r>
          </a:p>
          <a:p>
            <a:pPr lvl="3" defTabSz="914400">
              <a:buFont typeface="Wingdings" charset="0"/>
              <a:buChar char="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rPr>
              <a:t>Fourth level</a:t>
            </a:r>
          </a:p>
          <a:p>
            <a:pPr lvl="4" defTabSz="914400">
              <a:buFont typeface="Wingdings" charset="0"/>
              <a:buChar char="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rPr>
              <a:t>Fifth level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91BC2-21BC-430E-A9A0-8BA776ED7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70DC843B-4DEF-443D-8921-095E442EAF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419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32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58E811-170B-497B-94EA-E287A5A1D524}"/>
              </a:ext>
            </a:extLst>
          </p:cNvPr>
          <p:cNvSpPr txBox="1">
            <a:spLocks/>
          </p:cNvSpPr>
          <p:nvPr/>
        </p:nvSpPr>
        <p:spPr>
          <a:xfrm>
            <a:off x="0" y="4738649"/>
            <a:ext cx="316137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Arijit Banerjee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Date: May 3, 2019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DA0680-1298-434E-A303-70A1951AC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45" y="0"/>
            <a:ext cx="8305800" cy="643970"/>
          </a:xfrm>
        </p:spPr>
        <p:txBody>
          <a:bodyPr/>
          <a:lstStyle/>
          <a:p>
            <a:r>
              <a:rPr lang="en-US" dirty="0"/>
              <a:t>Smart Interface Box for Solar Panels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DA47AF-0CA5-4C03-B1DB-3BEAA93B8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39" t="8720" r="650" b="25044"/>
          <a:stretch/>
        </p:blipFill>
        <p:spPr>
          <a:xfrm>
            <a:off x="0" y="1219693"/>
            <a:ext cx="9149465" cy="34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2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0019-7B2A-46EA-8BDC-B02BA0D7D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972"/>
            <a:ext cx="8305800" cy="546393"/>
          </a:xfrm>
        </p:spPr>
        <p:txBody>
          <a:bodyPr/>
          <a:lstStyle/>
          <a:p>
            <a:pPr algn="l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Safety is the number priority</a:t>
            </a:r>
          </a:p>
        </p:txBody>
      </p:sp>
      <p:pic>
        <p:nvPicPr>
          <p:cNvPr id="1026" name="Picture 2" descr="A photo from Walmart's lawsuit shows charred solar panels on top of a Walmart store.">
            <a:extLst>
              <a:ext uri="{FF2B5EF4-FFF2-40B4-BE49-F238E27FC236}">
                <a16:creationId xmlns:a16="http://schemas.microsoft.com/office/drawing/2014/main" id="{15558B96-129C-4718-813C-3D06A570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047" y="715879"/>
            <a:ext cx="6059905" cy="452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E9EC84-E032-4867-8375-C2242B6E3962}"/>
              </a:ext>
            </a:extLst>
          </p:cNvPr>
          <p:cNvSpPr/>
          <p:nvPr/>
        </p:nvSpPr>
        <p:spPr>
          <a:xfrm>
            <a:off x="775774" y="5937031"/>
            <a:ext cx="82175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https://arstechnica.com/tech-policy/2019/08/after-seven-roof-fires-walmart-sues-tesla-over-solar-panel-flaws/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ABDDA0-1FA5-42F1-8ACC-F7CE3AEB140C}"/>
              </a:ext>
            </a:extLst>
          </p:cNvPr>
          <p:cNvSpPr/>
          <p:nvPr/>
        </p:nvSpPr>
        <p:spPr>
          <a:xfrm>
            <a:off x="1345585" y="5319322"/>
            <a:ext cx="8305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After seven roof fires, Walmart sues Tesla over solar panel flaws</a:t>
            </a:r>
          </a:p>
        </p:txBody>
      </p:sp>
    </p:spTree>
    <p:extLst>
      <p:ext uri="{BB962C8B-B14F-4D97-AF65-F5344CB8AC3E}">
        <p14:creationId xmlns:p14="http://schemas.microsoft.com/office/powerpoint/2010/main" val="1473032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96C4-9028-46A9-B9FA-26C5F3F0D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/>
            <a:r>
              <a:rPr lang="en-US" sz="2800" dirty="0"/>
              <a:t>Objective: Design a Smart Interface Box for ECE’s Research Solar Panels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E79F8-10C3-40DB-A77F-9F61B734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843B-4DEF-443D-8921-095E442EAF7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54C3EE-D8F9-43A5-B42E-C9E2CC9E18F4}"/>
              </a:ext>
            </a:extLst>
          </p:cNvPr>
          <p:cNvSpPr/>
          <p:nvPr/>
        </p:nvSpPr>
        <p:spPr>
          <a:xfrm>
            <a:off x="2664060" y="1173341"/>
            <a:ext cx="4855678" cy="43855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9F85D7-2A7B-4C51-9D0E-D00946A0E823}"/>
              </a:ext>
            </a:extLst>
          </p:cNvPr>
          <p:cNvSpPr/>
          <p:nvPr/>
        </p:nvSpPr>
        <p:spPr>
          <a:xfrm>
            <a:off x="3831163" y="849870"/>
            <a:ext cx="2311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Smart Interface Box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531F17-477A-4B40-B5A6-184F461364D9}"/>
              </a:ext>
            </a:extLst>
          </p:cNvPr>
          <p:cNvSpPr/>
          <p:nvPr/>
        </p:nvSpPr>
        <p:spPr>
          <a:xfrm>
            <a:off x="610602" y="1143000"/>
            <a:ext cx="1648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Solar Panel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6236B6-AC4F-48FF-B5E7-59599B48A486}"/>
              </a:ext>
            </a:extLst>
          </p:cNvPr>
          <p:cNvCxnSpPr/>
          <p:nvPr/>
        </p:nvCxnSpPr>
        <p:spPr>
          <a:xfrm>
            <a:off x="2171700" y="1738563"/>
            <a:ext cx="4812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24BABA-AF64-49E6-9FFC-CE193285AB54}"/>
              </a:ext>
            </a:extLst>
          </p:cNvPr>
          <p:cNvCxnSpPr/>
          <p:nvPr/>
        </p:nvCxnSpPr>
        <p:spPr>
          <a:xfrm>
            <a:off x="2171700" y="2709110"/>
            <a:ext cx="4812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D39148-A0DE-477F-B24A-3E624AA5704B}"/>
              </a:ext>
            </a:extLst>
          </p:cNvPr>
          <p:cNvCxnSpPr/>
          <p:nvPr/>
        </p:nvCxnSpPr>
        <p:spPr>
          <a:xfrm>
            <a:off x="2171700" y="3805989"/>
            <a:ext cx="4812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40B2A3-2C2B-4525-8046-DFD3B02F1549}"/>
              </a:ext>
            </a:extLst>
          </p:cNvPr>
          <p:cNvCxnSpPr/>
          <p:nvPr/>
        </p:nvCxnSpPr>
        <p:spPr>
          <a:xfrm>
            <a:off x="2171701" y="4812631"/>
            <a:ext cx="4812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A0AF88-73D9-4C14-89FD-F6B62AA1598C}"/>
              </a:ext>
            </a:extLst>
          </p:cNvPr>
          <p:cNvCxnSpPr/>
          <p:nvPr/>
        </p:nvCxnSpPr>
        <p:spPr>
          <a:xfrm>
            <a:off x="7519738" y="1738563"/>
            <a:ext cx="4812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C17F68-8AD3-405D-A2E9-A19F3870EA7B}"/>
              </a:ext>
            </a:extLst>
          </p:cNvPr>
          <p:cNvCxnSpPr/>
          <p:nvPr/>
        </p:nvCxnSpPr>
        <p:spPr>
          <a:xfrm>
            <a:off x="7519738" y="2709110"/>
            <a:ext cx="4812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7A15F23-046B-4FFC-9611-6D010BD2C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4180" y="866275"/>
            <a:ext cx="3175915" cy="48487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D19FD0-314B-499B-8FBC-DC67F24E4041}"/>
              </a:ext>
            </a:extLst>
          </p:cNvPr>
          <p:cNvSpPr txBox="1"/>
          <p:nvPr/>
        </p:nvSpPr>
        <p:spPr>
          <a:xfrm rot="16200000">
            <a:off x="1847127" y="4144335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 Cells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2BE393-FB0C-4EE6-9DB8-E474AC6CBBB1}"/>
              </a:ext>
            </a:extLst>
          </p:cNvPr>
          <p:cNvSpPr txBox="1"/>
          <p:nvPr/>
        </p:nvSpPr>
        <p:spPr>
          <a:xfrm rot="16200000">
            <a:off x="1847127" y="3090931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64 Cells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19DA7D-4C04-4389-955C-FB1D46CE1F9C}"/>
              </a:ext>
            </a:extLst>
          </p:cNvPr>
          <p:cNvSpPr txBox="1"/>
          <p:nvPr/>
        </p:nvSpPr>
        <p:spPr>
          <a:xfrm rot="16200000">
            <a:off x="1847127" y="2047805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 Cells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F2B15C-9B4A-40DA-8547-74A34145C493}"/>
              </a:ext>
            </a:extLst>
          </p:cNvPr>
          <p:cNvSpPr txBox="1"/>
          <p:nvPr/>
        </p:nvSpPr>
        <p:spPr>
          <a:xfrm>
            <a:off x="7519738" y="1752157"/>
            <a:ext cx="1395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Distribution Box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6C11A9-4C55-4E69-A926-8AE1CF6B1F1A}"/>
              </a:ext>
            </a:extLst>
          </p:cNvPr>
          <p:cNvSpPr txBox="1"/>
          <p:nvPr/>
        </p:nvSpPr>
        <p:spPr>
          <a:xfrm>
            <a:off x="7971389" y="15338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F8ED2C-A502-44FD-AA18-0DA8613BA486}"/>
              </a:ext>
            </a:extLst>
          </p:cNvPr>
          <p:cNvSpPr txBox="1"/>
          <p:nvPr/>
        </p:nvSpPr>
        <p:spPr>
          <a:xfrm>
            <a:off x="7971389" y="2503828"/>
            <a:ext cx="269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1D95F2-9F70-4191-9281-6F466F663E00}"/>
              </a:ext>
            </a:extLst>
          </p:cNvPr>
          <p:cNvCxnSpPr/>
          <p:nvPr/>
        </p:nvCxnSpPr>
        <p:spPr>
          <a:xfrm>
            <a:off x="7519738" y="4337372"/>
            <a:ext cx="4812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46640FE-E0FB-4A28-94F0-9D661DB32441}"/>
              </a:ext>
            </a:extLst>
          </p:cNvPr>
          <p:cNvCxnSpPr/>
          <p:nvPr/>
        </p:nvCxnSpPr>
        <p:spPr>
          <a:xfrm>
            <a:off x="7519738" y="5307919"/>
            <a:ext cx="4812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B6F3926-87F2-456F-B15C-A338244A8DBF}"/>
              </a:ext>
            </a:extLst>
          </p:cNvPr>
          <p:cNvSpPr txBox="1"/>
          <p:nvPr/>
        </p:nvSpPr>
        <p:spPr>
          <a:xfrm>
            <a:off x="7519738" y="4350966"/>
            <a:ext cx="1395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a</a:t>
            </a:r>
          </a:p>
          <a:p>
            <a:r>
              <a:rPr lang="en-US" dirty="0"/>
              <a:t>12 V power supply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7B5A98-1887-4380-950D-CCE056451081}"/>
              </a:ext>
            </a:extLst>
          </p:cNvPr>
          <p:cNvSpPr txBox="1"/>
          <p:nvPr/>
        </p:nvSpPr>
        <p:spPr>
          <a:xfrm>
            <a:off x="7971389" y="413267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7CA0A9-FD3C-4B4F-80DA-8F75C65FFCEF}"/>
              </a:ext>
            </a:extLst>
          </p:cNvPr>
          <p:cNvSpPr txBox="1"/>
          <p:nvPr/>
        </p:nvSpPr>
        <p:spPr>
          <a:xfrm>
            <a:off x="7971389" y="5102637"/>
            <a:ext cx="269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C26B5C3-0673-4C47-9CC7-A9FB66A2BB1A}"/>
              </a:ext>
            </a:extLst>
          </p:cNvPr>
          <p:cNvCxnSpPr/>
          <p:nvPr/>
        </p:nvCxnSpPr>
        <p:spPr>
          <a:xfrm>
            <a:off x="7519738" y="3194660"/>
            <a:ext cx="4812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627DF3-22B1-4C34-92B4-92AF22CDC827}"/>
              </a:ext>
            </a:extLst>
          </p:cNvPr>
          <p:cNvCxnSpPr/>
          <p:nvPr/>
        </p:nvCxnSpPr>
        <p:spPr>
          <a:xfrm>
            <a:off x="7508175" y="3805989"/>
            <a:ext cx="4812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0C5ED7-32FC-459D-AC87-5972D6C29AA1}"/>
              </a:ext>
            </a:extLst>
          </p:cNvPr>
          <p:cNvSpPr txBox="1"/>
          <p:nvPr/>
        </p:nvSpPr>
        <p:spPr>
          <a:xfrm>
            <a:off x="7459579" y="3166011"/>
            <a:ext cx="1822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Ethernet Communication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FC10BE-57C5-4A7A-BCC3-8371FCFB0212}"/>
              </a:ext>
            </a:extLst>
          </p:cNvPr>
          <p:cNvSpPr txBox="1"/>
          <p:nvPr/>
        </p:nvSpPr>
        <p:spPr>
          <a:xfrm>
            <a:off x="7971389" y="3815545"/>
            <a:ext cx="269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EA69AF-B041-4515-97C4-A192255B045A}"/>
              </a:ext>
            </a:extLst>
          </p:cNvPr>
          <p:cNvSpPr txBox="1"/>
          <p:nvPr/>
        </p:nvSpPr>
        <p:spPr>
          <a:xfrm>
            <a:off x="2385412" y="1419725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F24116-FBB0-4848-9EE3-6A650782305A}"/>
              </a:ext>
            </a:extLst>
          </p:cNvPr>
          <p:cNvSpPr txBox="1"/>
          <p:nvPr/>
        </p:nvSpPr>
        <p:spPr>
          <a:xfrm>
            <a:off x="2382290" y="2413582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8FF325-40E1-4F7E-9870-893156C826E9}"/>
              </a:ext>
            </a:extLst>
          </p:cNvPr>
          <p:cNvSpPr txBox="1"/>
          <p:nvPr/>
        </p:nvSpPr>
        <p:spPr>
          <a:xfrm>
            <a:off x="2366247" y="3492875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A6B8A6-2EE8-44CF-B5AA-74DEA4E2FD93}"/>
              </a:ext>
            </a:extLst>
          </p:cNvPr>
          <p:cNvSpPr txBox="1"/>
          <p:nvPr/>
        </p:nvSpPr>
        <p:spPr>
          <a:xfrm>
            <a:off x="2390467" y="451069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E29DF4-F662-4F30-ADFC-6A62FFE02E0F}"/>
              </a:ext>
            </a:extLst>
          </p:cNvPr>
          <p:cNvSpPr txBox="1"/>
          <p:nvPr/>
        </p:nvSpPr>
        <p:spPr>
          <a:xfrm>
            <a:off x="7446489" y="143585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1744E9-F5B6-4D22-B922-E93DCE552C3C}"/>
              </a:ext>
            </a:extLst>
          </p:cNvPr>
          <p:cNvSpPr txBox="1"/>
          <p:nvPr/>
        </p:nvSpPr>
        <p:spPr>
          <a:xfrm>
            <a:off x="7440708" y="264098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6177B3-1427-4821-944D-C3460889C003}"/>
              </a:ext>
            </a:extLst>
          </p:cNvPr>
          <p:cNvSpPr txBox="1"/>
          <p:nvPr/>
        </p:nvSpPr>
        <p:spPr>
          <a:xfrm>
            <a:off x="2634622" y="1337601"/>
            <a:ext cx="492741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Key Features (combined hardware/software):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Reconfigurable tapping: either DC, CB, or DA gets connected to EF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Protects terminal EF from overvoltage and overcurrent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In-built microprocessor communicates for configuration/measurement over ethernet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The box power is isolated from the 12 V supply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LED Status display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Possibility of manual configuration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Weather-proof enclosure and cable jacks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Option to integrate thermocouples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Shutting down 12 V shuts off the entire operation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688F6EC-CFA7-4830-A5A8-BC80FCEE1E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10" t="16739" r="45236" b="21183"/>
          <a:stretch/>
        </p:blipFill>
        <p:spPr>
          <a:xfrm rot="5400000">
            <a:off x="679090" y="4816524"/>
            <a:ext cx="989373" cy="123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8142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ILtemplates">
  <a:themeElements>
    <a:clrScheme name="Custom 3">
      <a:dk1>
        <a:srgbClr val="131F33"/>
      </a:dk1>
      <a:lt1>
        <a:srgbClr val="FFFFFF"/>
      </a:lt1>
      <a:dk2>
        <a:srgbClr val="FA6300"/>
      </a:dk2>
      <a:lt2>
        <a:srgbClr val="FAFAFA"/>
      </a:lt2>
      <a:accent1>
        <a:srgbClr val="131F33"/>
      </a:accent1>
      <a:accent2>
        <a:srgbClr val="FA6300"/>
      </a:accent2>
      <a:accent3>
        <a:srgbClr val="555555"/>
      </a:accent3>
      <a:accent4>
        <a:srgbClr val="888888"/>
      </a:accent4>
      <a:accent5>
        <a:srgbClr val="4BACC6"/>
      </a:accent5>
      <a:accent6>
        <a:srgbClr val="F79646"/>
      </a:accent6>
      <a:hlink>
        <a:srgbClr val="666666"/>
      </a:hlink>
      <a:folHlink>
        <a:srgbClr val="AAAAAA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ILtemplates" id="{6EC0D3B8-D00B-9A47-9A8C-D7EB10692958}" vid="{653600DB-8A06-0545-A332-28A5B2E837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13732</TotalTime>
  <Words>162</Words>
  <Application>Microsoft Office PowerPoint</Application>
  <PresentationFormat>On-screen Show (4:3)</PresentationFormat>
  <Paragraphs>38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Calibri</vt:lpstr>
      <vt:lpstr>Garamond</vt:lpstr>
      <vt:lpstr>Georgia</vt:lpstr>
      <vt:lpstr>Trebuchet MS</vt:lpstr>
      <vt:lpstr>Wingdings</vt:lpstr>
      <vt:lpstr>ThemeILtemplates</vt:lpstr>
      <vt:lpstr>Smart Interface Box for Solar Panels</vt:lpstr>
      <vt:lpstr>Safety is the number priority</vt:lpstr>
      <vt:lpstr>Objective: Design a Smart Interface Box for ECE’s Research Solar Panels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Hoerr</dc:creator>
  <cp:lastModifiedBy>Arijit Banerjee</cp:lastModifiedBy>
  <cp:revision>172</cp:revision>
  <dcterms:created xsi:type="dcterms:W3CDTF">2016-01-13T21:18:08Z</dcterms:created>
  <dcterms:modified xsi:type="dcterms:W3CDTF">2019-08-23T23:40:23Z</dcterms:modified>
</cp:coreProperties>
</file>