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sldIdLst>
    <p:sldId id="435" r:id="rId3"/>
    <p:sldId id="418" r:id="rId4"/>
    <p:sldId id="436" r:id="rId5"/>
    <p:sldId id="32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2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31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3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4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5E4996-F310-E241-9572-A8B948C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61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3F5EAA1-501C-A149-96F4-9DEE56820AF0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CD4A1-DE14-3840-B16E-9630EABDC0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CFD2B3-106A-FE46-9FF9-2F414C37BF4F}"/>
              </a:ext>
            </a:extLst>
          </p:cNvPr>
          <p:cNvCxnSpPr/>
          <p:nvPr userDrawn="1"/>
        </p:nvCxnSpPr>
        <p:spPr>
          <a:xfrm>
            <a:off x="628650" y="62484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875432-4E24-F045-90C6-252D40F845CF}"/>
              </a:ext>
            </a:extLst>
          </p:cNvPr>
          <p:cNvCxnSpPr/>
          <p:nvPr userDrawn="1"/>
        </p:nvCxnSpPr>
        <p:spPr>
          <a:xfrm>
            <a:off x="628650" y="831273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2365529-E91E-1345-BE49-067EC585A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44702"/>
            <a:ext cx="2266180" cy="4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4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BA059C-9A84-EB4D-927B-1869458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61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2E4F2B7-90D2-6442-A42F-BCDA98D41D9A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CD4A1-DE14-3840-B16E-9630EABDC0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233217-2423-0848-95D6-BF366891BB9D}"/>
              </a:ext>
            </a:extLst>
          </p:cNvPr>
          <p:cNvCxnSpPr/>
          <p:nvPr userDrawn="1"/>
        </p:nvCxnSpPr>
        <p:spPr>
          <a:xfrm>
            <a:off x="628650" y="62484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483B42-1183-F847-92EA-2151423CE576}"/>
              </a:ext>
            </a:extLst>
          </p:cNvPr>
          <p:cNvCxnSpPr/>
          <p:nvPr userDrawn="1"/>
        </p:nvCxnSpPr>
        <p:spPr>
          <a:xfrm>
            <a:off x="628650" y="831273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A2F2DA8-785E-2646-849C-B141D6D31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44702"/>
            <a:ext cx="2266180" cy="4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7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25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7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72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61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fld id="{561CD4A1-DE14-3840-B16E-9630EABDC0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1EDD76-B0C2-294D-B563-18219DAFAA63}"/>
              </a:ext>
            </a:extLst>
          </p:cNvPr>
          <p:cNvCxnSpPr/>
          <p:nvPr userDrawn="1"/>
        </p:nvCxnSpPr>
        <p:spPr>
          <a:xfrm>
            <a:off x="628650" y="62484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2D5478-3FC0-244D-93AD-4759CD18E540}"/>
              </a:ext>
            </a:extLst>
          </p:cNvPr>
          <p:cNvCxnSpPr/>
          <p:nvPr userDrawn="1"/>
        </p:nvCxnSpPr>
        <p:spPr>
          <a:xfrm>
            <a:off x="628650" y="831273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14294AC-BCA5-364E-AA1D-5D5B4AD08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44702"/>
            <a:ext cx="2266180" cy="4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7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1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7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D4A1-DE14-3840-B16E-9630EABD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3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D4AA-8569-D64E-9903-082F44DED5C2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B5B2-63A6-1547-BB73-31A84D01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3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678A3F-CC6D-5940-B91B-5F948A6DD904}"/>
              </a:ext>
            </a:extLst>
          </p:cNvPr>
          <p:cNvSpPr txBox="1"/>
          <p:nvPr/>
        </p:nvSpPr>
        <p:spPr>
          <a:xfrm>
            <a:off x="3735635" y="4087582"/>
            <a:ext cx="49052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Laboratory for Advanced Space Systems at Illinois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Aerospace Engineering Department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ECE 445 Proposal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CubeSat Magnetorquer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D7BC5DC-EC96-784F-922C-DA27022F3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500" l="3286" r="95429">
                        <a14:foregroundMark x1="15286" y1="23375" x2="48714" y2="10625"/>
                        <a14:foregroundMark x1="48714" y1="10625" x2="50143" y2="10625"/>
                        <a14:foregroundMark x1="25857" y1="15125" x2="42000" y2="10375"/>
                        <a14:foregroundMark x1="42000" y1="10375" x2="42286" y2="10125"/>
                        <a14:foregroundMark x1="52714" y1="10125" x2="70571" y2="13625"/>
                        <a14:foregroundMark x1="70571" y1="13625" x2="83857" y2="23250"/>
                        <a14:foregroundMark x1="83857" y1="23250" x2="91286" y2="36875"/>
                        <a14:foregroundMark x1="91286" y1="36875" x2="91571" y2="50125"/>
                        <a14:foregroundMark x1="93714" y1="39250" x2="97286" y2="56250"/>
                        <a14:foregroundMark x1="97286" y1="56250" x2="95571" y2="63500"/>
                        <a14:foregroundMark x1="95571" y1="63500" x2="89857" y2="68625"/>
                        <a14:foregroundMark x1="89857" y1="68625" x2="88143" y2="71750"/>
                        <a14:foregroundMark x1="70143" y1="85000" x2="88571" y2="70750"/>
                        <a14:foregroundMark x1="78429" y1="82000" x2="84286" y2="78000"/>
                        <a14:foregroundMark x1="18857" y1="79375" x2="26571" y2="83625"/>
                        <a14:foregroundMark x1="26571" y1="83625" x2="52143" y2="87875"/>
                        <a14:foregroundMark x1="52143" y1="87875" x2="53429" y2="88750"/>
                        <a14:foregroundMark x1="46857" y1="90500" x2="57429" y2="90000"/>
                        <a14:foregroundMark x1="57429" y1="90000" x2="69571" y2="86000"/>
                        <a14:foregroundMark x1="5857" y1="54625" x2="7286" y2="61875"/>
                        <a14:foregroundMark x1="7286" y1="61875" x2="15143" y2="74500"/>
                        <a14:foregroundMark x1="9143" y1="69625" x2="12143" y2="75625"/>
                        <a14:foregroundMark x1="5714" y1="45000" x2="7143" y2="36375"/>
                        <a14:foregroundMark x1="7143" y1="36375" x2="15714" y2="23625"/>
                        <a14:foregroundMark x1="15714" y1="23625" x2="16143" y2="23250"/>
                        <a14:foregroundMark x1="3286" y1="51500" x2="3286" y2="46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111" y="415734"/>
            <a:ext cx="3514083" cy="40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797A-AD9E-471D-8237-A26140FB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CubeSat Development History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ABFEF-1FBA-4C09-B1DE-2FD2A3AF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6572" y="6398297"/>
            <a:ext cx="2057400" cy="365125"/>
          </a:xfrm>
        </p:spPr>
        <p:txBody>
          <a:bodyPr/>
          <a:lstStyle/>
          <a:p>
            <a:fld id="{561CD4A1-DE14-3840-B16E-9630EABDC0F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C0C11-0117-4298-9E15-ABD856232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7" b="97224" l="1849" r="98100">
                        <a14:foregroundMark x1="6369" y1="93138" x2="6934" y2="77685"/>
                        <a14:foregroundMark x1="6934" y1="77685" x2="13354" y2="73337"/>
                        <a14:foregroundMark x1="13354" y1="73337" x2="18541" y2="72080"/>
                        <a14:foregroundMark x1="1746" y1="87847" x2="6882" y2="92823"/>
                        <a14:foregroundMark x1="6882" y1="92823" x2="13816" y2="92352"/>
                        <a14:foregroundMark x1="13816" y1="92352" x2="10632" y2="95338"/>
                        <a14:foregroundMark x1="3082" y1="90204" x2="4058" y2="86276"/>
                        <a14:foregroundMark x1="87725" y1="75642" x2="91782" y2="81875"/>
                        <a14:foregroundMark x1="91782" y1="81875" x2="91936" y2="89314"/>
                        <a14:foregroundMark x1="91936" y1="89314" x2="88803" y2="95705"/>
                        <a14:foregroundMark x1="88803" y1="95705" x2="88701" y2="95705"/>
                        <a14:foregroundMark x1="92553" y1="92981" x2="95480" y2="76218"/>
                        <a14:foregroundMark x1="45917" y1="44054" x2="52953" y2="41750"/>
                        <a14:foregroundMark x1="52953" y1="41750" x2="46276" y2="43740"/>
                        <a14:foregroundMark x1="46276" y1="43740" x2="50488" y2="40230"/>
                        <a14:foregroundMark x1="9142" y1="95862" x2="11813" y2="96124"/>
                        <a14:foregroundMark x1="87776" y1="96386" x2="89728" y2="96647"/>
                        <a14:foregroundMark x1="61274" y1="64013" x2="65229" y2="62022"/>
                        <a14:foregroundMark x1="38829" y1="65689" x2="35028" y2="62389"/>
                        <a14:foregroundMark x1="37699" y1="64013" x2="40524" y2="65794"/>
                        <a14:foregroundMark x1="50488" y1="10581" x2="54443" y2="10320"/>
                        <a14:foregroundMark x1="53159" y1="6234" x2="53056" y2="9377"/>
                        <a14:foregroundMark x1="54289" y1="6129" x2="56343" y2="12991"/>
                        <a14:foregroundMark x1="56343" y1="12991" x2="56240" y2="13829"/>
                        <a14:foregroundMark x1="56394" y1="11577" x2="54956" y2="6129"/>
                        <a14:foregroundMark x1="55624" y1="36249" x2="56086" y2="25668"/>
                        <a14:foregroundMark x1="9656" y1="97224" x2="11556" y2="96909"/>
                        <a14:foregroundMark x1="19825" y1="65113" x2="20596" y2="65846"/>
                        <a14:foregroundMark x1="69029" y1="64117" x2="66615" y2="62389"/>
                        <a14:foregroundMark x1="76066" y1="67103" x2="70416" y2="64170"/>
                        <a14:foregroundMark x1="86903" y1="72132" x2="93939" y2="75380"/>
                        <a14:foregroundMark x1="94761" y1="90414" x2="95480" y2="86014"/>
                        <a14:foregroundMark x1="95994" y1="78156" x2="95378" y2="82713"/>
                        <a14:foregroundMark x1="96199" y1="80513" x2="96282" y2="81675"/>
                        <a14:foregroundMark x1="96713" y1="87690" x2="95994" y2="89209"/>
                        <a14:foregroundMark x1="96507" y1="76480" x2="97072" y2="76951"/>
                        <a14:foregroundMark x1="67488" y1="62808" x2="69748" y2="64013"/>
                        <a14:foregroundMark x1="97791" y1="77004" x2="97175" y2="77161"/>
                        <a14:foregroundMark x1="77812" y1="67732" x2="80586" y2="69356"/>
                        <a14:foregroundMark x1="98100" y1="77370" x2="97894" y2="77737"/>
                        <a14:foregroundMark x1="54597" y1="5919" x2="56446" y2="9691"/>
                        <a14:foregroundMark x1="55573" y1="5972" x2="56394" y2="6600"/>
                        <a14:foregroundMark x1="56497" y1="7438" x2="56394" y2="8539"/>
                        <a14:foregroundMark x1="56446" y1="8958" x2="56446" y2="8958"/>
                        <a14:foregroundMark x1="56446" y1="9586" x2="56446" y2="9586"/>
                        <a14:foregroundMark x1="56189" y1="13672" x2="56240" y2="19853"/>
                        <a14:foregroundMark x1="56651" y1="8486" x2="56651" y2="10581"/>
                        <a14:foregroundMark x1="2106" y1="77004" x2="2928" y2="77318"/>
                        <a14:foregroundMark x1="1849" y1="76899" x2="2773" y2="76637"/>
                        <a14:foregroundMark x1="8320" y1="73704" x2="12224" y2="72289"/>
                        <a14:foregroundMark x1="40010" y1="64798" x2="41112" y2="65788"/>
                        <a14:foregroundMark x1="40216" y1="64746" x2="41140" y2="66370"/>
                        <a14:foregroundMark x1="40935" y1="65060" x2="40575" y2="65113"/>
                        <a14:foregroundMark x1="97278" y1="86328" x2="97329" y2="87061"/>
                        <a14:backgroundMark x1="42065" y1="72080" x2="42219" y2="66475"/>
                        <a14:backgroundMark x1="57268" y1="71870" x2="58141" y2="66737"/>
                        <a14:backgroundMark x1="44427" y1="76323" x2="45300" y2="76951"/>
                        <a14:backgroundMark x1="54186" y1="76742" x2="53775" y2="77370"/>
                        <a14:backgroundMark x1="1130" y1="75799" x2="5085" y2="69146"/>
                        <a14:backgroundMark x1="5085" y1="69146" x2="12121" y2="66527"/>
                        <a14:backgroundMark x1="12121" y1="66527" x2="5804" y2="71294"/>
                        <a14:backgroundMark x1="5804" y1="71294" x2="1387" y2="77004"/>
                        <a14:backgroundMark x1="1387" y1="77004" x2="1644" y2="85542"/>
                        <a14:backgroundMark x1="668" y1="97171" x2="360" y2="89995"/>
                        <a14:backgroundMark x1="360" y1="89995" x2="2928" y2="93243"/>
                        <a14:backgroundMark x1="257" y1="86433" x2="257" y2="91147"/>
                        <a14:backgroundMark x1="19928" y1="66737" x2="19928" y2="66737"/>
                        <a14:backgroundMark x1="19928" y1="66737" x2="19158" y2="66579"/>
                        <a14:backgroundMark x1="19825" y1="66475" x2="19312" y2="67260"/>
                        <a14:backgroundMark x1="13765" y1="70822" x2="15562" y2="68727"/>
                        <a14:backgroundMark x1="3082" y1="92562" x2="3595" y2="92928"/>
                        <a14:backgroundMark x1="78377" y1="66370" x2="84746" y2="69513"/>
                        <a14:backgroundMark x1="84746" y1="69513" x2="83975" y2="67103"/>
                        <a14:backgroundMark x1="84335" y1="67103" x2="93631" y2="68308"/>
                        <a14:backgroundMark x1="93631" y1="68308" x2="99949" y2="71241"/>
                        <a14:backgroundMark x1="99949" y1="71241" x2="92758" y2="72132"/>
                        <a14:backgroundMark x1="92758" y1="72132" x2="85259" y2="70037"/>
                        <a14:backgroundMark x1="98341" y1="77747" x2="96662" y2="83499"/>
                        <a14:backgroundMark x1="98665" y1="76637" x2="98353" y2="77706"/>
                        <a14:backgroundMark x1="97643" y1="87039" x2="98665" y2="90728"/>
                        <a14:backgroundMark x1="96662" y1="83499" x2="97443" y2="86316"/>
                        <a14:backgroundMark x1="98665" y1="90728" x2="98305" y2="96019"/>
                        <a14:backgroundMark x1="96353" y1="91095" x2="96662" y2="90833"/>
                        <a14:backgroundMark x1="54032" y1="76532" x2="54032" y2="77004"/>
                        <a14:backgroundMark x1="46893" y1="77266" x2="48947" y2="78313"/>
                        <a14:backgroundMark x1="41500" y1="64065" x2="42013" y2="65741"/>
                        <a14:backgroundMark x1="3133" y1="92352" x2="3441" y2="92771"/>
                        <a14:backgroundMark x1="7910" y1="96490" x2="8372" y2="97067"/>
                        <a14:backgroundMark x1="53929" y1="77266" x2="54135" y2="76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62" y="732890"/>
            <a:ext cx="5657087" cy="55466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BD332D-B3D5-49C3-B0F6-0E1E765FE8EE}"/>
              </a:ext>
            </a:extLst>
          </p:cNvPr>
          <p:cNvSpPr/>
          <p:nvPr/>
        </p:nvSpPr>
        <p:spPr>
          <a:xfrm>
            <a:off x="5632603" y="4220616"/>
            <a:ext cx="31105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dirty="0">
                <a:ln/>
                <a:solidFill>
                  <a:schemeClr val="accent4"/>
                </a:solidFill>
                <a:effectLst/>
              </a:rPr>
              <a:t>SASSI^2 – Launched April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FD3A98-A8CE-49DA-AB05-BF273835254E}"/>
              </a:ext>
            </a:extLst>
          </p:cNvPr>
          <p:cNvSpPr/>
          <p:nvPr/>
        </p:nvSpPr>
        <p:spPr>
          <a:xfrm>
            <a:off x="4184074" y="855596"/>
            <a:ext cx="27227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dirty="0" err="1">
                <a:ln/>
                <a:solidFill>
                  <a:schemeClr val="accent4"/>
                </a:solidFill>
                <a:effectLst/>
              </a:rPr>
              <a:t>CAPSat</a:t>
            </a:r>
            <a:r>
              <a:rPr lang="en-US" b="1" cap="none" spc="0" dirty="0">
                <a:ln/>
                <a:solidFill>
                  <a:schemeClr val="accent4"/>
                </a:solidFill>
                <a:effectLst/>
              </a:rPr>
              <a:t> – Deliver 10/30/19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3E9D2-5BB2-4FA5-BCCB-06DB61853976}"/>
              </a:ext>
            </a:extLst>
          </p:cNvPr>
          <p:cNvSpPr/>
          <p:nvPr/>
        </p:nvSpPr>
        <p:spPr>
          <a:xfrm>
            <a:off x="2025576" y="5817452"/>
            <a:ext cx="275056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dirty="0" err="1">
                <a:ln/>
                <a:solidFill>
                  <a:schemeClr val="accent4"/>
                </a:solidFill>
                <a:effectLst/>
              </a:rPr>
              <a:t>SpaceIce</a:t>
            </a:r>
            <a:r>
              <a:rPr lang="en-US" b="1" cap="none" spc="0" dirty="0">
                <a:ln/>
                <a:solidFill>
                  <a:schemeClr val="accent4"/>
                </a:solidFill>
                <a:effectLst/>
              </a:rPr>
              <a:t> – Deliver 2/14/20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F29C0-DDC9-4512-8EA6-3B5FD044D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94" b="67920" l="1316" r="16667">
                        <a14:foregroundMark x1="1404" y1="44612" x2="3684" y2="52882"/>
                        <a14:foregroundMark x1="3684" y1="52882" x2="2105" y2="53133"/>
                        <a14:foregroundMark x1="5439" y1="65414" x2="6930" y2="65915"/>
                        <a14:foregroundMark x1="6228" y1="67920" x2="6579" y2="68170"/>
                        <a14:foregroundMark x1="11754" y1="38847" x2="11491" y2="48622"/>
                        <a14:foregroundMark x1="11842" y1="39098" x2="15000" y2="42356"/>
                        <a14:foregroundMark x1="15000" y1="42356" x2="16491" y2="51629"/>
                        <a14:foregroundMark x1="16491" y1="51629" x2="14386" y2="59900"/>
                        <a14:foregroundMark x1="14386" y1="59900" x2="11579" y2="54386"/>
                        <a14:foregroundMark x1="11579" y1="54386" x2="15439" y2="39850"/>
                        <a14:foregroundMark x1="15789" y1="39098" x2="16667" y2="49373"/>
                        <a14:foregroundMark x1="7597" y1="45012" x2="9474" y2="48622"/>
                        <a14:foregroundMark x1="7299" y1="44439" x2="7527" y2="44878"/>
                        <a14:foregroundMark x1="8158" y1="45363" x2="9912" y2="48371"/>
                        <a14:foregroundMark x1="12018" y1="37594" x2="15351" y2="39348"/>
                        <a14:foregroundMark x1="15351" y1="39348" x2="15088" y2="38847"/>
                        <a14:foregroundMark x1="5000" y1="40100" x2="7281" y2="44361"/>
                        <a14:foregroundMark x1="1316" y1="43358" x2="4561" y2="40351"/>
                        <a14:foregroundMark x1="4561" y1="40351" x2="4737" y2="40351"/>
                        <a14:backgroundMark x1="5137" y1="38555" x2="5445" y2="38840"/>
                        <a14:backgroundMark x1="8471" y1="40989" x2="10526" y2="38596"/>
                      </a14:backgroundRemoval>
                    </a14:imgEffect>
                  </a14:imgLayer>
                </a14:imgProps>
              </a:ext>
            </a:extLst>
          </a:blip>
          <a:srcRect l="456" t="37206" r="82694" b="30509"/>
          <a:stretch/>
        </p:blipFill>
        <p:spPr>
          <a:xfrm rot="935785">
            <a:off x="4256171" y="1704228"/>
            <a:ext cx="2419185" cy="16182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8BCE44-067F-4860-9BC6-C3668C0C4CCA}"/>
              </a:ext>
            </a:extLst>
          </p:cNvPr>
          <p:cNvSpPr/>
          <p:nvPr/>
        </p:nvSpPr>
        <p:spPr>
          <a:xfrm>
            <a:off x="5374321" y="1459841"/>
            <a:ext cx="30732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dirty="0" err="1">
                <a:ln/>
                <a:solidFill>
                  <a:schemeClr val="accent4"/>
                </a:solidFill>
                <a:effectLst/>
              </a:rPr>
              <a:t>CubeSail</a:t>
            </a:r>
            <a:r>
              <a:rPr lang="en-US" b="1" cap="none" spc="0" dirty="0">
                <a:ln/>
                <a:solidFill>
                  <a:schemeClr val="accent4"/>
                </a:solidFill>
                <a:effectLst/>
              </a:rPr>
              <a:t> – Launched Dec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83DCF-819E-4D0C-BF76-069A98F89F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36" b="90381" l="19682" r="62811">
                        <a14:foregroundMark x1="33184" y1="14918" x2="39986" y2="12860"/>
                        <a14:foregroundMark x1="39986" y1="12860" x2="54316" y2="13940"/>
                        <a14:foregroundMark x1="54316" y1="13940" x2="59910" y2="13323"/>
                        <a14:foregroundMark x1="49620" y1="6687" x2="47894" y2="12654"/>
                        <a14:foregroundMark x1="39330" y1="18261" x2="39779" y2="73045"/>
                        <a14:foregroundMark x1="39779" y1="73045" x2="48308" y2="71605"/>
                        <a14:foregroundMark x1="48308" y1="71605" x2="54662" y2="67233"/>
                        <a14:foregroundMark x1="54662" y1="67233" x2="49758" y2="55916"/>
                        <a14:foregroundMark x1="49758" y1="55916" x2="50898" y2="18261"/>
                        <a14:foregroundMark x1="38191" y1="87037" x2="45442" y2="83951"/>
                        <a14:foregroundMark x1="58564" y1="58693" x2="59151" y2="35802"/>
                        <a14:foregroundMark x1="43025" y1="12551" x2="43405" y2="12963"/>
                        <a14:foregroundMark x1="32493" y1="14763" x2="33046" y2="13683"/>
                        <a14:foregroundMark x1="50000" y1="12294" x2="50380" y2="11523"/>
                        <a14:foregroundMark x1="53039" y1="12654" x2="53349" y2="13683"/>
                        <a14:foregroundMark x1="51070" y1="81584" x2="56354" y2="78909"/>
                        <a14:foregroundMark x1="42507" y1="87449" x2="42438" y2="86883"/>
                        <a14:foregroundMark x1="43854" y1="87140" x2="46363" y2="87569"/>
                        <a14:foregroundMark x1="21301" y1="89913" x2="22895" y2="89453"/>
                        <a14:foregroundMark x1="30145" y1="45113" x2="30732" y2="58899"/>
                        <a14:foregroundMark x1="44130" y1="12603" x2="46478" y2="11883"/>
                        <a14:foregroundMark x1="50518" y1="11163" x2="52072" y2="12346"/>
                        <a14:foregroundMark x1="51485" y1="11677" x2="52555" y2="12294"/>
                        <a14:foregroundMark x1="51852" y1="10940" x2="55283" y2="12757"/>
                        <a14:foregroundMark x1="30421" y1="19239" x2="30456" y2="17747"/>
                        <a14:foregroundMark x1="58011" y1="13014" x2="58805" y2="13426"/>
                        <a14:foregroundMark x1="24222" y1="89253" x2="33149" y2="87294"/>
                        <a14:foregroundMark x1="45753" y1="87088" x2="53349" y2="88117"/>
                        <a14:foregroundMark x1="53557" y1="88220" x2="62638" y2="89918"/>
                        <a14:foregroundMark x1="26381" y1="88632" x2="28557" y2="88220"/>
                        <a14:foregroundMark x1="22928" y1="89609" x2="23930" y2="89506"/>
                        <a14:foregroundMark x1="26519" y1="88683" x2="28246" y2="88529"/>
                        <a14:backgroundMark x1="50035" y1="10288" x2="53695" y2="10134"/>
                        <a14:backgroundMark x1="30249" y1="84619" x2="31215" y2="86163"/>
                        <a14:backgroundMark x1="25000" y1="91821" x2="29731" y2="90432"/>
                        <a14:backgroundMark x1="19475" y1="89300" x2="24309" y2="87603"/>
                        <a14:backgroundMark x1="20269" y1="89198" x2="20787" y2="90432"/>
                        <a14:backgroundMark x1="19613" y1="90278" x2="21236" y2="90072"/>
                        <a14:backgroundMark x1="32217" y1="86214" x2="33391" y2="86060"/>
                        <a14:backgroundMark x1="33391" y1="86008" x2="33736" y2="86214"/>
                        <a14:backgroundMark x1="29533" y1="87396" x2="22825" y2="88477"/>
                        <a14:backgroundMark x1="46202" y1="87912" x2="61637" y2="91307"/>
                        <a14:backgroundMark x1="54593" y1="89300" x2="62189" y2="91152"/>
                      </a14:backgroundRemoval>
                    </a14:imgEffect>
                  </a14:imgLayer>
                </a14:imgProps>
              </a:ext>
            </a:extLst>
          </a:blip>
          <a:srcRect l="18990" t="4255" r="32652" b="7565"/>
          <a:stretch/>
        </p:blipFill>
        <p:spPr>
          <a:xfrm>
            <a:off x="1273635" y="855596"/>
            <a:ext cx="2033700" cy="2489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59B3F4-A68C-4994-8434-816A41368D62}"/>
              </a:ext>
            </a:extLst>
          </p:cNvPr>
          <p:cNvSpPr/>
          <p:nvPr/>
        </p:nvSpPr>
        <p:spPr>
          <a:xfrm>
            <a:off x="604782" y="1644507"/>
            <a:ext cx="11078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dirty="0">
                <a:ln/>
                <a:solidFill>
                  <a:schemeClr val="accent4"/>
                </a:solidFill>
                <a:effectLst/>
              </a:rPr>
              <a:t>LAICE</a:t>
            </a:r>
          </a:p>
          <a:p>
            <a:pPr algn="ctr"/>
            <a:r>
              <a:rPr lang="en-US" b="1" dirty="0">
                <a:ln/>
                <a:solidFill>
                  <a:schemeClr val="accent4"/>
                </a:solidFill>
              </a:rPr>
              <a:t>Late 2020</a:t>
            </a:r>
            <a:endParaRPr lang="en-US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970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8548-CFCC-1844-BE49-22C4EFEB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Magnetorquer for Attitude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54A315-2B87-5A4B-895F-8D8CD826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4A1-DE14-3840-B16E-9630EABDC0F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38FA3-2096-A548-9A51-E1115013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49" y="1212283"/>
            <a:ext cx="2662505" cy="1775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82ABA4-328C-194C-966A-BF5C2E229AFE}"/>
              </a:ext>
            </a:extLst>
          </p:cNvPr>
          <p:cNvSpPr txBox="1"/>
          <p:nvPr/>
        </p:nvSpPr>
        <p:spPr>
          <a:xfrm>
            <a:off x="1128699" y="2524949"/>
            <a:ext cx="234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Traditional wire-wound</a:t>
            </a:r>
          </a:p>
          <a:p>
            <a:pPr algn="ctr"/>
            <a:r>
              <a:rPr lang="en-US" dirty="0"/>
              <a:t>Magnetorquer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CC377-9A46-354B-B6D2-018F166888F5}"/>
              </a:ext>
            </a:extLst>
          </p:cNvPr>
          <p:cNvSpPr/>
          <p:nvPr/>
        </p:nvSpPr>
        <p:spPr>
          <a:xfrm>
            <a:off x="719833" y="3552290"/>
            <a:ext cx="42836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Magnetic moment: &gt; 0.2 Am</a:t>
            </a:r>
            <a:r>
              <a:rPr lang="en-US" baseline="30000" dirty="0">
                <a:solidFill>
                  <a:srgbClr val="000000"/>
                </a:solidFill>
                <a:latin typeface="Open Sans"/>
              </a:rPr>
              <a:t>2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Linearity: Better than +/- 5% across operating design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Residual moment: &lt;0.001 Am</a:t>
            </a:r>
            <a:r>
              <a:rPr lang="en-US" baseline="30000" dirty="0">
                <a:solidFill>
                  <a:srgbClr val="000000"/>
                </a:solidFill>
                <a:latin typeface="Open Sans"/>
              </a:rPr>
              <a:t>2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Operating range: -35°C to +75°C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Power: 200mW from 5V supply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Random vibration: 14g rms</a:t>
            </a:r>
            <a:endParaRPr lang="en-US" b="0" i="0" u="none" strike="noStrike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B618E-2D94-4F45-B126-E9D69CA6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11" y="1335692"/>
            <a:ext cx="4605277" cy="41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1B27-9E20-AC4B-B835-E9629085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IlliniSat</a:t>
            </a:r>
            <a:r>
              <a:rPr lang="en-US" dirty="0"/>
              <a:t> Magnetorquer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0F583-92B3-AA4B-80F8-4815F43B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D4A1-DE14-3840-B16E-9630EABDC0F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29E4C-B95B-804C-AE41-FB3CDC976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9" t="11648" r="21478"/>
          <a:stretch/>
        </p:blipFill>
        <p:spPr>
          <a:xfrm rot="16200000">
            <a:off x="2231950" y="-615261"/>
            <a:ext cx="2021021" cy="5227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0E67FB-6539-B146-9367-2D4DD5112420}"/>
              </a:ext>
            </a:extLst>
          </p:cNvPr>
          <p:cNvSpPr txBox="1"/>
          <p:nvPr/>
        </p:nvSpPr>
        <p:spPr>
          <a:xfrm>
            <a:off x="2380862" y="988038"/>
            <a:ext cx="265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Magnetorquer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628039-669E-3D45-8F11-E37969C4A6D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2247" y="1572813"/>
            <a:ext cx="626543" cy="73887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9704A7B-8A90-3A4A-A4B8-6CBF90813054}"/>
              </a:ext>
            </a:extLst>
          </p:cNvPr>
          <p:cNvSpPr/>
          <p:nvPr/>
        </p:nvSpPr>
        <p:spPr>
          <a:xfrm>
            <a:off x="406736" y="3429000"/>
            <a:ext cx="4283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  <a:latin typeface="Open Sans"/>
              </a:rPr>
              <a:t>Current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Magnetic moment:  0.27 Am</a:t>
            </a:r>
            <a:r>
              <a:rPr lang="en-US" baseline="30000" dirty="0">
                <a:solidFill>
                  <a:srgbClr val="000000"/>
                </a:solidFill>
                <a:latin typeface="Open Sans"/>
              </a:rPr>
              <a:t>2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Current: 200mA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/>
              </a:rPr>
              <a:t>Coil Area: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0.9053 m</a:t>
            </a:r>
            <a:r>
              <a:rPr lang="en-US" baseline="30000" dirty="0">
                <a:solidFill>
                  <a:srgbClr val="000000"/>
                </a:solidFill>
                <a:latin typeface="Open Sans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Dimensions: 9 x 7.6 x 0.16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/>
              </a:rPr>
              <a:t>C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urrent design shortcomings: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/>
              </a:rPr>
              <a:t>Limited current handling capability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/>
              </a:rPr>
              <a:t>No linearity requirement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413F3-274B-254D-8CF9-2C13F3EEEB9D}"/>
              </a:ext>
            </a:extLst>
          </p:cNvPr>
          <p:cNvSpPr txBox="1"/>
          <p:nvPr/>
        </p:nvSpPr>
        <p:spPr>
          <a:xfrm>
            <a:off x="6162387" y="1676899"/>
            <a:ext cx="197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“Flat Coil” </a:t>
            </a:r>
          </a:p>
          <a:p>
            <a:pPr algn="ctr"/>
            <a:r>
              <a:rPr lang="en-US" dirty="0"/>
              <a:t>PCB Magnetorquer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AFD7F-33AA-3344-B930-361B252E9E40}"/>
              </a:ext>
            </a:extLst>
          </p:cNvPr>
          <p:cNvSpPr txBox="1"/>
          <p:nvPr/>
        </p:nvSpPr>
        <p:spPr>
          <a:xfrm>
            <a:off x="4793159" y="2940031"/>
            <a:ext cx="3804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New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500 mA capability, 300mA nominal full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 command and data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RS-48</a:t>
            </a:r>
            <a:r>
              <a:rPr lang="en-US" i="1" dirty="0"/>
              <a:t>5 </a:t>
            </a:r>
            <a:r>
              <a:rPr lang="en-US" dirty="0"/>
              <a:t>compatible serial debug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Torque linearity: </a:t>
            </a:r>
            <a:r>
              <a:rPr lang="en-US" u="sng" dirty="0"/>
              <a:t>+</a:t>
            </a:r>
            <a:r>
              <a:rPr lang="en-US" dirty="0"/>
              <a:t> 5% across full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Built-in test: On Board magnetometer </a:t>
            </a:r>
            <a:r>
              <a:rPr lang="en-US"/>
              <a:t>for aliveness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Dimensions: 9 x 7.6 x minimize cm</a:t>
            </a:r>
          </a:p>
        </p:txBody>
      </p:sp>
    </p:spTree>
    <p:extLst>
      <p:ext uri="{BB962C8B-B14F-4D97-AF65-F5344CB8AC3E}">
        <p14:creationId xmlns:p14="http://schemas.microsoft.com/office/powerpoint/2010/main" val="178664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93</TotalTime>
  <Words>188</Words>
  <Application>Microsoft Macintosh PowerPoint</Application>
  <PresentationFormat>On-screen Show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Office Theme</vt:lpstr>
      <vt:lpstr>1_Office Theme</vt:lpstr>
      <vt:lpstr>PowerPoint Presentation</vt:lpstr>
      <vt:lpstr>CubeSat Development History</vt:lpstr>
      <vt:lpstr>Magnetorquer for Attitude Control</vt:lpstr>
      <vt:lpstr>IlliniSat Magnetorquer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lembeck</dc:creator>
  <cp:lastModifiedBy>michael lembeck</cp:lastModifiedBy>
  <cp:revision>7</cp:revision>
  <dcterms:created xsi:type="dcterms:W3CDTF">2019-09-02T01:57:43Z</dcterms:created>
  <dcterms:modified xsi:type="dcterms:W3CDTF">2019-09-02T22:19:20Z</dcterms:modified>
</cp:coreProperties>
</file>