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65" r:id="rId2"/>
  </p:sldMasterIdLst>
  <p:notesMasterIdLst>
    <p:notesMasterId r:id="rId18"/>
  </p:notesMasterIdLst>
  <p:handoutMasterIdLst>
    <p:handoutMasterId r:id="rId19"/>
  </p:handoutMasterIdLst>
  <p:sldIdLst>
    <p:sldId id="260" r:id="rId3"/>
    <p:sldId id="302" r:id="rId4"/>
    <p:sldId id="323" r:id="rId5"/>
    <p:sldId id="326" r:id="rId6"/>
    <p:sldId id="327" r:id="rId7"/>
    <p:sldId id="308" r:id="rId8"/>
    <p:sldId id="318" r:id="rId9"/>
    <p:sldId id="305" r:id="rId10"/>
    <p:sldId id="317" r:id="rId11"/>
    <p:sldId id="315" r:id="rId12"/>
    <p:sldId id="316" r:id="rId13"/>
    <p:sldId id="310" r:id="rId14"/>
    <p:sldId id="314" r:id="rId15"/>
    <p:sldId id="312" r:id="rId16"/>
    <p:sldId id="319" r:id="rId17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142958"/>
    <a:srgbClr val="F16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7"/>
  </p:normalViewPr>
  <p:slideViewPr>
    <p:cSldViewPr snapToGrid="0" snapToObjects="1">
      <p:cViewPr varScale="1">
        <p:scale>
          <a:sx n="70" d="100"/>
          <a:sy n="70" d="100"/>
        </p:scale>
        <p:origin x="896" y="184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4280" y="-3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solidFill>
                <a:srgbClr val="142958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6FF-FEF1-EF48-BD73-4B95B2E46E83}" type="datetimeFigureOut">
              <a:rPr lang="en-US" smtClean="0">
                <a:solidFill>
                  <a:srgbClr val="F16322"/>
                </a:solidFill>
              </a:rPr>
              <a:t>8/26/19</a:t>
            </a:fld>
            <a:endParaRPr lang="en-US" dirty="0">
              <a:solidFill>
                <a:srgbClr val="F1632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004881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1429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F16322"/>
                </a:solidFill>
              </a:defRPr>
            </a:lvl1pPr>
          </a:lstStyle>
          <a:p>
            <a:fld id="{DBF7D493-8EEB-7E45-916B-5FBC49ABC710}" type="datetimeFigureOut">
              <a:rPr lang="en-US" smtClean="0"/>
              <a:pPr/>
              <a:t>8/26/19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35641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ECE Main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1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12463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2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575737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6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528576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7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868952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8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488101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12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126049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14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169698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619125"/>
            <a:ext cx="4673600" cy="742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ECE OVERVIEW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0" y="1387191"/>
            <a:ext cx="4673600" cy="3273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00" baseline="0">
                <a:solidFill>
                  <a:srgbClr val="F16322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pPr lvl="0"/>
            <a:r>
              <a:rPr lang="en-US" dirty="0"/>
              <a:t>Brad Petersen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620796"/>
            <a:ext cx="4673600" cy="2509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F16322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pPr lvl="0"/>
            <a:r>
              <a:rPr lang="en-US" dirty="0"/>
              <a:t>Director of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79746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59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731519"/>
            <a:ext cx="467360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628416"/>
            <a:ext cx="9194800" cy="46022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27834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990600"/>
            <a:ext cx="4673600" cy="742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4500" y="1917700"/>
            <a:ext cx="9245600" cy="4826000"/>
          </a:xfrm>
          <a:prstGeom prst="rect">
            <a:avLst/>
          </a:prstGeom>
        </p:spPr>
        <p:txBody>
          <a:bodyPr vert="horz"/>
          <a:lstStyle>
            <a:lvl1pPr marL="382059" indent="-382059">
              <a:buFont typeface="Wingdings" panose="05000000000000000000" pitchFamily="2" charset="2"/>
              <a:buChar char="§"/>
              <a:defRPr sz="2400" b="0" i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>
              <a:defRPr sz="2000" b="0" i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2pPr>
            <a:lvl3pPr>
              <a:defRPr sz="1800" b="0" i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3pPr>
            <a:lvl4pPr>
              <a:defRPr sz="1600" b="0" i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4pPr>
            <a:lvl5pPr>
              <a:defRPr b="0" i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3774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w/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619125"/>
            <a:ext cx="4673600" cy="742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608096"/>
            <a:ext cx="5956300" cy="46022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 baseline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642100" y="1608096"/>
            <a:ext cx="2962448" cy="46022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/>
              <a:t>Click proper below image </a:t>
            </a:r>
          </a:p>
          <a:p>
            <a:pPr lvl="0"/>
            <a:r>
              <a:rPr lang="en-US" dirty="0"/>
              <a:t>to insert media</a:t>
            </a:r>
          </a:p>
        </p:txBody>
      </p:sp>
    </p:spTree>
    <p:extLst>
      <p:ext uri="{BB962C8B-B14F-4D97-AF65-F5344CB8AC3E}">
        <p14:creationId xmlns:p14="http://schemas.microsoft.com/office/powerpoint/2010/main" val="353166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32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ster_bluesideba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400"/>
            <a:ext cx="101600" cy="1041400"/>
          </a:xfrm>
          <a:prstGeom prst="rect">
            <a:avLst/>
          </a:prstGeom>
        </p:spPr>
      </p:pic>
      <p:pic>
        <p:nvPicPr>
          <p:cNvPr id="6" name="Picture 5" descr="master_bottom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00"/>
            <a:ext cx="10058400" cy="3352800"/>
          </a:xfrm>
          <a:prstGeom prst="rect">
            <a:avLst/>
          </a:prstGeom>
        </p:spPr>
      </p:pic>
      <p:pic>
        <p:nvPicPr>
          <p:cNvPr id="7" name="Picture 6" descr="Cover_BuildingCrop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23" y="2880073"/>
            <a:ext cx="10100798" cy="150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5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nd_bottom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5000"/>
            <a:ext cx="10058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2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6" r:id="rId2"/>
    <p:sldLayoutId id="2147483669" r:id="rId3"/>
    <p:sldLayoutId id="2147483668" r:id="rId4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engr.illinois.edu/ece445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444500" y="619125"/>
            <a:ext cx="8620842" cy="742950"/>
          </a:xfrm>
          <a:prstGeom prst="rect">
            <a:avLst/>
          </a:prstGeom>
        </p:spPr>
        <p:txBody>
          <a:bodyPr vert="horz"/>
          <a:lstStyle>
            <a:lvl1pPr marL="0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rgbClr val="142958"/>
                </a:solidFill>
                <a:latin typeface="Vinyl OT Regular"/>
                <a:ea typeface="+mn-ea"/>
                <a:cs typeface="Vinyl OT Regular"/>
              </a:defRPr>
            </a:lvl1pPr>
            <a:lvl2pPr marL="827795" indent="-318383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509412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 Narrow" panose="020B0606020202030204" pitchFamily="34" charset="0"/>
              </a:rPr>
              <a:t>ECE 445: Brainstorming and Ideation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44500" y="1387191"/>
            <a:ext cx="4673600" cy="327310"/>
          </a:xfrm>
          <a:prstGeom prst="rect">
            <a:avLst/>
          </a:prstGeom>
        </p:spPr>
        <p:txBody>
          <a:bodyPr vert="horz"/>
          <a:lstStyle>
            <a:lvl1pPr marL="0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700" kern="1200" baseline="0">
                <a:solidFill>
                  <a:srgbClr val="F16322"/>
                </a:solidFill>
                <a:latin typeface="OfficinaSansITCStd Bold"/>
                <a:ea typeface="+mn-ea"/>
                <a:cs typeface="OfficinaSansITCStd Bold"/>
              </a:defRPr>
            </a:lvl1pPr>
            <a:lvl2pPr marL="827795" indent="-318383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509412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1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David Null</a:t>
            </a:r>
          </a:p>
        </p:txBody>
      </p:sp>
    </p:spTree>
    <p:extLst>
      <p:ext uri="{BB962C8B-B14F-4D97-AF65-F5344CB8AC3E}">
        <p14:creationId xmlns:p14="http://schemas.microsoft.com/office/powerpoint/2010/main" val="145594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FA4246-1F6A-F24C-8EDF-3400AC002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64" y="385672"/>
            <a:ext cx="708624" cy="109355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3EC6EEA-F45C-4D4A-ADBD-1E61245DAB31}"/>
              </a:ext>
            </a:extLst>
          </p:cNvPr>
          <p:cNvGrpSpPr/>
          <p:nvPr/>
        </p:nvGrpSpPr>
        <p:grpSpPr>
          <a:xfrm>
            <a:off x="4453225" y="6083953"/>
            <a:ext cx="961121" cy="695841"/>
            <a:chOff x="4160617" y="5937649"/>
            <a:chExt cx="961121" cy="69584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28A215F-0D15-6149-AF9D-9A14FF812CB4}"/>
                </a:ext>
              </a:extLst>
            </p:cNvPr>
            <p:cNvSpPr/>
            <p:nvPr/>
          </p:nvSpPr>
          <p:spPr>
            <a:xfrm rot="1002108">
              <a:off x="4160617" y="5937649"/>
              <a:ext cx="106866" cy="69546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C47C275-D44D-1149-841B-5E186CC40D62}"/>
                </a:ext>
              </a:extLst>
            </p:cNvPr>
            <p:cNvSpPr/>
            <p:nvPr/>
          </p:nvSpPr>
          <p:spPr>
            <a:xfrm rot="20559174">
              <a:off x="5014995" y="5947153"/>
              <a:ext cx="106743" cy="68633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137DC1-11F0-2A41-AA5A-53A205FA9730}"/>
                </a:ext>
              </a:extLst>
            </p:cNvPr>
            <p:cNvSpPr/>
            <p:nvPr/>
          </p:nvSpPr>
          <p:spPr>
            <a:xfrm>
              <a:off x="4165294" y="5945191"/>
              <a:ext cx="908188" cy="428177"/>
            </a:xfrm>
            <a:custGeom>
              <a:avLst/>
              <a:gdLst>
                <a:gd name="connsiteX0" fmla="*/ 0 w 652156"/>
                <a:gd name="connsiteY0" fmla="*/ 0 h 409889"/>
                <a:gd name="connsiteX1" fmla="*/ 652156 w 652156"/>
                <a:gd name="connsiteY1" fmla="*/ 0 h 409889"/>
                <a:gd name="connsiteX2" fmla="*/ 652156 w 652156"/>
                <a:gd name="connsiteY2" fmla="*/ 409889 h 409889"/>
                <a:gd name="connsiteX3" fmla="*/ 0 w 652156"/>
                <a:gd name="connsiteY3" fmla="*/ 409889 h 409889"/>
                <a:gd name="connsiteX4" fmla="*/ 0 w 652156"/>
                <a:gd name="connsiteY4" fmla="*/ 0 h 409889"/>
                <a:gd name="connsiteX0" fmla="*/ 0 w 835036"/>
                <a:gd name="connsiteY0" fmla="*/ 0 h 428177"/>
                <a:gd name="connsiteX1" fmla="*/ 652156 w 835036"/>
                <a:gd name="connsiteY1" fmla="*/ 0 h 428177"/>
                <a:gd name="connsiteX2" fmla="*/ 835036 w 835036"/>
                <a:gd name="connsiteY2" fmla="*/ 428177 h 428177"/>
                <a:gd name="connsiteX3" fmla="*/ 0 w 835036"/>
                <a:gd name="connsiteY3" fmla="*/ 409889 h 428177"/>
                <a:gd name="connsiteX4" fmla="*/ 0 w 835036"/>
                <a:gd name="connsiteY4" fmla="*/ 0 h 428177"/>
                <a:gd name="connsiteX0" fmla="*/ 0 w 761884"/>
                <a:gd name="connsiteY0" fmla="*/ 0 h 428177"/>
                <a:gd name="connsiteX1" fmla="*/ 652156 w 761884"/>
                <a:gd name="connsiteY1" fmla="*/ 0 h 428177"/>
                <a:gd name="connsiteX2" fmla="*/ 761884 w 761884"/>
                <a:gd name="connsiteY2" fmla="*/ 428177 h 428177"/>
                <a:gd name="connsiteX3" fmla="*/ 0 w 761884"/>
                <a:gd name="connsiteY3" fmla="*/ 409889 h 428177"/>
                <a:gd name="connsiteX4" fmla="*/ 0 w 761884"/>
                <a:gd name="connsiteY4" fmla="*/ 0 h 428177"/>
                <a:gd name="connsiteX0" fmla="*/ 146304 w 908188"/>
                <a:gd name="connsiteY0" fmla="*/ 0 h 428177"/>
                <a:gd name="connsiteX1" fmla="*/ 798460 w 908188"/>
                <a:gd name="connsiteY1" fmla="*/ 0 h 428177"/>
                <a:gd name="connsiteX2" fmla="*/ 908188 w 908188"/>
                <a:gd name="connsiteY2" fmla="*/ 428177 h 428177"/>
                <a:gd name="connsiteX3" fmla="*/ 0 w 908188"/>
                <a:gd name="connsiteY3" fmla="*/ 428177 h 428177"/>
                <a:gd name="connsiteX4" fmla="*/ 146304 w 908188"/>
                <a:gd name="connsiteY4" fmla="*/ 0 h 42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188" h="428177">
                  <a:moveTo>
                    <a:pt x="146304" y="0"/>
                  </a:moveTo>
                  <a:lnTo>
                    <a:pt x="798460" y="0"/>
                  </a:lnTo>
                  <a:lnTo>
                    <a:pt x="908188" y="428177"/>
                  </a:lnTo>
                  <a:lnTo>
                    <a:pt x="0" y="428177"/>
                  </a:lnTo>
                  <a:lnTo>
                    <a:pt x="146304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57EB8E8B-3EC4-E84A-836F-64F3E3F694EA}"/>
              </a:ext>
            </a:extLst>
          </p:cNvPr>
          <p:cNvSpPr/>
          <p:nvPr/>
        </p:nvSpPr>
        <p:spPr>
          <a:xfrm>
            <a:off x="3186502" y="2445681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53F71A-1538-274E-AFED-01BF9EF7C52D}"/>
              </a:ext>
            </a:extLst>
          </p:cNvPr>
          <p:cNvSpPr/>
          <p:nvPr/>
        </p:nvSpPr>
        <p:spPr>
          <a:xfrm>
            <a:off x="3719854" y="2460311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3C26BA-43EC-E242-92B1-CDC2CC690CAF}"/>
              </a:ext>
            </a:extLst>
          </p:cNvPr>
          <p:cNvSpPr/>
          <p:nvPr/>
        </p:nvSpPr>
        <p:spPr>
          <a:xfrm>
            <a:off x="4201438" y="2460311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D92FE3-5C19-8F43-8DF4-4A50E4BC9EF7}"/>
              </a:ext>
            </a:extLst>
          </p:cNvPr>
          <p:cNvSpPr/>
          <p:nvPr/>
        </p:nvSpPr>
        <p:spPr>
          <a:xfrm>
            <a:off x="4683022" y="2460311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3C0980-FFD6-B542-8B9F-8515B7CB5C3F}"/>
              </a:ext>
            </a:extLst>
          </p:cNvPr>
          <p:cNvSpPr/>
          <p:nvPr/>
        </p:nvSpPr>
        <p:spPr>
          <a:xfrm>
            <a:off x="5198086" y="2461224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751BDF-3E78-214E-9E11-EC0461A057BA}"/>
              </a:ext>
            </a:extLst>
          </p:cNvPr>
          <p:cNvSpPr/>
          <p:nvPr/>
        </p:nvSpPr>
        <p:spPr>
          <a:xfrm>
            <a:off x="5679670" y="2461224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F43222-C0B1-A949-8A10-25F264694891}"/>
              </a:ext>
            </a:extLst>
          </p:cNvPr>
          <p:cNvSpPr/>
          <p:nvPr/>
        </p:nvSpPr>
        <p:spPr>
          <a:xfrm>
            <a:off x="6161254" y="2461224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6325F00-4505-924D-A3D9-C23672858DBB}"/>
              </a:ext>
            </a:extLst>
          </p:cNvPr>
          <p:cNvSpPr/>
          <p:nvPr/>
        </p:nvSpPr>
        <p:spPr>
          <a:xfrm>
            <a:off x="3198694" y="3055281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1140AA-5B51-BB42-95C1-859469D3E83A}"/>
              </a:ext>
            </a:extLst>
          </p:cNvPr>
          <p:cNvSpPr/>
          <p:nvPr/>
        </p:nvSpPr>
        <p:spPr>
          <a:xfrm>
            <a:off x="3732046" y="3069911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B2A3BF1-04BC-9F40-85A5-F4F74BB0F0E7}"/>
              </a:ext>
            </a:extLst>
          </p:cNvPr>
          <p:cNvSpPr/>
          <p:nvPr/>
        </p:nvSpPr>
        <p:spPr>
          <a:xfrm>
            <a:off x="4213630" y="3069911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3344040-5926-8F45-AF2E-5D8ABD1118EA}"/>
              </a:ext>
            </a:extLst>
          </p:cNvPr>
          <p:cNvSpPr/>
          <p:nvPr/>
        </p:nvSpPr>
        <p:spPr>
          <a:xfrm>
            <a:off x="4695214" y="3069911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680F8D3-EF10-794E-92D2-49D2C790A178}"/>
              </a:ext>
            </a:extLst>
          </p:cNvPr>
          <p:cNvSpPr/>
          <p:nvPr/>
        </p:nvSpPr>
        <p:spPr>
          <a:xfrm>
            <a:off x="5210278" y="3070824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8DE442-79F3-5C4D-B149-8AF76E8F850B}"/>
              </a:ext>
            </a:extLst>
          </p:cNvPr>
          <p:cNvSpPr/>
          <p:nvPr/>
        </p:nvSpPr>
        <p:spPr>
          <a:xfrm>
            <a:off x="5691862" y="3070824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B985CD9-D4C1-004E-825E-B20B656E2888}"/>
              </a:ext>
            </a:extLst>
          </p:cNvPr>
          <p:cNvSpPr/>
          <p:nvPr/>
        </p:nvSpPr>
        <p:spPr>
          <a:xfrm>
            <a:off x="6173446" y="3070824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13B751B-0D5C-1D46-B352-8F14371FF759}"/>
              </a:ext>
            </a:extLst>
          </p:cNvPr>
          <p:cNvSpPr/>
          <p:nvPr/>
        </p:nvSpPr>
        <p:spPr>
          <a:xfrm>
            <a:off x="3174310" y="3638332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86E380-0440-8342-8F52-66D73D13D9AE}"/>
              </a:ext>
            </a:extLst>
          </p:cNvPr>
          <p:cNvSpPr/>
          <p:nvPr/>
        </p:nvSpPr>
        <p:spPr>
          <a:xfrm>
            <a:off x="3707662" y="3652962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1AC4D69-8A0D-DB41-9712-C5FB12F7FDB8}"/>
              </a:ext>
            </a:extLst>
          </p:cNvPr>
          <p:cNvSpPr/>
          <p:nvPr/>
        </p:nvSpPr>
        <p:spPr>
          <a:xfrm>
            <a:off x="4189246" y="3652962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EA4DF03-93A3-7C45-AB54-C5A24E6ACF55}"/>
              </a:ext>
            </a:extLst>
          </p:cNvPr>
          <p:cNvSpPr/>
          <p:nvPr/>
        </p:nvSpPr>
        <p:spPr>
          <a:xfrm>
            <a:off x="4670830" y="3652962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47BB275-ECD8-2244-87F2-8FCFFE2B34DA}"/>
              </a:ext>
            </a:extLst>
          </p:cNvPr>
          <p:cNvSpPr/>
          <p:nvPr/>
        </p:nvSpPr>
        <p:spPr>
          <a:xfrm>
            <a:off x="5185894" y="3653875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36C7F69-7B72-0A4D-9F8C-98BCB9DE2B3A}"/>
              </a:ext>
            </a:extLst>
          </p:cNvPr>
          <p:cNvSpPr/>
          <p:nvPr/>
        </p:nvSpPr>
        <p:spPr>
          <a:xfrm>
            <a:off x="5667478" y="3653875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BA85746-5980-F341-BA20-ED8D3F129C5B}"/>
              </a:ext>
            </a:extLst>
          </p:cNvPr>
          <p:cNvSpPr/>
          <p:nvPr/>
        </p:nvSpPr>
        <p:spPr>
          <a:xfrm>
            <a:off x="6149062" y="3653875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1D2C9C2-FBAF-3D45-B57A-345EC1C6F2B3}"/>
              </a:ext>
            </a:extLst>
          </p:cNvPr>
          <p:cNvSpPr/>
          <p:nvPr/>
        </p:nvSpPr>
        <p:spPr>
          <a:xfrm>
            <a:off x="3186502" y="4247932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77D72F6-BDB9-3C43-9839-A2E7EC762887}"/>
              </a:ext>
            </a:extLst>
          </p:cNvPr>
          <p:cNvSpPr/>
          <p:nvPr/>
        </p:nvSpPr>
        <p:spPr>
          <a:xfrm>
            <a:off x="3719854" y="4262562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E82168A-9144-604B-BAF9-6B3830F3FDBF}"/>
              </a:ext>
            </a:extLst>
          </p:cNvPr>
          <p:cNvSpPr/>
          <p:nvPr/>
        </p:nvSpPr>
        <p:spPr>
          <a:xfrm>
            <a:off x="4201438" y="4262562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A7F4F7E-9BE2-0B46-B791-6A75BA1A3657}"/>
              </a:ext>
            </a:extLst>
          </p:cNvPr>
          <p:cNvSpPr/>
          <p:nvPr/>
        </p:nvSpPr>
        <p:spPr>
          <a:xfrm>
            <a:off x="4683022" y="4262562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9F25534-57D7-D248-85BB-3FE523F9AC78}"/>
              </a:ext>
            </a:extLst>
          </p:cNvPr>
          <p:cNvSpPr/>
          <p:nvPr/>
        </p:nvSpPr>
        <p:spPr>
          <a:xfrm>
            <a:off x="5198086" y="4263475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D04FB3B-3945-C641-B879-D3967BB82D18}"/>
              </a:ext>
            </a:extLst>
          </p:cNvPr>
          <p:cNvSpPr/>
          <p:nvPr/>
        </p:nvSpPr>
        <p:spPr>
          <a:xfrm>
            <a:off x="5679670" y="4263475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7296D4F-B9D5-AD42-B9CD-DBE367D94E8E}"/>
              </a:ext>
            </a:extLst>
          </p:cNvPr>
          <p:cNvSpPr/>
          <p:nvPr/>
        </p:nvSpPr>
        <p:spPr>
          <a:xfrm>
            <a:off x="6161254" y="4263475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C4BCAB7-A45D-C449-BDD7-872B6171756D}"/>
              </a:ext>
            </a:extLst>
          </p:cNvPr>
          <p:cNvSpPr/>
          <p:nvPr/>
        </p:nvSpPr>
        <p:spPr>
          <a:xfrm>
            <a:off x="3189502" y="4829318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E1BEB19-333B-8D47-8230-9635472BFA01}"/>
              </a:ext>
            </a:extLst>
          </p:cNvPr>
          <p:cNvSpPr/>
          <p:nvPr/>
        </p:nvSpPr>
        <p:spPr>
          <a:xfrm>
            <a:off x="3722854" y="4843948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46F749C-F490-F546-AF6F-61B2837C7241}"/>
              </a:ext>
            </a:extLst>
          </p:cNvPr>
          <p:cNvSpPr/>
          <p:nvPr/>
        </p:nvSpPr>
        <p:spPr>
          <a:xfrm>
            <a:off x="4204438" y="4843948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46E5D3E-01A5-8743-B06E-AECA701C30D2}"/>
              </a:ext>
            </a:extLst>
          </p:cNvPr>
          <p:cNvSpPr/>
          <p:nvPr/>
        </p:nvSpPr>
        <p:spPr>
          <a:xfrm>
            <a:off x="4686022" y="4843948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A9BC673-7019-454E-8C92-8B6D4C8248B9}"/>
              </a:ext>
            </a:extLst>
          </p:cNvPr>
          <p:cNvSpPr/>
          <p:nvPr/>
        </p:nvSpPr>
        <p:spPr>
          <a:xfrm>
            <a:off x="5201086" y="4844861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2A8FC45-0EFC-4844-9925-A8804C455EF3}"/>
              </a:ext>
            </a:extLst>
          </p:cNvPr>
          <p:cNvSpPr/>
          <p:nvPr/>
        </p:nvSpPr>
        <p:spPr>
          <a:xfrm>
            <a:off x="5682670" y="4844861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A93BA1D-8DCE-2445-9884-EB41A8F964CD}"/>
              </a:ext>
            </a:extLst>
          </p:cNvPr>
          <p:cNvSpPr/>
          <p:nvPr/>
        </p:nvSpPr>
        <p:spPr>
          <a:xfrm>
            <a:off x="6164254" y="4844861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6B730ECC-4D97-B04F-A248-FFAEDD4A0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887" y="435302"/>
            <a:ext cx="708624" cy="1093556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20BA1ED6-0BA3-B14E-AFEF-CBBB913B9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542" y="445715"/>
            <a:ext cx="708624" cy="1093556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8C404743-F75B-834C-86F0-7E46B93AD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928" y="435302"/>
            <a:ext cx="708624" cy="1093556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70871B09-C007-2C4B-A5F2-28E74B5CD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240" y="4113407"/>
            <a:ext cx="708624" cy="1093556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8D735E08-A106-5244-BEB8-79B722F4D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240" y="2214000"/>
            <a:ext cx="708624" cy="1093556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55D006E9-D84D-2A41-97F6-9F4EFB78D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83" y="4500307"/>
            <a:ext cx="708624" cy="109355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DAC93FF4-2193-3141-8B83-ACC4E6AFD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47" y="2467258"/>
            <a:ext cx="708624" cy="1093556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33342586-77DF-6347-8013-C2331069C43F}"/>
              </a:ext>
            </a:extLst>
          </p:cNvPr>
          <p:cNvSpPr txBox="1"/>
          <p:nvPr/>
        </p:nvSpPr>
        <p:spPr>
          <a:xfrm>
            <a:off x="6761016" y="6227284"/>
            <a:ext cx="236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Room 3002</a:t>
            </a:r>
          </a:p>
        </p:txBody>
      </p:sp>
    </p:spTree>
    <p:extLst>
      <p:ext uri="{BB962C8B-B14F-4D97-AF65-F5344CB8AC3E}">
        <p14:creationId xmlns:p14="http://schemas.microsoft.com/office/powerpoint/2010/main" val="417601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FA4246-1F6A-F24C-8EDF-3400AC002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64" y="385672"/>
            <a:ext cx="708624" cy="109355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3EC6EEA-F45C-4D4A-ADBD-1E61245DAB31}"/>
              </a:ext>
            </a:extLst>
          </p:cNvPr>
          <p:cNvGrpSpPr/>
          <p:nvPr/>
        </p:nvGrpSpPr>
        <p:grpSpPr>
          <a:xfrm>
            <a:off x="4453225" y="6083953"/>
            <a:ext cx="961121" cy="695841"/>
            <a:chOff x="4160617" y="5937649"/>
            <a:chExt cx="961121" cy="69584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28A215F-0D15-6149-AF9D-9A14FF812CB4}"/>
                </a:ext>
              </a:extLst>
            </p:cNvPr>
            <p:cNvSpPr/>
            <p:nvPr/>
          </p:nvSpPr>
          <p:spPr>
            <a:xfrm rot="1002108">
              <a:off x="4160617" y="5937649"/>
              <a:ext cx="106866" cy="69546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C47C275-D44D-1149-841B-5E186CC40D62}"/>
                </a:ext>
              </a:extLst>
            </p:cNvPr>
            <p:cNvSpPr/>
            <p:nvPr/>
          </p:nvSpPr>
          <p:spPr>
            <a:xfrm rot="20559174">
              <a:off x="5014995" y="5947153"/>
              <a:ext cx="106743" cy="68633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137DC1-11F0-2A41-AA5A-53A205FA9730}"/>
                </a:ext>
              </a:extLst>
            </p:cNvPr>
            <p:cNvSpPr/>
            <p:nvPr/>
          </p:nvSpPr>
          <p:spPr>
            <a:xfrm>
              <a:off x="4165294" y="5945191"/>
              <a:ext cx="908188" cy="428177"/>
            </a:xfrm>
            <a:custGeom>
              <a:avLst/>
              <a:gdLst>
                <a:gd name="connsiteX0" fmla="*/ 0 w 652156"/>
                <a:gd name="connsiteY0" fmla="*/ 0 h 409889"/>
                <a:gd name="connsiteX1" fmla="*/ 652156 w 652156"/>
                <a:gd name="connsiteY1" fmla="*/ 0 h 409889"/>
                <a:gd name="connsiteX2" fmla="*/ 652156 w 652156"/>
                <a:gd name="connsiteY2" fmla="*/ 409889 h 409889"/>
                <a:gd name="connsiteX3" fmla="*/ 0 w 652156"/>
                <a:gd name="connsiteY3" fmla="*/ 409889 h 409889"/>
                <a:gd name="connsiteX4" fmla="*/ 0 w 652156"/>
                <a:gd name="connsiteY4" fmla="*/ 0 h 409889"/>
                <a:gd name="connsiteX0" fmla="*/ 0 w 835036"/>
                <a:gd name="connsiteY0" fmla="*/ 0 h 428177"/>
                <a:gd name="connsiteX1" fmla="*/ 652156 w 835036"/>
                <a:gd name="connsiteY1" fmla="*/ 0 h 428177"/>
                <a:gd name="connsiteX2" fmla="*/ 835036 w 835036"/>
                <a:gd name="connsiteY2" fmla="*/ 428177 h 428177"/>
                <a:gd name="connsiteX3" fmla="*/ 0 w 835036"/>
                <a:gd name="connsiteY3" fmla="*/ 409889 h 428177"/>
                <a:gd name="connsiteX4" fmla="*/ 0 w 835036"/>
                <a:gd name="connsiteY4" fmla="*/ 0 h 428177"/>
                <a:gd name="connsiteX0" fmla="*/ 0 w 761884"/>
                <a:gd name="connsiteY0" fmla="*/ 0 h 428177"/>
                <a:gd name="connsiteX1" fmla="*/ 652156 w 761884"/>
                <a:gd name="connsiteY1" fmla="*/ 0 h 428177"/>
                <a:gd name="connsiteX2" fmla="*/ 761884 w 761884"/>
                <a:gd name="connsiteY2" fmla="*/ 428177 h 428177"/>
                <a:gd name="connsiteX3" fmla="*/ 0 w 761884"/>
                <a:gd name="connsiteY3" fmla="*/ 409889 h 428177"/>
                <a:gd name="connsiteX4" fmla="*/ 0 w 761884"/>
                <a:gd name="connsiteY4" fmla="*/ 0 h 428177"/>
                <a:gd name="connsiteX0" fmla="*/ 146304 w 908188"/>
                <a:gd name="connsiteY0" fmla="*/ 0 h 428177"/>
                <a:gd name="connsiteX1" fmla="*/ 798460 w 908188"/>
                <a:gd name="connsiteY1" fmla="*/ 0 h 428177"/>
                <a:gd name="connsiteX2" fmla="*/ 908188 w 908188"/>
                <a:gd name="connsiteY2" fmla="*/ 428177 h 428177"/>
                <a:gd name="connsiteX3" fmla="*/ 0 w 908188"/>
                <a:gd name="connsiteY3" fmla="*/ 428177 h 428177"/>
                <a:gd name="connsiteX4" fmla="*/ 146304 w 908188"/>
                <a:gd name="connsiteY4" fmla="*/ 0 h 42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188" h="428177">
                  <a:moveTo>
                    <a:pt x="146304" y="0"/>
                  </a:moveTo>
                  <a:lnTo>
                    <a:pt x="798460" y="0"/>
                  </a:lnTo>
                  <a:lnTo>
                    <a:pt x="908188" y="428177"/>
                  </a:lnTo>
                  <a:lnTo>
                    <a:pt x="0" y="428177"/>
                  </a:lnTo>
                  <a:lnTo>
                    <a:pt x="146304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57EB8E8B-3EC4-E84A-836F-64F3E3F694EA}"/>
              </a:ext>
            </a:extLst>
          </p:cNvPr>
          <p:cNvSpPr/>
          <p:nvPr/>
        </p:nvSpPr>
        <p:spPr>
          <a:xfrm>
            <a:off x="1587096" y="630391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53F71A-1538-274E-AFED-01BF9EF7C52D}"/>
              </a:ext>
            </a:extLst>
          </p:cNvPr>
          <p:cNvSpPr/>
          <p:nvPr/>
        </p:nvSpPr>
        <p:spPr>
          <a:xfrm>
            <a:off x="2685886" y="1298177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3C26BA-43EC-E242-92B1-CDC2CC690CAF}"/>
              </a:ext>
            </a:extLst>
          </p:cNvPr>
          <p:cNvSpPr/>
          <p:nvPr/>
        </p:nvSpPr>
        <p:spPr>
          <a:xfrm>
            <a:off x="3745511" y="1595305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D92FE3-5C19-8F43-8DF4-4A50E4BC9EF7}"/>
              </a:ext>
            </a:extLst>
          </p:cNvPr>
          <p:cNvSpPr/>
          <p:nvPr/>
        </p:nvSpPr>
        <p:spPr>
          <a:xfrm>
            <a:off x="3009718" y="1804789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3C0980-FFD6-B542-8B9F-8515B7CB5C3F}"/>
              </a:ext>
            </a:extLst>
          </p:cNvPr>
          <p:cNvSpPr/>
          <p:nvPr/>
        </p:nvSpPr>
        <p:spPr>
          <a:xfrm>
            <a:off x="5570146" y="1702085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751BDF-3E78-214E-9E11-EC0461A057BA}"/>
              </a:ext>
            </a:extLst>
          </p:cNvPr>
          <p:cNvSpPr/>
          <p:nvPr/>
        </p:nvSpPr>
        <p:spPr>
          <a:xfrm>
            <a:off x="6047361" y="1683848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F43222-C0B1-A949-8A10-25F264694891}"/>
              </a:ext>
            </a:extLst>
          </p:cNvPr>
          <p:cNvSpPr/>
          <p:nvPr/>
        </p:nvSpPr>
        <p:spPr>
          <a:xfrm>
            <a:off x="6449708" y="1385413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6325F00-4505-924D-A3D9-C23672858DBB}"/>
              </a:ext>
            </a:extLst>
          </p:cNvPr>
          <p:cNvSpPr/>
          <p:nvPr/>
        </p:nvSpPr>
        <p:spPr>
          <a:xfrm>
            <a:off x="1694061" y="2945454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1140AA-5B51-BB42-95C1-859469D3E83A}"/>
              </a:ext>
            </a:extLst>
          </p:cNvPr>
          <p:cNvSpPr/>
          <p:nvPr/>
        </p:nvSpPr>
        <p:spPr>
          <a:xfrm>
            <a:off x="3391199" y="1985840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B2A3BF1-04BC-9F40-85A5-F4F74BB0F0E7}"/>
              </a:ext>
            </a:extLst>
          </p:cNvPr>
          <p:cNvSpPr/>
          <p:nvPr/>
        </p:nvSpPr>
        <p:spPr>
          <a:xfrm>
            <a:off x="1619351" y="2457758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3344040-5926-8F45-AF2E-5D8ABD1118EA}"/>
              </a:ext>
            </a:extLst>
          </p:cNvPr>
          <p:cNvSpPr/>
          <p:nvPr/>
        </p:nvSpPr>
        <p:spPr>
          <a:xfrm>
            <a:off x="1053395" y="3668458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680F8D3-EF10-794E-92D2-49D2C790A178}"/>
              </a:ext>
            </a:extLst>
          </p:cNvPr>
          <p:cNvSpPr/>
          <p:nvPr/>
        </p:nvSpPr>
        <p:spPr>
          <a:xfrm>
            <a:off x="1411705" y="1259511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8DE442-79F3-5C4D-B149-8AF76E8F850B}"/>
              </a:ext>
            </a:extLst>
          </p:cNvPr>
          <p:cNvSpPr/>
          <p:nvPr/>
        </p:nvSpPr>
        <p:spPr>
          <a:xfrm>
            <a:off x="7919989" y="1321746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B985CD9-D4C1-004E-825E-B20B656E2888}"/>
              </a:ext>
            </a:extLst>
          </p:cNvPr>
          <p:cNvSpPr/>
          <p:nvPr/>
        </p:nvSpPr>
        <p:spPr>
          <a:xfrm>
            <a:off x="8311557" y="5010369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13B751B-0D5C-1D46-B352-8F14371FF759}"/>
              </a:ext>
            </a:extLst>
          </p:cNvPr>
          <p:cNvSpPr/>
          <p:nvPr/>
        </p:nvSpPr>
        <p:spPr>
          <a:xfrm>
            <a:off x="1619351" y="3417383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86E380-0440-8342-8F52-66D73D13D9AE}"/>
              </a:ext>
            </a:extLst>
          </p:cNvPr>
          <p:cNvSpPr/>
          <p:nvPr/>
        </p:nvSpPr>
        <p:spPr>
          <a:xfrm>
            <a:off x="7426193" y="3067102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1AC4D69-8A0D-DB41-9712-C5FB12F7FDB8}"/>
              </a:ext>
            </a:extLst>
          </p:cNvPr>
          <p:cNvSpPr/>
          <p:nvPr/>
        </p:nvSpPr>
        <p:spPr>
          <a:xfrm>
            <a:off x="5103059" y="2029602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EA4DF03-93A3-7C45-AB54-C5A24E6ACF55}"/>
              </a:ext>
            </a:extLst>
          </p:cNvPr>
          <p:cNvSpPr/>
          <p:nvPr/>
        </p:nvSpPr>
        <p:spPr>
          <a:xfrm>
            <a:off x="8410267" y="3246272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47BB275-ECD8-2244-87F2-8FCFFE2B34DA}"/>
              </a:ext>
            </a:extLst>
          </p:cNvPr>
          <p:cNvSpPr/>
          <p:nvPr/>
        </p:nvSpPr>
        <p:spPr>
          <a:xfrm>
            <a:off x="8894206" y="1585588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36C7F69-7B72-0A4D-9F8C-98BCB9DE2B3A}"/>
              </a:ext>
            </a:extLst>
          </p:cNvPr>
          <p:cNvSpPr/>
          <p:nvPr/>
        </p:nvSpPr>
        <p:spPr>
          <a:xfrm>
            <a:off x="7755397" y="751399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BA85746-5980-F341-BA20-ED8D3F129C5B}"/>
              </a:ext>
            </a:extLst>
          </p:cNvPr>
          <p:cNvSpPr/>
          <p:nvPr/>
        </p:nvSpPr>
        <p:spPr>
          <a:xfrm>
            <a:off x="8311557" y="1680150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1D2C9C2-FBAF-3D45-B57A-345EC1C6F2B3}"/>
              </a:ext>
            </a:extLst>
          </p:cNvPr>
          <p:cNvSpPr/>
          <p:nvPr/>
        </p:nvSpPr>
        <p:spPr>
          <a:xfrm>
            <a:off x="2058139" y="5729393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77D72F6-BDB9-3C43-9839-A2E7EC762887}"/>
              </a:ext>
            </a:extLst>
          </p:cNvPr>
          <p:cNvSpPr/>
          <p:nvPr/>
        </p:nvSpPr>
        <p:spPr>
          <a:xfrm>
            <a:off x="5787035" y="2105156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E82168A-9144-604B-BAF9-6B3830F3FDBF}"/>
              </a:ext>
            </a:extLst>
          </p:cNvPr>
          <p:cNvSpPr/>
          <p:nvPr/>
        </p:nvSpPr>
        <p:spPr>
          <a:xfrm>
            <a:off x="3062015" y="2412896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A7F4F7E-9BE2-0B46-B791-6A75BA1A3657}"/>
              </a:ext>
            </a:extLst>
          </p:cNvPr>
          <p:cNvSpPr/>
          <p:nvPr/>
        </p:nvSpPr>
        <p:spPr>
          <a:xfrm>
            <a:off x="650801" y="1567379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9F25534-57D7-D248-85BB-3FE523F9AC78}"/>
              </a:ext>
            </a:extLst>
          </p:cNvPr>
          <p:cNvSpPr/>
          <p:nvPr/>
        </p:nvSpPr>
        <p:spPr>
          <a:xfrm>
            <a:off x="7924774" y="3530738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D04FB3B-3945-C641-B879-D3967BB82D18}"/>
              </a:ext>
            </a:extLst>
          </p:cNvPr>
          <p:cNvSpPr/>
          <p:nvPr/>
        </p:nvSpPr>
        <p:spPr>
          <a:xfrm>
            <a:off x="7755397" y="2664503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7296D4F-B9D5-AD42-B9CD-DBE367D94E8E}"/>
              </a:ext>
            </a:extLst>
          </p:cNvPr>
          <p:cNvSpPr/>
          <p:nvPr/>
        </p:nvSpPr>
        <p:spPr>
          <a:xfrm>
            <a:off x="8245675" y="2764403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C4BCAB7-A45D-C449-BDD7-872B6171756D}"/>
              </a:ext>
            </a:extLst>
          </p:cNvPr>
          <p:cNvSpPr/>
          <p:nvPr/>
        </p:nvSpPr>
        <p:spPr>
          <a:xfrm>
            <a:off x="1858653" y="5173970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E1BEB19-333B-8D47-8230-9635472BFA01}"/>
              </a:ext>
            </a:extLst>
          </p:cNvPr>
          <p:cNvSpPr/>
          <p:nvPr/>
        </p:nvSpPr>
        <p:spPr>
          <a:xfrm>
            <a:off x="1585963" y="5606852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46F749C-F490-F546-AF6F-61B2837C7241}"/>
              </a:ext>
            </a:extLst>
          </p:cNvPr>
          <p:cNvSpPr/>
          <p:nvPr/>
        </p:nvSpPr>
        <p:spPr>
          <a:xfrm>
            <a:off x="1035576" y="5841233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46E5D3E-01A5-8743-B06E-AECA701C30D2}"/>
              </a:ext>
            </a:extLst>
          </p:cNvPr>
          <p:cNvSpPr/>
          <p:nvPr/>
        </p:nvSpPr>
        <p:spPr>
          <a:xfrm>
            <a:off x="480387" y="5865182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A9BC673-7019-454E-8C92-8B6D4C8248B9}"/>
              </a:ext>
            </a:extLst>
          </p:cNvPr>
          <p:cNvSpPr/>
          <p:nvPr/>
        </p:nvSpPr>
        <p:spPr>
          <a:xfrm>
            <a:off x="8486928" y="5520530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2A8FC45-0EFC-4844-9925-A8804C455EF3}"/>
              </a:ext>
            </a:extLst>
          </p:cNvPr>
          <p:cNvSpPr/>
          <p:nvPr/>
        </p:nvSpPr>
        <p:spPr>
          <a:xfrm>
            <a:off x="9123696" y="5536072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A93BA1D-8DCE-2445-9884-EB41A8F964CD}"/>
              </a:ext>
            </a:extLst>
          </p:cNvPr>
          <p:cNvSpPr/>
          <p:nvPr/>
        </p:nvSpPr>
        <p:spPr>
          <a:xfrm>
            <a:off x="8233353" y="4463187"/>
            <a:ext cx="329184" cy="36210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6B730ECC-4D97-B04F-A248-FFAEDD4A0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887" y="435302"/>
            <a:ext cx="708624" cy="1093556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20BA1ED6-0BA3-B14E-AFEF-CBBB913B9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542" y="445715"/>
            <a:ext cx="708624" cy="1093556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8C404743-F75B-834C-86F0-7E46B93AD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928" y="435302"/>
            <a:ext cx="708624" cy="1093556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70871B09-C007-2C4B-A5F2-28E74B5CD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240" y="4113407"/>
            <a:ext cx="708624" cy="1093556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8D735E08-A106-5244-BEB8-79B722F4D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240" y="2214000"/>
            <a:ext cx="708624" cy="1093556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55D006E9-D84D-2A41-97F6-9F4EFB78D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83" y="4500307"/>
            <a:ext cx="708624" cy="109355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DAC93FF4-2193-3141-8B83-ACC4E6AFD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47" y="2467258"/>
            <a:ext cx="708624" cy="1093556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33342586-77DF-6347-8013-C2331069C43F}"/>
              </a:ext>
            </a:extLst>
          </p:cNvPr>
          <p:cNvSpPr txBox="1"/>
          <p:nvPr/>
        </p:nvSpPr>
        <p:spPr>
          <a:xfrm>
            <a:off x="6761016" y="6227284"/>
            <a:ext cx="236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Room 3002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0C8CE2-931B-2543-A0E4-0534123DE3C1}"/>
              </a:ext>
            </a:extLst>
          </p:cNvPr>
          <p:cNvSpPr txBox="1"/>
          <p:nvPr/>
        </p:nvSpPr>
        <p:spPr>
          <a:xfrm>
            <a:off x="2766722" y="3593005"/>
            <a:ext cx="41760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Groups of 7</a:t>
            </a:r>
          </a:p>
        </p:txBody>
      </p:sp>
    </p:spTree>
    <p:extLst>
      <p:ext uri="{BB962C8B-B14F-4D97-AF65-F5344CB8AC3E}">
        <p14:creationId xmlns:p14="http://schemas.microsoft.com/office/powerpoint/2010/main" val="8419222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4500" y="356119"/>
            <a:ext cx="9245600" cy="74295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Activity!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44499" y="1203909"/>
            <a:ext cx="9328765" cy="5619678"/>
          </a:xfrm>
        </p:spPr>
        <p:txBody>
          <a:bodyPr/>
          <a:lstStyle/>
          <a:p>
            <a:r>
              <a:rPr lang="en-US" sz="2800" dirty="0"/>
              <a:t>Get together in groups</a:t>
            </a:r>
            <a:endParaRPr lang="en-US" dirty="0"/>
          </a:p>
          <a:p>
            <a:r>
              <a:rPr lang="en-US" sz="2800" dirty="0"/>
              <a:t>Grab an easel and some post-it notes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34378" y="2642148"/>
            <a:ext cx="84658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There is no such thing as a bad idea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08BE55-52D7-9146-8516-728A7FBE398C}"/>
              </a:ext>
            </a:extLst>
          </p:cNvPr>
          <p:cNvSpPr txBox="1"/>
          <p:nvPr/>
        </p:nvSpPr>
        <p:spPr>
          <a:xfrm>
            <a:off x="1831605" y="3411589"/>
            <a:ext cx="6554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Why? Because you never know where it might lead</a:t>
            </a:r>
          </a:p>
        </p:txBody>
      </p:sp>
    </p:spTree>
    <p:extLst>
      <p:ext uri="{BB962C8B-B14F-4D97-AF65-F5344CB8AC3E}">
        <p14:creationId xmlns:p14="http://schemas.microsoft.com/office/powerpoint/2010/main" val="2539040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0DC9A6-9DE5-401E-BF4E-659F0D84D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500" y="247650"/>
            <a:ext cx="4673600" cy="742950"/>
          </a:xfrm>
        </p:spPr>
        <p:txBody>
          <a:bodyPr/>
          <a:lstStyle/>
          <a:p>
            <a:r>
              <a:rPr lang="en-US" dirty="0"/>
              <a:t>Example Problem Spaces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E9D39-EE20-46E2-9E86-25DC917F23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4500" y="990600"/>
            <a:ext cx="9245600" cy="5753100"/>
          </a:xfrm>
        </p:spPr>
        <p:txBody>
          <a:bodyPr/>
          <a:lstStyle/>
          <a:p>
            <a:r>
              <a:rPr lang="en-US" dirty="0"/>
              <a:t>Assist people with disabilities</a:t>
            </a:r>
          </a:p>
          <a:p>
            <a:r>
              <a:rPr lang="en-US" dirty="0"/>
              <a:t>Green energy</a:t>
            </a:r>
          </a:p>
          <a:p>
            <a:r>
              <a:rPr lang="en-US" dirty="0"/>
              <a:t>Music/speaker improvements</a:t>
            </a:r>
          </a:p>
          <a:p>
            <a:r>
              <a:rPr lang="en-US" dirty="0"/>
              <a:t>Home/kitchen appliances</a:t>
            </a:r>
          </a:p>
          <a:p>
            <a:r>
              <a:rPr lang="en-US" dirty="0"/>
              <a:t>Sport safety; sport training improvement</a:t>
            </a:r>
          </a:p>
          <a:p>
            <a:r>
              <a:rPr lang="en-US" dirty="0"/>
              <a:t>Machine safety</a:t>
            </a:r>
          </a:p>
          <a:p>
            <a:r>
              <a:rPr lang="en-US" dirty="0"/>
              <a:t>Automate daily activities</a:t>
            </a:r>
          </a:p>
          <a:p>
            <a:r>
              <a:rPr lang="en-US" dirty="0"/>
              <a:t>Improve public spaces</a:t>
            </a:r>
          </a:p>
          <a:p>
            <a:r>
              <a:rPr lang="en-US" dirty="0"/>
              <a:t>Instrument enhancement, creation?</a:t>
            </a:r>
          </a:p>
          <a:p>
            <a:r>
              <a:rPr lang="en-US" dirty="0"/>
              <a:t>Pets</a:t>
            </a:r>
          </a:p>
          <a:p>
            <a:r>
              <a:rPr lang="en-US" dirty="0"/>
              <a:t>Restaurants</a:t>
            </a:r>
          </a:p>
          <a:p>
            <a:r>
              <a:rPr lang="en-US" dirty="0"/>
              <a:t>Personal hygiene</a:t>
            </a:r>
          </a:p>
          <a:p>
            <a:r>
              <a:rPr lang="en-US" dirty="0"/>
              <a:t>School/classroom improvements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3CA13F-5C92-4BD5-ABAF-CCC9A2E1B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966" y="3098202"/>
            <a:ext cx="3121757" cy="337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35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4500" y="356119"/>
            <a:ext cx="9245600" cy="74295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44499" y="1203909"/>
            <a:ext cx="9328765" cy="5619678"/>
          </a:xfrm>
        </p:spPr>
        <p:txBody>
          <a:bodyPr/>
          <a:lstStyle/>
          <a:p>
            <a:r>
              <a:rPr lang="en-US" sz="2800" dirty="0"/>
              <a:t>Post to the Web Board by Thursday (Aug 29</a:t>
            </a:r>
            <a:r>
              <a:rPr lang="en-US" sz="2800" baseline="30000" dirty="0"/>
              <a:t>th</a:t>
            </a:r>
            <a:r>
              <a:rPr lang="en-US" sz="2800" dirty="0"/>
              <a:t>)</a:t>
            </a:r>
          </a:p>
          <a:p>
            <a:r>
              <a:rPr lang="en-US" sz="2800" dirty="0">
                <a:hlinkClick r:id="rId3"/>
              </a:rPr>
              <a:t>https://courses.engr.illinois.edu/ece445/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79" y="2349491"/>
            <a:ext cx="6024242" cy="45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45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7E110B-FAB4-F64A-9A05-E374744F62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Web-board Idea Post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4EAF9-0D0F-3348-803E-A43F694932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Problem: Clearly defined problem statement</a:t>
            </a:r>
          </a:p>
          <a:p>
            <a:r>
              <a:rPr lang="en-US" dirty="0"/>
              <a:t>Solution: general solution, and 3 requirements of solution</a:t>
            </a:r>
          </a:p>
        </p:txBody>
      </p:sp>
    </p:spTree>
    <p:extLst>
      <p:ext uri="{BB962C8B-B14F-4D97-AF65-F5344CB8AC3E}">
        <p14:creationId xmlns:p14="http://schemas.microsoft.com/office/powerpoint/2010/main" val="397016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4500" y="356119"/>
            <a:ext cx="9245600" cy="742950"/>
          </a:xfrm>
        </p:spPr>
        <p:txBody>
          <a:bodyPr/>
          <a:lstStyle/>
          <a:p>
            <a:r>
              <a:rPr lang="en-US" sz="4000" dirty="0"/>
              <a:t>Goal – Generate Ideas to Define your Project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44500" y="1203909"/>
            <a:ext cx="9245600" cy="4826000"/>
          </a:xfrm>
        </p:spPr>
        <p:txBody>
          <a:bodyPr/>
          <a:lstStyle/>
          <a:p>
            <a:r>
              <a:rPr lang="en-US" sz="2800" dirty="0"/>
              <a:t>What makes a good project?</a:t>
            </a:r>
          </a:p>
          <a:p>
            <a:r>
              <a:rPr lang="en-US" sz="2800" dirty="0"/>
              <a:t>Brainstorming Techniques</a:t>
            </a:r>
          </a:p>
          <a:p>
            <a:r>
              <a:rPr lang="en-US" sz="2800" dirty="0"/>
              <a:t>Ideation Activity!</a:t>
            </a:r>
          </a:p>
        </p:txBody>
      </p:sp>
    </p:spTree>
    <p:extLst>
      <p:ext uri="{BB962C8B-B14F-4D97-AF65-F5344CB8AC3E}">
        <p14:creationId xmlns:p14="http://schemas.microsoft.com/office/powerpoint/2010/main" val="2213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0E400-754B-F846-B95E-E5BEFC4F15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500" y="731519"/>
            <a:ext cx="7657084" cy="630555"/>
          </a:xfrm>
        </p:spPr>
        <p:txBody>
          <a:bodyPr/>
          <a:lstStyle/>
          <a:p>
            <a:r>
              <a:rPr lang="en-US" dirty="0"/>
              <a:t>The Core of a Good Engineering Project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6BA3B-138C-C74B-8E77-C160ECB0179A}"/>
              </a:ext>
            </a:extLst>
          </p:cNvPr>
          <p:cNvSpPr/>
          <p:nvPr/>
        </p:nvSpPr>
        <p:spPr>
          <a:xfrm>
            <a:off x="1389888" y="3291840"/>
            <a:ext cx="7370064" cy="859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A CLEARLY DEFINED IDEA</a:t>
            </a:r>
          </a:p>
        </p:txBody>
      </p:sp>
    </p:spTree>
    <p:extLst>
      <p:ext uri="{BB962C8B-B14F-4D97-AF65-F5344CB8AC3E}">
        <p14:creationId xmlns:p14="http://schemas.microsoft.com/office/powerpoint/2010/main" val="2472830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0E400-754B-F846-B95E-E5BEFC4F15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500" y="731519"/>
            <a:ext cx="7657084" cy="630555"/>
          </a:xfrm>
        </p:spPr>
        <p:txBody>
          <a:bodyPr/>
          <a:lstStyle/>
          <a:p>
            <a:r>
              <a:rPr lang="en-US" dirty="0"/>
              <a:t>The Core of a Good Engineering Project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6BA3B-138C-C74B-8E77-C160ECB0179A}"/>
              </a:ext>
            </a:extLst>
          </p:cNvPr>
          <p:cNvSpPr/>
          <p:nvPr/>
        </p:nvSpPr>
        <p:spPr>
          <a:xfrm>
            <a:off x="1389888" y="1536192"/>
            <a:ext cx="7370064" cy="859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A CLEARLY DEFINED IDEA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EBD83-96D6-7E44-9FF8-43077B4E9FD6}"/>
              </a:ext>
            </a:extLst>
          </p:cNvPr>
          <p:cNvSpPr txBox="1"/>
          <p:nvPr/>
        </p:nvSpPr>
        <p:spPr>
          <a:xfrm>
            <a:off x="1485388" y="3401568"/>
            <a:ext cx="7163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is the problem that you are solving?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6E17C8-AD0E-8942-B23B-100BD753CAA6}"/>
              </a:ext>
            </a:extLst>
          </p:cNvPr>
          <p:cNvGrpSpPr/>
          <p:nvPr/>
        </p:nvGrpSpPr>
        <p:grpSpPr>
          <a:xfrm>
            <a:off x="3126726" y="4059274"/>
            <a:ext cx="3896388" cy="2516226"/>
            <a:chOff x="1273793" y="3290481"/>
            <a:chExt cx="3896388" cy="251622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A23424-EA27-8F48-858F-27EB9605A771}"/>
                </a:ext>
              </a:extLst>
            </p:cNvPr>
            <p:cNvSpPr txBox="1"/>
            <p:nvPr/>
          </p:nvSpPr>
          <p:spPr>
            <a:xfrm>
              <a:off x="1273793" y="3804121"/>
              <a:ext cx="26135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Who</a:t>
              </a:r>
              <a:r>
                <a:rPr lang="en-US" sz="2400" dirty="0"/>
                <a:t> does it affect?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6D2BD4-3F18-844A-AB95-D191A2B39074}"/>
                </a:ext>
              </a:extLst>
            </p:cNvPr>
            <p:cNvSpPr txBox="1"/>
            <p:nvPr/>
          </p:nvSpPr>
          <p:spPr>
            <a:xfrm>
              <a:off x="1273793" y="3290481"/>
              <a:ext cx="28843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What</a:t>
              </a:r>
              <a:r>
                <a:rPr lang="en-US" sz="2400" dirty="0"/>
                <a:t> is the problem?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ECC895-A2B8-0340-9B76-D6C210E4D9C1}"/>
                </a:ext>
              </a:extLst>
            </p:cNvPr>
            <p:cNvSpPr txBox="1"/>
            <p:nvPr/>
          </p:nvSpPr>
          <p:spPr>
            <a:xfrm>
              <a:off x="1273793" y="4317761"/>
              <a:ext cx="3005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When</a:t>
              </a:r>
              <a:r>
                <a:rPr lang="en-US" sz="2400" dirty="0"/>
                <a:t> does it happen?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6560A7-21A9-8647-A58D-47B1B6106852}"/>
                </a:ext>
              </a:extLst>
            </p:cNvPr>
            <p:cNvSpPr txBox="1"/>
            <p:nvPr/>
          </p:nvSpPr>
          <p:spPr>
            <a:xfrm>
              <a:off x="1273793" y="4831401"/>
              <a:ext cx="31012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Where</a:t>
              </a:r>
              <a:r>
                <a:rPr lang="en-US" sz="2400" dirty="0"/>
                <a:t> does it happen?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60BB38-D175-E547-84E8-010FAB54C145}"/>
                </a:ext>
              </a:extLst>
            </p:cNvPr>
            <p:cNvSpPr txBox="1"/>
            <p:nvPr/>
          </p:nvSpPr>
          <p:spPr>
            <a:xfrm>
              <a:off x="1273793" y="5345042"/>
              <a:ext cx="38963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Why</a:t>
              </a:r>
              <a:r>
                <a:rPr lang="en-US" sz="2400" dirty="0"/>
                <a:t> does it need to be fixed?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3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0E400-754B-F846-B95E-E5BEFC4F15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500" y="731519"/>
            <a:ext cx="7657084" cy="630555"/>
          </a:xfrm>
        </p:spPr>
        <p:txBody>
          <a:bodyPr/>
          <a:lstStyle/>
          <a:p>
            <a:r>
              <a:rPr lang="en-US" dirty="0"/>
              <a:t>The Core of a Good Engineering Project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6BA3B-138C-C74B-8E77-C160ECB0179A}"/>
              </a:ext>
            </a:extLst>
          </p:cNvPr>
          <p:cNvSpPr/>
          <p:nvPr/>
        </p:nvSpPr>
        <p:spPr>
          <a:xfrm>
            <a:off x="1389888" y="1536192"/>
            <a:ext cx="7370064" cy="859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A CLEARLY DEFINED IDEA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EBD83-96D6-7E44-9FF8-43077B4E9FD6}"/>
              </a:ext>
            </a:extLst>
          </p:cNvPr>
          <p:cNvSpPr txBox="1"/>
          <p:nvPr/>
        </p:nvSpPr>
        <p:spPr>
          <a:xfrm>
            <a:off x="1485388" y="2468880"/>
            <a:ext cx="7163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is the problem that you are solving?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C7308-1E3C-3945-9A95-5CB70F764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36" y="3452510"/>
            <a:ext cx="3553443" cy="2600818"/>
          </a:xfrm>
          <a:prstGeom prst="rect">
            <a:avLst/>
          </a:prstGeom>
        </p:spPr>
      </p:pic>
      <p:pic>
        <p:nvPicPr>
          <p:cNvPr id="7" name="Picture 2" descr="Image result for bullet train">
            <a:extLst>
              <a:ext uri="{FF2B5EF4-FFF2-40B4-BE49-F238E27FC236}">
                <a16:creationId xmlns:a16="http://schemas.microsoft.com/office/drawing/2014/main" id="{2A2DB055-6F37-5244-AC02-92FA199C0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58" y="3452510"/>
            <a:ext cx="4632227" cy="260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0EC01A-BD2A-3343-826A-AFA7AD7C0458}"/>
              </a:ext>
            </a:extLst>
          </p:cNvPr>
          <p:cNvSpPr txBox="1"/>
          <p:nvPr/>
        </p:nvSpPr>
        <p:spPr>
          <a:xfrm>
            <a:off x="1615757" y="6053328"/>
            <a:ext cx="1740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Freight Train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834DA4-FBB7-5944-8598-676358F8EB93}"/>
              </a:ext>
            </a:extLst>
          </p:cNvPr>
          <p:cNvSpPr txBox="1"/>
          <p:nvPr/>
        </p:nvSpPr>
        <p:spPr>
          <a:xfrm>
            <a:off x="6297839" y="6046416"/>
            <a:ext cx="1590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Bullet Train</a:t>
            </a:r>
          </a:p>
        </p:txBody>
      </p:sp>
    </p:spTree>
    <p:extLst>
      <p:ext uri="{BB962C8B-B14F-4D97-AF65-F5344CB8AC3E}">
        <p14:creationId xmlns:p14="http://schemas.microsoft.com/office/powerpoint/2010/main" val="3647550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http://www.clipartkid.com/images/73/picture-of-a-tree-with-roots-fwpXTB-clipar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172" y="365125"/>
            <a:ext cx="6492240" cy="6492240"/>
          </a:xfrm>
          <a:prstGeom prst="rect">
            <a:avLst/>
          </a:prstGeom>
          <a:noFill/>
        </p:spPr>
      </p:pic>
      <p:sp>
        <p:nvSpPr>
          <p:cNvPr id="46" name="Rectangle 45"/>
          <p:cNvSpPr/>
          <p:nvPr/>
        </p:nvSpPr>
        <p:spPr>
          <a:xfrm>
            <a:off x="2540960" y="365126"/>
            <a:ext cx="5050301" cy="635923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3997000" y="5342527"/>
            <a:ext cx="1927274" cy="1041009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Problem Space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930687" y="3644504"/>
            <a:ext cx="1927274" cy="1041009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Specific Problem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006030" y="3064395"/>
            <a:ext cx="1927274" cy="1041009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Specific Problem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2076139" y="3644504"/>
            <a:ext cx="1927274" cy="1041009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Specific Problem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2" name="Curved Connector 51"/>
          <p:cNvCxnSpPr>
            <a:stCxn id="47" idx="7"/>
            <a:endCxn id="49" idx="4"/>
          </p:cNvCxnSpPr>
          <p:nvPr/>
        </p:nvCxnSpPr>
        <p:spPr>
          <a:xfrm rot="5400000" flipH="1" flipV="1">
            <a:off x="5863444" y="4464100"/>
            <a:ext cx="809466" cy="1252293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7" idx="1"/>
            <a:endCxn id="51" idx="4"/>
          </p:cNvCxnSpPr>
          <p:nvPr/>
        </p:nvCxnSpPr>
        <p:spPr>
          <a:xfrm rot="16200000" flipV="1">
            <a:off x="3254777" y="4470512"/>
            <a:ext cx="809466" cy="123946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47" idx="0"/>
            <a:endCxn id="50" idx="4"/>
          </p:cNvCxnSpPr>
          <p:nvPr/>
        </p:nvCxnSpPr>
        <p:spPr>
          <a:xfrm rot="5400000" flipH="1" flipV="1">
            <a:off x="4346591" y="4719451"/>
            <a:ext cx="1237123" cy="903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74381" y="1333772"/>
            <a:ext cx="5781822" cy="2310732"/>
            <a:chOff x="3205089" y="1333772"/>
            <a:chExt cx="5781822" cy="2310732"/>
          </a:xfrm>
        </p:grpSpPr>
        <p:sp>
          <p:nvSpPr>
            <p:cNvPr id="56" name="Oval 55"/>
            <p:cNvSpPr/>
            <p:nvPr/>
          </p:nvSpPr>
          <p:spPr>
            <a:xfrm>
              <a:off x="7059637" y="1941135"/>
              <a:ext cx="1927274" cy="1041009"/>
            </a:xfrm>
            <a:prstGeom prst="ellips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</a:rPr>
                <a:t>Specific Solution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205089" y="1941135"/>
              <a:ext cx="1927274" cy="1041009"/>
            </a:xfrm>
            <a:prstGeom prst="ellips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</a:rPr>
                <a:t>Specific Solution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134121" y="1333772"/>
              <a:ext cx="1927274" cy="1041009"/>
            </a:xfrm>
            <a:prstGeom prst="ellips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</a:rPr>
                <a:t>Specific Solution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59" name="Curved Connector 58"/>
            <p:cNvCxnSpPr>
              <a:stCxn id="50" idx="7"/>
              <a:endCxn id="56" idx="3"/>
            </p:cNvCxnSpPr>
            <p:nvPr/>
          </p:nvCxnSpPr>
          <p:spPr>
            <a:xfrm rot="5400000" flipH="1" flipV="1">
              <a:off x="6868247" y="2743215"/>
              <a:ext cx="387155" cy="560111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urved Connector 59"/>
            <p:cNvCxnSpPr>
              <a:stCxn id="50" idx="0"/>
              <a:endCxn id="58" idx="4"/>
            </p:cNvCxnSpPr>
            <p:nvPr/>
          </p:nvCxnSpPr>
          <p:spPr>
            <a:xfrm rot="16200000" flipV="1">
              <a:off x="5754260" y="2718279"/>
              <a:ext cx="689614" cy="261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/>
            <p:cNvCxnSpPr>
              <a:stCxn id="51" idx="0"/>
              <a:endCxn id="57" idx="4"/>
            </p:cNvCxnSpPr>
            <p:nvPr/>
          </p:nvCxnSpPr>
          <p:spPr>
            <a:xfrm rot="16200000" flipV="1">
              <a:off x="3838425" y="3312445"/>
              <a:ext cx="662360" cy="175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4500" y="356119"/>
            <a:ext cx="9245600" cy="742950"/>
          </a:xfrm>
        </p:spPr>
        <p:txBody>
          <a:bodyPr/>
          <a:lstStyle/>
          <a:p>
            <a:r>
              <a:rPr lang="en-US" sz="4000" dirty="0"/>
              <a:t>The Idea Tree</a:t>
            </a:r>
          </a:p>
        </p:txBody>
      </p:sp>
    </p:spTree>
    <p:extLst>
      <p:ext uri="{BB962C8B-B14F-4D97-AF65-F5344CB8AC3E}">
        <p14:creationId xmlns:p14="http://schemas.microsoft.com/office/powerpoint/2010/main" val="104313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http://www.clipartkid.com/images/73/picture-of-a-tree-with-roots-fwpXTB-clipar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930" y="398384"/>
            <a:ext cx="6492240" cy="6492240"/>
          </a:xfrm>
          <a:prstGeom prst="rect">
            <a:avLst/>
          </a:prstGeom>
          <a:noFill/>
        </p:spPr>
      </p:pic>
      <p:sp>
        <p:nvSpPr>
          <p:cNvPr id="46" name="Rectangle 45"/>
          <p:cNvSpPr/>
          <p:nvPr/>
        </p:nvSpPr>
        <p:spPr>
          <a:xfrm>
            <a:off x="2441899" y="464888"/>
            <a:ext cx="5050301" cy="635923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3502592" y="5390301"/>
            <a:ext cx="2934152" cy="826892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Transportation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930687" y="3644504"/>
            <a:ext cx="2157632" cy="1041009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Uses too much energy</a:t>
            </a:r>
          </a:p>
        </p:txBody>
      </p:sp>
      <p:sp>
        <p:nvSpPr>
          <p:cNvPr id="50" name="Oval 49"/>
          <p:cNvSpPr/>
          <p:nvPr/>
        </p:nvSpPr>
        <p:spPr>
          <a:xfrm>
            <a:off x="3635895" y="2809292"/>
            <a:ext cx="2675999" cy="1187472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Carrying heavy things is hard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2076139" y="3644504"/>
            <a:ext cx="1927274" cy="1041009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Takes too long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2" name="Curved Connector 51"/>
          <p:cNvCxnSpPr>
            <a:cxnSpLocks/>
            <a:stCxn id="47" idx="7"/>
            <a:endCxn id="49" idx="4"/>
          </p:cNvCxnSpPr>
          <p:nvPr/>
        </p:nvCxnSpPr>
        <p:spPr>
          <a:xfrm rot="5400000" flipH="1" flipV="1">
            <a:off x="6095333" y="4597227"/>
            <a:ext cx="825884" cy="1002456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cxnSpLocks/>
            <a:stCxn id="47" idx="1"/>
            <a:endCxn id="51" idx="4"/>
          </p:cNvCxnSpPr>
          <p:nvPr/>
        </p:nvCxnSpPr>
        <p:spPr>
          <a:xfrm rot="16200000" flipV="1">
            <a:off x="3073091" y="4652198"/>
            <a:ext cx="825884" cy="892513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cxnSpLocks/>
            <a:stCxn id="47" idx="0"/>
            <a:endCxn id="50" idx="4"/>
          </p:cNvCxnSpPr>
          <p:nvPr/>
        </p:nvCxnSpPr>
        <p:spPr>
          <a:xfrm rot="5400000" flipH="1" flipV="1">
            <a:off x="4275013" y="4691420"/>
            <a:ext cx="1393537" cy="422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74381" y="1333772"/>
            <a:ext cx="6168322" cy="2310732"/>
            <a:chOff x="3205089" y="1333772"/>
            <a:chExt cx="6168322" cy="2310732"/>
          </a:xfrm>
        </p:grpSpPr>
        <p:sp>
          <p:nvSpPr>
            <p:cNvPr id="56" name="Oval 55"/>
            <p:cNvSpPr/>
            <p:nvPr/>
          </p:nvSpPr>
          <p:spPr>
            <a:xfrm>
              <a:off x="7446137" y="1619573"/>
              <a:ext cx="1927274" cy="1041009"/>
            </a:xfrm>
            <a:prstGeom prst="ellips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</a:rPr>
                <a:t>Freight Train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205089" y="1941135"/>
              <a:ext cx="1927274" cy="1041009"/>
            </a:xfrm>
            <a:prstGeom prst="ellips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</a:rPr>
                <a:t>Bullet train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134121" y="1333772"/>
              <a:ext cx="1927274" cy="1041009"/>
            </a:xfrm>
            <a:prstGeom prst="ellips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</a:rPr>
                <a:t>Pick up truck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59" name="Curved Connector 58"/>
            <p:cNvCxnSpPr>
              <a:cxnSpLocks/>
              <a:stCxn id="50" idx="7"/>
              <a:endCxn id="56" idx="3"/>
            </p:cNvCxnSpPr>
            <p:nvPr/>
          </p:nvCxnSpPr>
          <p:spPr>
            <a:xfrm rot="5400000" flipH="1" flipV="1">
              <a:off x="7152014" y="2406828"/>
              <a:ext cx="475063" cy="67766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urved Connector 59"/>
            <p:cNvCxnSpPr>
              <a:cxnSpLocks/>
              <a:stCxn id="50" idx="0"/>
              <a:endCxn id="58" idx="4"/>
            </p:cNvCxnSpPr>
            <p:nvPr/>
          </p:nvCxnSpPr>
          <p:spPr>
            <a:xfrm rot="16200000" flipV="1">
              <a:off x="5883926" y="2588614"/>
              <a:ext cx="434511" cy="684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/>
            <p:cNvCxnSpPr>
              <a:stCxn id="51" idx="0"/>
              <a:endCxn id="57" idx="4"/>
            </p:cNvCxnSpPr>
            <p:nvPr/>
          </p:nvCxnSpPr>
          <p:spPr>
            <a:xfrm rot="16200000" flipV="1">
              <a:off x="3838425" y="3312445"/>
              <a:ext cx="662360" cy="175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4500" y="356119"/>
            <a:ext cx="9245600" cy="742950"/>
          </a:xfrm>
        </p:spPr>
        <p:txBody>
          <a:bodyPr/>
          <a:lstStyle/>
          <a:p>
            <a:r>
              <a:rPr lang="en-US" sz="4000" dirty="0"/>
              <a:t>The Idea Tree</a:t>
            </a:r>
          </a:p>
        </p:txBody>
      </p:sp>
    </p:spTree>
    <p:extLst>
      <p:ext uri="{BB962C8B-B14F-4D97-AF65-F5344CB8AC3E}">
        <p14:creationId xmlns:p14="http://schemas.microsoft.com/office/powerpoint/2010/main" val="55682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4500" y="356119"/>
            <a:ext cx="9245600" cy="742950"/>
          </a:xfrm>
        </p:spPr>
        <p:txBody>
          <a:bodyPr/>
          <a:lstStyle/>
          <a:p>
            <a:r>
              <a:rPr lang="en-US" sz="4000" dirty="0"/>
              <a:t>Sticky Note Technique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9355" y="1265142"/>
            <a:ext cx="1260231" cy="12602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rgbClr val="FBFD7F"/>
              </a:gs>
              <a:gs pos="100000">
                <a:srgbClr val="FFFF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Specific Solution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95237" y="2357583"/>
            <a:ext cx="1260231" cy="12602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Modify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59055" y="3283951"/>
            <a:ext cx="1260231" cy="12602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rgbClr val="FF6D6D"/>
              </a:gs>
              <a:gs pos="100000">
                <a:srgbClr val="FF00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Issue/ Challenge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04716" y="4292811"/>
            <a:ext cx="1260231" cy="12602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Modify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390382" y="2357582"/>
            <a:ext cx="1566697" cy="3039386"/>
            <a:chOff x="1390382" y="2357582"/>
            <a:chExt cx="1566697" cy="3039386"/>
          </a:xfrm>
        </p:grpSpPr>
        <p:sp>
          <p:nvSpPr>
            <p:cNvPr id="19" name="Rectangle 18"/>
            <p:cNvSpPr/>
            <p:nvPr/>
          </p:nvSpPr>
          <p:spPr>
            <a:xfrm>
              <a:off x="1390382" y="2357582"/>
              <a:ext cx="1260231" cy="126023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Modify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01484" y="3283951"/>
              <a:ext cx="1260231" cy="126023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Modify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96848" y="4136737"/>
              <a:ext cx="1260231" cy="126023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rgbClr val="FF6D6D"/>
                </a:gs>
                <a:gs pos="100000">
                  <a:srgbClr val="FF000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Issue/ Challenge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43503" y="1312140"/>
            <a:ext cx="1757377" cy="3335638"/>
            <a:chOff x="7105065" y="1306388"/>
            <a:chExt cx="1757377" cy="3335638"/>
          </a:xfrm>
        </p:grpSpPr>
        <p:sp>
          <p:nvSpPr>
            <p:cNvPr id="12" name="Rectangle 11"/>
            <p:cNvSpPr/>
            <p:nvPr/>
          </p:nvSpPr>
          <p:spPr>
            <a:xfrm>
              <a:off x="7105065" y="1306388"/>
              <a:ext cx="1260231" cy="126023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rgbClr val="FBFD7F"/>
                </a:gs>
                <a:gs pos="100000">
                  <a:srgbClr val="FFFF0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Specific Solution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53638" y="2318469"/>
              <a:ext cx="1260231" cy="126023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rgbClr val="FF6D6D"/>
                </a:gs>
                <a:gs pos="100000">
                  <a:srgbClr val="FF000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Issue/ Challenge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02211" y="3381795"/>
              <a:ext cx="1260231" cy="126023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Modify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A261B43-773B-FB48-8CC4-B0756A5A1BE4}"/>
              </a:ext>
            </a:extLst>
          </p:cNvPr>
          <p:cNvSpPr txBox="1"/>
          <p:nvPr/>
        </p:nvSpPr>
        <p:spPr>
          <a:xfrm>
            <a:off x="2957079" y="5915892"/>
            <a:ext cx="6936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Problem Space/Specific Problem</a:t>
            </a:r>
          </a:p>
        </p:txBody>
      </p:sp>
    </p:spTree>
    <p:extLst>
      <p:ext uri="{BB962C8B-B14F-4D97-AF65-F5344CB8AC3E}">
        <p14:creationId xmlns:p14="http://schemas.microsoft.com/office/powerpoint/2010/main" val="337975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FFCF31-5A03-4A4D-9696-0829A3887813}"/>
              </a:ext>
            </a:extLst>
          </p:cNvPr>
          <p:cNvSpPr txBox="1"/>
          <p:nvPr/>
        </p:nvSpPr>
        <p:spPr>
          <a:xfrm>
            <a:off x="1463040" y="2798064"/>
            <a:ext cx="69783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Ideation Activity</a:t>
            </a:r>
          </a:p>
        </p:txBody>
      </p:sp>
    </p:spTree>
    <p:extLst>
      <p:ext uri="{BB962C8B-B14F-4D97-AF65-F5344CB8AC3E}">
        <p14:creationId xmlns:p14="http://schemas.microsoft.com/office/powerpoint/2010/main" val="764923727"/>
      </p:ext>
    </p:extLst>
  </p:cSld>
  <p:clrMapOvr>
    <a:masterClrMapping/>
  </p:clrMapOvr>
</p:sld>
</file>

<file path=ppt/theme/theme1.xml><?xml version="1.0" encoding="utf-8"?>
<a:theme xmlns:a="http://schemas.openxmlformats.org/drawingml/2006/main" name="ECE template 3-2014 RE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ondary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ECE template 3-2014 REV2.potx</Template>
  <TotalTime>2699</TotalTime>
  <Words>314</Words>
  <Application>Microsoft Macintosh PowerPoint</Application>
  <PresentationFormat>Custom</PresentationFormat>
  <Paragraphs>87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Droid Sans</vt:lpstr>
      <vt:lpstr>OfficinaSansITCStd Book</vt:lpstr>
      <vt:lpstr>Vinyl OT Regular</vt:lpstr>
      <vt:lpstr>Wingdings</vt:lpstr>
      <vt:lpstr>ECE template 3-2014 REV2</vt:lpstr>
      <vt:lpstr>Secondary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WINTERAVEN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Debby Winter</dc:creator>
  <cp:lastModifiedBy>Null, David</cp:lastModifiedBy>
  <cp:revision>165</cp:revision>
  <dcterms:created xsi:type="dcterms:W3CDTF">2013-03-29T19:51:49Z</dcterms:created>
  <dcterms:modified xsi:type="dcterms:W3CDTF">2019-08-27T18:53:31Z</dcterms:modified>
</cp:coreProperties>
</file>