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71" r:id="rId3"/>
    <p:sldId id="269" r:id="rId4"/>
    <p:sldId id="267" r:id="rId5"/>
    <p:sldId id="257" r:id="rId6"/>
    <p:sldId id="266"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6802" autoAdjust="0"/>
  </p:normalViewPr>
  <p:slideViewPr>
    <p:cSldViewPr snapToGrid="0">
      <p:cViewPr>
        <p:scale>
          <a:sx n="63" d="100"/>
          <a:sy n="63" d="100"/>
        </p:scale>
        <p:origin x="-2240" y="-3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5"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1197A8-6097-4A18-814B-3C2438A43F0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AEBDA8E-C35F-4F76-A555-7D87FE773855}">
      <dgm:prSet phldrT="[Text]" custT="1"/>
      <dgm:spPr/>
      <dgm:t>
        <a:bodyPr/>
        <a:lstStyle/>
        <a:p>
          <a:pPr>
            <a:lnSpc>
              <a:spcPct val="100000"/>
            </a:lnSpc>
            <a:spcAft>
              <a:spcPts val="0"/>
            </a:spcAft>
          </a:pPr>
          <a:endParaRPr lang="en-US" sz="1800" dirty="0">
            <a:solidFill>
              <a:schemeClr val="tx1"/>
            </a:solidFill>
          </a:endParaRPr>
        </a:p>
      </dgm:t>
    </dgm:pt>
    <dgm:pt modelId="{E5A16F2D-59A3-4D9F-B97C-F2D908C5D4AD}" type="parTrans" cxnId="{E089BE0E-6BD5-43AD-8541-96D5A77EB432}">
      <dgm:prSet/>
      <dgm:spPr/>
      <dgm:t>
        <a:bodyPr/>
        <a:lstStyle/>
        <a:p>
          <a:endParaRPr lang="en-US"/>
        </a:p>
      </dgm:t>
    </dgm:pt>
    <dgm:pt modelId="{4F3D61FE-B1C6-48DD-AF1B-39FDE73C18DF}" type="sibTrans" cxnId="{E089BE0E-6BD5-43AD-8541-96D5A77EB432}">
      <dgm:prSet/>
      <dgm:spPr/>
      <dgm:t>
        <a:bodyPr/>
        <a:lstStyle/>
        <a:p>
          <a:endParaRPr lang="en-US"/>
        </a:p>
      </dgm:t>
    </dgm:pt>
    <dgm:pt modelId="{CCB96F11-980F-4F5F-BDD4-4E2ABC8AC00B}">
      <dgm:prSet phldrT="[Text]"/>
      <dgm:spPr/>
      <dgm:t>
        <a:bodyPr/>
        <a:lstStyle/>
        <a:p>
          <a:r>
            <a:rPr lang="en-US" dirty="0" smtClean="0"/>
            <a:t>Project Proposals – start weekly meetings!</a:t>
          </a:r>
          <a:endParaRPr lang="en-US" dirty="0"/>
        </a:p>
      </dgm:t>
    </dgm:pt>
    <dgm:pt modelId="{C9B3DB5B-7063-4AA5-83A1-E708CB223F6F}" type="parTrans" cxnId="{595B0CEF-7EFE-4514-8292-9360071DFA36}">
      <dgm:prSet/>
      <dgm:spPr/>
      <dgm:t>
        <a:bodyPr/>
        <a:lstStyle/>
        <a:p>
          <a:endParaRPr lang="en-US"/>
        </a:p>
      </dgm:t>
    </dgm:pt>
    <dgm:pt modelId="{FCE45840-90A2-48A4-AA08-1F9AED2BCE80}" type="sibTrans" cxnId="{595B0CEF-7EFE-4514-8292-9360071DFA36}">
      <dgm:prSet/>
      <dgm:spPr/>
      <dgm:t>
        <a:bodyPr/>
        <a:lstStyle/>
        <a:p>
          <a:endParaRPr lang="en-US"/>
        </a:p>
      </dgm:t>
    </dgm:pt>
    <dgm:pt modelId="{C86B87E0-F178-42E8-9307-0B3398CC253D}">
      <dgm:prSet phldrT="[Text]"/>
      <dgm:spPr/>
      <dgm:t>
        <a:bodyPr/>
        <a:lstStyle/>
        <a:p>
          <a:endParaRPr lang="en-US" dirty="0"/>
        </a:p>
      </dgm:t>
    </dgm:pt>
    <dgm:pt modelId="{C69ADDF8-6D7B-49CE-84A5-3D0072C3A6F9}" type="parTrans" cxnId="{261DE15C-87C3-47E7-B6F7-A8B8118E7B20}">
      <dgm:prSet/>
      <dgm:spPr/>
      <dgm:t>
        <a:bodyPr/>
        <a:lstStyle/>
        <a:p>
          <a:endParaRPr lang="en-US"/>
        </a:p>
      </dgm:t>
    </dgm:pt>
    <dgm:pt modelId="{BC061638-AF56-4762-95D3-55EBE5A22ED5}" type="sibTrans" cxnId="{261DE15C-87C3-47E7-B6F7-A8B8118E7B20}">
      <dgm:prSet/>
      <dgm:spPr/>
      <dgm:t>
        <a:bodyPr/>
        <a:lstStyle/>
        <a:p>
          <a:endParaRPr lang="en-US"/>
        </a:p>
      </dgm:t>
    </dgm:pt>
    <dgm:pt modelId="{C5D7133D-AC25-4AA2-ABB5-0870F80AB0C0}">
      <dgm:prSet phldrT="[Text]"/>
      <dgm:spPr/>
      <dgm:t>
        <a:bodyPr/>
        <a:lstStyle/>
        <a:p>
          <a:r>
            <a:rPr lang="en-US" dirty="0" smtClean="0"/>
            <a:t>Design Review</a:t>
          </a:r>
          <a:endParaRPr lang="en-US" dirty="0"/>
        </a:p>
      </dgm:t>
    </dgm:pt>
    <dgm:pt modelId="{306E4E09-806D-4146-BB08-7C4F77889B0A}" type="parTrans" cxnId="{195B291F-65D3-49BD-A73A-AB49EDF8C1F7}">
      <dgm:prSet/>
      <dgm:spPr/>
      <dgm:t>
        <a:bodyPr/>
        <a:lstStyle/>
        <a:p>
          <a:endParaRPr lang="en-US"/>
        </a:p>
      </dgm:t>
    </dgm:pt>
    <dgm:pt modelId="{C9919EB5-5F40-41FF-9CFD-A50622622DF4}" type="sibTrans" cxnId="{195B291F-65D3-49BD-A73A-AB49EDF8C1F7}">
      <dgm:prSet/>
      <dgm:spPr/>
      <dgm:t>
        <a:bodyPr/>
        <a:lstStyle/>
        <a:p>
          <a:endParaRPr lang="en-US"/>
        </a:p>
      </dgm:t>
    </dgm:pt>
    <dgm:pt modelId="{F47C5CF8-A98A-45EF-A1FF-06C2E164B1C0}">
      <dgm:prSet phldrT="[Text]"/>
      <dgm:spPr/>
      <dgm:t>
        <a:bodyPr/>
        <a:lstStyle/>
        <a:p>
          <a:endParaRPr lang="en-US" dirty="0"/>
        </a:p>
      </dgm:t>
    </dgm:pt>
    <dgm:pt modelId="{7A1DDE82-A78A-4758-AFC8-16E45C24B5E6}" type="parTrans" cxnId="{ADEF970D-44D7-4374-9DA4-AA459AEAB45A}">
      <dgm:prSet/>
      <dgm:spPr/>
      <dgm:t>
        <a:bodyPr/>
        <a:lstStyle/>
        <a:p>
          <a:endParaRPr lang="en-US"/>
        </a:p>
      </dgm:t>
    </dgm:pt>
    <dgm:pt modelId="{C6E29AA1-9FFA-4343-AB9B-814899E55F0C}" type="sibTrans" cxnId="{ADEF970D-44D7-4374-9DA4-AA459AEAB45A}">
      <dgm:prSet/>
      <dgm:spPr/>
      <dgm:t>
        <a:bodyPr/>
        <a:lstStyle/>
        <a:p>
          <a:endParaRPr lang="en-US"/>
        </a:p>
      </dgm:t>
    </dgm:pt>
    <dgm:pt modelId="{C7EC3BAB-1920-47CC-842A-D045F4C09435}">
      <dgm:prSet phldrT="[Text]"/>
      <dgm:spPr/>
      <dgm:t>
        <a:bodyPr/>
        <a:lstStyle/>
        <a:p>
          <a:r>
            <a:rPr lang="en-US" dirty="0" smtClean="0"/>
            <a:t>Demo and Presentation</a:t>
          </a:r>
          <a:endParaRPr lang="en-US" dirty="0"/>
        </a:p>
      </dgm:t>
    </dgm:pt>
    <dgm:pt modelId="{4DAAFDE4-5519-40C0-BDB4-5FFC2B644B97}" type="parTrans" cxnId="{F12C6B5E-802F-4556-A518-8451D2715FCA}">
      <dgm:prSet/>
      <dgm:spPr/>
      <dgm:t>
        <a:bodyPr/>
        <a:lstStyle/>
        <a:p>
          <a:endParaRPr lang="en-US"/>
        </a:p>
      </dgm:t>
    </dgm:pt>
    <dgm:pt modelId="{D0EB4E57-3026-42D7-AB17-80A5FE3DE325}" type="sibTrans" cxnId="{F12C6B5E-802F-4556-A518-8451D2715FCA}">
      <dgm:prSet/>
      <dgm:spPr/>
      <dgm:t>
        <a:bodyPr/>
        <a:lstStyle/>
        <a:p>
          <a:endParaRPr lang="en-US"/>
        </a:p>
      </dgm:t>
    </dgm:pt>
    <dgm:pt modelId="{91E33CFE-CBC6-4598-80B6-CBB91472D7F9}" type="pres">
      <dgm:prSet presAssocID="{771197A8-6097-4A18-814B-3C2438A43F0B}" presName="linearFlow" presStyleCnt="0">
        <dgm:presLayoutVars>
          <dgm:dir/>
          <dgm:animLvl val="lvl"/>
          <dgm:resizeHandles val="exact"/>
        </dgm:presLayoutVars>
      </dgm:prSet>
      <dgm:spPr/>
      <dgm:t>
        <a:bodyPr/>
        <a:lstStyle/>
        <a:p>
          <a:endParaRPr lang="en-US"/>
        </a:p>
      </dgm:t>
    </dgm:pt>
    <dgm:pt modelId="{D3BF8E7F-4C68-414A-9295-0A6CC3A59983}" type="pres">
      <dgm:prSet presAssocID="{7AEBDA8E-C35F-4F76-A555-7D87FE773855}" presName="composite" presStyleCnt="0"/>
      <dgm:spPr/>
    </dgm:pt>
    <dgm:pt modelId="{EB9BA2B5-9700-46ED-B175-F1394B0903DD}" type="pres">
      <dgm:prSet presAssocID="{7AEBDA8E-C35F-4F76-A555-7D87FE773855}" presName="parentText" presStyleLbl="alignNode1" presStyleIdx="0" presStyleCnt="3">
        <dgm:presLayoutVars>
          <dgm:chMax val="1"/>
          <dgm:bulletEnabled val="1"/>
        </dgm:presLayoutVars>
      </dgm:prSet>
      <dgm:spPr/>
      <dgm:t>
        <a:bodyPr/>
        <a:lstStyle/>
        <a:p>
          <a:endParaRPr lang="en-US"/>
        </a:p>
      </dgm:t>
    </dgm:pt>
    <dgm:pt modelId="{A6E53FF5-642D-492F-A3E8-2C1E28C36E5C}" type="pres">
      <dgm:prSet presAssocID="{7AEBDA8E-C35F-4F76-A555-7D87FE773855}" presName="descendantText" presStyleLbl="alignAcc1" presStyleIdx="0" presStyleCnt="3" custLinFactNeighborX="0">
        <dgm:presLayoutVars>
          <dgm:bulletEnabled val="1"/>
        </dgm:presLayoutVars>
      </dgm:prSet>
      <dgm:spPr/>
      <dgm:t>
        <a:bodyPr/>
        <a:lstStyle/>
        <a:p>
          <a:endParaRPr lang="en-US"/>
        </a:p>
      </dgm:t>
    </dgm:pt>
    <dgm:pt modelId="{EB2FDBAC-B1B2-442D-82D6-C0F37A30460B}" type="pres">
      <dgm:prSet presAssocID="{4F3D61FE-B1C6-48DD-AF1B-39FDE73C18DF}" presName="sp" presStyleCnt="0"/>
      <dgm:spPr/>
    </dgm:pt>
    <dgm:pt modelId="{A9A9A5BF-2423-4391-92CE-906B59916AFE}" type="pres">
      <dgm:prSet presAssocID="{C86B87E0-F178-42E8-9307-0B3398CC253D}" presName="composite" presStyleCnt="0"/>
      <dgm:spPr/>
    </dgm:pt>
    <dgm:pt modelId="{8A3A31DB-7140-4F0A-B6FF-B84E0CEDF6EF}" type="pres">
      <dgm:prSet presAssocID="{C86B87E0-F178-42E8-9307-0B3398CC253D}" presName="parentText" presStyleLbl="alignNode1" presStyleIdx="1" presStyleCnt="3">
        <dgm:presLayoutVars>
          <dgm:chMax val="1"/>
          <dgm:bulletEnabled val="1"/>
        </dgm:presLayoutVars>
      </dgm:prSet>
      <dgm:spPr/>
      <dgm:t>
        <a:bodyPr/>
        <a:lstStyle/>
        <a:p>
          <a:endParaRPr lang="en-US"/>
        </a:p>
      </dgm:t>
    </dgm:pt>
    <dgm:pt modelId="{FD7125B0-FFD6-49F1-9463-EA964C168502}" type="pres">
      <dgm:prSet presAssocID="{C86B87E0-F178-42E8-9307-0B3398CC253D}" presName="descendantText" presStyleLbl="alignAcc1" presStyleIdx="1" presStyleCnt="3" custLinFactNeighborX="0">
        <dgm:presLayoutVars>
          <dgm:bulletEnabled val="1"/>
        </dgm:presLayoutVars>
      </dgm:prSet>
      <dgm:spPr/>
      <dgm:t>
        <a:bodyPr/>
        <a:lstStyle/>
        <a:p>
          <a:endParaRPr lang="en-US"/>
        </a:p>
      </dgm:t>
    </dgm:pt>
    <dgm:pt modelId="{DCD2BBAD-1822-4107-B2E4-8E5B9E781B64}" type="pres">
      <dgm:prSet presAssocID="{BC061638-AF56-4762-95D3-55EBE5A22ED5}" presName="sp" presStyleCnt="0"/>
      <dgm:spPr/>
    </dgm:pt>
    <dgm:pt modelId="{58BD9F39-11DC-4B36-9034-4E8E3B818214}" type="pres">
      <dgm:prSet presAssocID="{F47C5CF8-A98A-45EF-A1FF-06C2E164B1C0}" presName="composite" presStyleCnt="0"/>
      <dgm:spPr/>
    </dgm:pt>
    <dgm:pt modelId="{CD72CCAA-5A5E-4F99-9B7E-996C43160F43}" type="pres">
      <dgm:prSet presAssocID="{F47C5CF8-A98A-45EF-A1FF-06C2E164B1C0}" presName="parentText" presStyleLbl="alignNode1" presStyleIdx="2" presStyleCnt="3">
        <dgm:presLayoutVars>
          <dgm:chMax val="1"/>
          <dgm:bulletEnabled val="1"/>
        </dgm:presLayoutVars>
      </dgm:prSet>
      <dgm:spPr/>
      <dgm:t>
        <a:bodyPr/>
        <a:lstStyle/>
        <a:p>
          <a:endParaRPr lang="en-US"/>
        </a:p>
      </dgm:t>
    </dgm:pt>
    <dgm:pt modelId="{2B2EF6C6-33F3-4D78-9DFD-272EACEB7940}" type="pres">
      <dgm:prSet presAssocID="{F47C5CF8-A98A-45EF-A1FF-06C2E164B1C0}" presName="descendantText" presStyleLbl="alignAcc1" presStyleIdx="2" presStyleCnt="3">
        <dgm:presLayoutVars>
          <dgm:bulletEnabled val="1"/>
        </dgm:presLayoutVars>
      </dgm:prSet>
      <dgm:spPr/>
      <dgm:t>
        <a:bodyPr/>
        <a:lstStyle/>
        <a:p>
          <a:endParaRPr lang="en-US"/>
        </a:p>
      </dgm:t>
    </dgm:pt>
  </dgm:ptLst>
  <dgm:cxnLst>
    <dgm:cxn modelId="{F6EDCB08-4D34-4901-8B78-050886F9CADD}" type="presOf" srcId="{F47C5CF8-A98A-45EF-A1FF-06C2E164B1C0}" destId="{CD72CCAA-5A5E-4F99-9B7E-996C43160F43}" srcOrd="0" destOrd="0" presId="urn:microsoft.com/office/officeart/2005/8/layout/chevron2"/>
    <dgm:cxn modelId="{80A465E5-E851-44D0-BEAC-84906CF14402}" type="presOf" srcId="{7AEBDA8E-C35F-4F76-A555-7D87FE773855}" destId="{EB9BA2B5-9700-46ED-B175-F1394B0903DD}" srcOrd="0" destOrd="0" presId="urn:microsoft.com/office/officeart/2005/8/layout/chevron2"/>
    <dgm:cxn modelId="{511DA80D-0DE2-4EC8-B8E5-5F17C700519B}" type="presOf" srcId="{CCB96F11-980F-4F5F-BDD4-4E2ABC8AC00B}" destId="{A6E53FF5-642D-492F-A3E8-2C1E28C36E5C}" srcOrd="0" destOrd="0" presId="urn:microsoft.com/office/officeart/2005/8/layout/chevron2"/>
    <dgm:cxn modelId="{A28C013D-BACD-4C72-B196-E4E4F4F6C825}" type="presOf" srcId="{C5D7133D-AC25-4AA2-ABB5-0870F80AB0C0}" destId="{FD7125B0-FFD6-49F1-9463-EA964C168502}" srcOrd="0" destOrd="0" presId="urn:microsoft.com/office/officeart/2005/8/layout/chevron2"/>
    <dgm:cxn modelId="{261DE15C-87C3-47E7-B6F7-A8B8118E7B20}" srcId="{771197A8-6097-4A18-814B-3C2438A43F0B}" destId="{C86B87E0-F178-42E8-9307-0B3398CC253D}" srcOrd="1" destOrd="0" parTransId="{C69ADDF8-6D7B-49CE-84A5-3D0072C3A6F9}" sibTransId="{BC061638-AF56-4762-95D3-55EBE5A22ED5}"/>
    <dgm:cxn modelId="{ADEF970D-44D7-4374-9DA4-AA459AEAB45A}" srcId="{771197A8-6097-4A18-814B-3C2438A43F0B}" destId="{F47C5CF8-A98A-45EF-A1FF-06C2E164B1C0}" srcOrd="2" destOrd="0" parTransId="{7A1DDE82-A78A-4758-AFC8-16E45C24B5E6}" sibTransId="{C6E29AA1-9FFA-4343-AB9B-814899E55F0C}"/>
    <dgm:cxn modelId="{EDD505FF-5AD7-4D02-B35C-CEB8F618F1FC}" type="presOf" srcId="{C86B87E0-F178-42E8-9307-0B3398CC253D}" destId="{8A3A31DB-7140-4F0A-B6FF-B84E0CEDF6EF}" srcOrd="0" destOrd="0" presId="urn:microsoft.com/office/officeart/2005/8/layout/chevron2"/>
    <dgm:cxn modelId="{F12C6B5E-802F-4556-A518-8451D2715FCA}" srcId="{F47C5CF8-A98A-45EF-A1FF-06C2E164B1C0}" destId="{C7EC3BAB-1920-47CC-842A-D045F4C09435}" srcOrd="0" destOrd="0" parTransId="{4DAAFDE4-5519-40C0-BDB4-5FFC2B644B97}" sibTransId="{D0EB4E57-3026-42D7-AB17-80A5FE3DE325}"/>
    <dgm:cxn modelId="{E089BE0E-6BD5-43AD-8541-96D5A77EB432}" srcId="{771197A8-6097-4A18-814B-3C2438A43F0B}" destId="{7AEBDA8E-C35F-4F76-A555-7D87FE773855}" srcOrd="0" destOrd="0" parTransId="{E5A16F2D-59A3-4D9F-B97C-F2D908C5D4AD}" sibTransId="{4F3D61FE-B1C6-48DD-AF1B-39FDE73C18DF}"/>
    <dgm:cxn modelId="{6BADDA6D-CF89-494B-9E2A-A185600B4459}" type="presOf" srcId="{C7EC3BAB-1920-47CC-842A-D045F4C09435}" destId="{2B2EF6C6-33F3-4D78-9DFD-272EACEB7940}" srcOrd="0" destOrd="0" presId="urn:microsoft.com/office/officeart/2005/8/layout/chevron2"/>
    <dgm:cxn modelId="{195B291F-65D3-49BD-A73A-AB49EDF8C1F7}" srcId="{C86B87E0-F178-42E8-9307-0B3398CC253D}" destId="{C5D7133D-AC25-4AA2-ABB5-0870F80AB0C0}" srcOrd="0" destOrd="0" parTransId="{306E4E09-806D-4146-BB08-7C4F77889B0A}" sibTransId="{C9919EB5-5F40-41FF-9CFD-A50622622DF4}"/>
    <dgm:cxn modelId="{06AACFF8-0EEF-438B-B5F7-AE26311044E5}" type="presOf" srcId="{771197A8-6097-4A18-814B-3C2438A43F0B}" destId="{91E33CFE-CBC6-4598-80B6-CBB91472D7F9}" srcOrd="0" destOrd="0" presId="urn:microsoft.com/office/officeart/2005/8/layout/chevron2"/>
    <dgm:cxn modelId="{595B0CEF-7EFE-4514-8292-9360071DFA36}" srcId="{7AEBDA8E-C35F-4F76-A555-7D87FE773855}" destId="{CCB96F11-980F-4F5F-BDD4-4E2ABC8AC00B}" srcOrd="0" destOrd="0" parTransId="{C9B3DB5B-7063-4AA5-83A1-E708CB223F6F}" sibTransId="{FCE45840-90A2-48A4-AA08-1F9AED2BCE80}"/>
    <dgm:cxn modelId="{5F4101AB-A89C-43EE-82F7-DD4F1E98EB5F}" type="presParOf" srcId="{91E33CFE-CBC6-4598-80B6-CBB91472D7F9}" destId="{D3BF8E7F-4C68-414A-9295-0A6CC3A59983}" srcOrd="0" destOrd="0" presId="urn:microsoft.com/office/officeart/2005/8/layout/chevron2"/>
    <dgm:cxn modelId="{0C036EF4-1668-493B-997F-88ABDF806B50}" type="presParOf" srcId="{D3BF8E7F-4C68-414A-9295-0A6CC3A59983}" destId="{EB9BA2B5-9700-46ED-B175-F1394B0903DD}" srcOrd="0" destOrd="0" presId="urn:microsoft.com/office/officeart/2005/8/layout/chevron2"/>
    <dgm:cxn modelId="{204FA94A-3B63-4BEE-9DDB-C1EC735BD2DD}" type="presParOf" srcId="{D3BF8E7F-4C68-414A-9295-0A6CC3A59983}" destId="{A6E53FF5-642D-492F-A3E8-2C1E28C36E5C}" srcOrd="1" destOrd="0" presId="urn:microsoft.com/office/officeart/2005/8/layout/chevron2"/>
    <dgm:cxn modelId="{FE1A9973-8A15-4164-95DA-BAC66B83D041}" type="presParOf" srcId="{91E33CFE-CBC6-4598-80B6-CBB91472D7F9}" destId="{EB2FDBAC-B1B2-442D-82D6-C0F37A30460B}" srcOrd="1" destOrd="0" presId="urn:microsoft.com/office/officeart/2005/8/layout/chevron2"/>
    <dgm:cxn modelId="{97212013-9239-426C-AEDD-4E71B8487E00}" type="presParOf" srcId="{91E33CFE-CBC6-4598-80B6-CBB91472D7F9}" destId="{A9A9A5BF-2423-4391-92CE-906B59916AFE}" srcOrd="2" destOrd="0" presId="urn:microsoft.com/office/officeart/2005/8/layout/chevron2"/>
    <dgm:cxn modelId="{B2190C5E-4C83-4207-9831-B84B9095082C}" type="presParOf" srcId="{A9A9A5BF-2423-4391-92CE-906B59916AFE}" destId="{8A3A31DB-7140-4F0A-B6FF-B84E0CEDF6EF}" srcOrd="0" destOrd="0" presId="urn:microsoft.com/office/officeart/2005/8/layout/chevron2"/>
    <dgm:cxn modelId="{D7FF18BA-CA82-4761-A5D7-3F14AF021B1B}" type="presParOf" srcId="{A9A9A5BF-2423-4391-92CE-906B59916AFE}" destId="{FD7125B0-FFD6-49F1-9463-EA964C168502}" srcOrd="1" destOrd="0" presId="urn:microsoft.com/office/officeart/2005/8/layout/chevron2"/>
    <dgm:cxn modelId="{57D7797A-8549-4C6E-B57C-51697D550678}" type="presParOf" srcId="{91E33CFE-CBC6-4598-80B6-CBB91472D7F9}" destId="{DCD2BBAD-1822-4107-B2E4-8E5B9E781B64}" srcOrd="3" destOrd="0" presId="urn:microsoft.com/office/officeart/2005/8/layout/chevron2"/>
    <dgm:cxn modelId="{FC7FFE97-790F-42A4-9AAC-3C8DF92000DB}" type="presParOf" srcId="{91E33CFE-CBC6-4598-80B6-CBB91472D7F9}" destId="{58BD9F39-11DC-4B36-9034-4E8E3B818214}" srcOrd="4" destOrd="0" presId="urn:microsoft.com/office/officeart/2005/8/layout/chevron2"/>
    <dgm:cxn modelId="{841D789B-353E-481B-9446-2A8690481E34}" type="presParOf" srcId="{58BD9F39-11DC-4B36-9034-4E8E3B818214}" destId="{CD72CCAA-5A5E-4F99-9B7E-996C43160F43}" srcOrd="0" destOrd="0" presId="urn:microsoft.com/office/officeart/2005/8/layout/chevron2"/>
    <dgm:cxn modelId="{2E342B46-E04B-462D-853D-6BC9E8821620}" type="presParOf" srcId="{58BD9F39-11DC-4B36-9034-4E8E3B818214}" destId="{2B2EF6C6-33F3-4D78-9DFD-272EACEB794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9BA2B5-9700-46ED-B175-F1394B0903DD}">
      <dsp:nvSpPr>
        <dsp:cNvPr id="0" name=""/>
        <dsp:cNvSpPr/>
      </dsp:nvSpPr>
      <dsp:spPr>
        <a:xfrm rot="5400000">
          <a:off x="-220680" y="221150"/>
          <a:ext cx="1471201" cy="102984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ts val="0"/>
            </a:spcAft>
          </a:pPr>
          <a:endParaRPr lang="en-US" sz="1800" kern="1200" dirty="0">
            <a:solidFill>
              <a:schemeClr val="tx1"/>
            </a:solidFill>
          </a:endParaRPr>
        </a:p>
      </dsp:txBody>
      <dsp:txXfrm rot="-5400000">
        <a:off x="1" y="515391"/>
        <a:ext cx="1029841" cy="441360"/>
      </dsp:txXfrm>
    </dsp:sp>
    <dsp:sp modelId="{A6E53FF5-642D-492F-A3E8-2C1E28C36E5C}">
      <dsp:nvSpPr>
        <dsp:cNvPr id="0" name=""/>
        <dsp:cNvSpPr/>
      </dsp:nvSpPr>
      <dsp:spPr>
        <a:xfrm rot="5400000">
          <a:off x="5065980" y="-4035668"/>
          <a:ext cx="956281" cy="90285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0256" tIns="24130" rIns="24130" bIns="24130" numCol="1" spcCol="1270" anchor="ctr" anchorCtr="0">
          <a:noAutofit/>
        </a:bodyPr>
        <a:lstStyle/>
        <a:p>
          <a:pPr marL="285750" lvl="1" indent="-285750" algn="l" defTabSz="1689100">
            <a:lnSpc>
              <a:spcPct val="90000"/>
            </a:lnSpc>
            <a:spcBef>
              <a:spcPct val="0"/>
            </a:spcBef>
            <a:spcAft>
              <a:spcPct val="15000"/>
            </a:spcAft>
            <a:buChar char="••"/>
          </a:pPr>
          <a:r>
            <a:rPr lang="en-US" sz="3800" kern="1200" dirty="0" smtClean="0"/>
            <a:t>Project Proposals – start weekly meetings!</a:t>
          </a:r>
          <a:endParaRPr lang="en-US" sz="3800" kern="1200" dirty="0"/>
        </a:p>
      </dsp:txBody>
      <dsp:txXfrm rot="-5400000">
        <a:off x="1029842" y="47152"/>
        <a:ext cx="8981876" cy="862917"/>
      </dsp:txXfrm>
    </dsp:sp>
    <dsp:sp modelId="{8A3A31DB-7140-4F0A-B6FF-B84E0CEDF6EF}">
      <dsp:nvSpPr>
        <dsp:cNvPr id="0" name=""/>
        <dsp:cNvSpPr/>
      </dsp:nvSpPr>
      <dsp:spPr>
        <a:xfrm rot="5400000">
          <a:off x="-220680" y="1496441"/>
          <a:ext cx="1471201" cy="102984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US" sz="2800" kern="1200" dirty="0"/>
        </a:p>
      </dsp:txBody>
      <dsp:txXfrm rot="-5400000">
        <a:off x="1" y="1790682"/>
        <a:ext cx="1029841" cy="441360"/>
      </dsp:txXfrm>
    </dsp:sp>
    <dsp:sp modelId="{FD7125B0-FFD6-49F1-9463-EA964C168502}">
      <dsp:nvSpPr>
        <dsp:cNvPr id="0" name=""/>
        <dsp:cNvSpPr/>
      </dsp:nvSpPr>
      <dsp:spPr>
        <a:xfrm rot="5400000">
          <a:off x="5065980" y="-2760377"/>
          <a:ext cx="956281" cy="90285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0256" tIns="24130" rIns="24130" bIns="24130" numCol="1" spcCol="1270" anchor="ctr" anchorCtr="0">
          <a:noAutofit/>
        </a:bodyPr>
        <a:lstStyle/>
        <a:p>
          <a:pPr marL="285750" lvl="1" indent="-285750" algn="l" defTabSz="1689100">
            <a:lnSpc>
              <a:spcPct val="90000"/>
            </a:lnSpc>
            <a:spcBef>
              <a:spcPct val="0"/>
            </a:spcBef>
            <a:spcAft>
              <a:spcPct val="15000"/>
            </a:spcAft>
            <a:buChar char="••"/>
          </a:pPr>
          <a:r>
            <a:rPr lang="en-US" sz="3800" kern="1200" dirty="0" smtClean="0"/>
            <a:t>Design Review</a:t>
          </a:r>
          <a:endParaRPr lang="en-US" sz="3800" kern="1200" dirty="0"/>
        </a:p>
      </dsp:txBody>
      <dsp:txXfrm rot="-5400000">
        <a:off x="1029842" y="1322443"/>
        <a:ext cx="8981876" cy="862917"/>
      </dsp:txXfrm>
    </dsp:sp>
    <dsp:sp modelId="{CD72CCAA-5A5E-4F99-9B7E-996C43160F43}">
      <dsp:nvSpPr>
        <dsp:cNvPr id="0" name=""/>
        <dsp:cNvSpPr/>
      </dsp:nvSpPr>
      <dsp:spPr>
        <a:xfrm rot="5400000">
          <a:off x="-220680" y="2771733"/>
          <a:ext cx="1471201" cy="102984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US" sz="2800" kern="1200" dirty="0"/>
        </a:p>
      </dsp:txBody>
      <dsp:txXfrm rot="-5400000">
        <a:off x="1" y="3065974"/>
        <a:ext cx="1029841" cy="441360"/>
      </dsp:txXfrm>
    </dsp:sp>
    <dsp:sp modelId="{2B2EF6C6-33F3-4D78-9DFD-272EACEB7940}">
      <dsp:nvSpPr>
        <dsp:cNvPr id="0" name=""/>
        <dsp:cNvSpPr/>
      </dsp:nvSpPr>
      <dsp:spPr>
        <a:xfrm rot="5400000">
          <a:off x="5065980" y="-1485085"/>
          <a:ext cx="956281" cy="90285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0256" tIns="24130" rIns="24130" bIns="24130" numCol="1" spcCol="1270" anchor="ctr" anchorCtr="0">
          <a:noAutofit/>
        </a:bodyPr>
        <a:lstStyle/>
        <a:p>
          <a:pPr marL="285750" lvl="1" indent="-285750" algn="l" defTabSz="1689100">
            <a:lnSpc>
              <a:spcPct val="90000"/>
            </a:lnSpc>
            <a:spcBef>
              <a:spcPct val="0"/>
            </a:spcBef>
            <a:spcAft>
              <a:spcPct val="15000"/>
            </a:spcAft>
            <a:buChar char="••"/>
          </a:pPr>
          <a:r>
            <a:rPr lang="en-US" sz="3800" kern="1200" dirty="0" smtClean="0"/>
            <a:t>Demo and Presentation</a:t>
          </a:r>
          <a:endParaRPr lang="en-US" sz="3800" kern="1200" dirty="0"/>
        </a:p>
      </dsp:txBody>
      <dsp:txXfrm rot="-5400000">
        <a:off x="1029842" y="2597735"/>
        <a:ext cx="8981876" cy="86291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A998CF-E59A-4A85-9C22-255ABE8D8F07}" type="datetimeFigureOut">
              <a:rPr lang="en-US" smtClean="0"/>
              <a:t>9/10/18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CEB34-7A7E-4E49-89C1-AD2029F7342A}" type="slidenum">
              <a:rPr lang="en-US" smtClean="0"/>
              <a:t>‹#›</a:t>
            </a:fld>
            <a:endParaRPr lang="en-US"/>
          </a:p>
        </p:txBody>
      </p:sp>
    </p:spTree>
    <p:extLst>
      <p:ext uri="{BB962C8B-B14F-4D97-AF65-F5344CB8AC3E}">
        <p14:creationId xmlns:p14="http://schemas.microsoft.com/office/powerpoint/2010/main" val="2717482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Focusing on communicating as a team because the work you do this semester will be the foundation for your final presentation, when you’ll see me (and other CMN TAs) again. </a:t>
            </a:r>
          </a:p>
          <a:p>
            <a:endParaRPr lang="en-US" dirty="0"/>
          </a:p>
          <a:p>
            <a:r>
              <a:rPr lang="en-US" dirty="0"/>
              <a:t>Some important dates that you should already be aware of, but want to make sure you see them in this context: project proposals signal the formal start of your team, but the work you put into the proposal starts to set some norms among your team members. This could be a good time to check in with your team and set expectations for how you will work together this semester. </a:t>
            </a:r>
          </a:p>
          <a:p>
            <a:endParaRPr lang="en-US" dirty="0"/>
          </a:p>
          <a:p>
            <a:r>
              <a:rPr lang="en-US" dirty="0"/>
              <a:t>Design Review is the first time you’ll get up in front of faculty and explain your progress and ideas. This isn’t a presentation, but you will need to be able to talk about your project as a group to people unfamiliar with the detailed work you’ve been doing, and where you plan on going. </a:t>
            </a:r>
          </a:p>
          <a:p>
            <a:endParaRPr lang="en-US" dirty="0"/>
          </a:p>
          <a:p>
            <a:r>
              <a:rPr lang="en-US" dirty="0"/>
              <a:t>Final Demo is the biggest opportunity you have to show what you’ve been doing all semester – this includes both technical work and team work, as your group dynamic can make or break your experience getting to this point. During Mock Presentations we’ll meet again and talk specifics about presentation skills, but today I want to focus on setting a good foundation for your team. </a:t>
            </a:r>
          </a:p>
        </p:txBody>
      </p:sp>
      <p:sp>
        <p:nvSpPr>
          <p:cNvPr id="4" name="Slide Number Placeholder 3"/>
          <p:cNvSpPr>
            <a:spLocks noGrp="1"/>
          </p:cNvSpPr>
          <p:nvPr>
            <p:ph type="sldNum" sz="quarter" idx="10"/>
          </p:nvPr>
        </p:nvSpPr>
        <p:spPr/>
        <p:txBody>
          <a:bodyPr/>
          <a:lstStyle/>
          <a:p>
            <a:fld id="{F09CEB34-7A7E-4E49-89C1-AD2029F7342A}" type="slidenum">
              <a:rPr lang="en-US" smtClean="0"/>
              <a:t>3</a:t>
            </a:fld>
            <a:endParaRPr lang="en-US"/>
          </a:p>
        </p:txBody>
      </p:sp>
    </p:spTree>
    <p:extLst>
      <p:ext uri="{BB962C8B-B14F-4D97-AF65-F5344CB8AC3E}">
        <p14:creationId xmlns:p14="http://schemas.microsoft.com/office/powerpoint/2010/main" val="3220550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semester you’re really doing two things: working on a project, and working within a group. It’s easy to forget that working with other people takes time and energy too!</a:t>
            </a:r>
          </a:p>
          <a:p>
            <a:endParaRPr lang="en-US" dirty="0"/>
          </a:p>
          <a:p>
            <a:r>
              <a:rPr lang="en-US" dirty="0"/>
              <a:t>Although it can be awkward, sitting down and talking about team goals and guidelines can help clarify any potential misunderstandings before they start. Don’t make assumptions about your team members – they may want an A, they may want a C, they may have good enthusiasm but are taking several other classes, they have different technical strengths and weaknesses. Knowing this ahead of time can help figure out how you will work together towards a common goal by drawing on everyone’s strengths. </a:t>
            </a:r>
          </a:p>
          <a:p>
            <a:endParaRPr lang="en-US" dirty="0"/>
          </a:p>
          <a:p>
            <a:r>
              <a:rPr lang="en-US" dirty="0"/>
              <a:t>It can also be easy to make assumptions about working with other people: you may prefer texting, or GroupMe, or Google Docs, but that doesn’t mean your group members feel the same way. I’ve seen lots of groups struggle because one member never responds to the GroupMe, or never checks their email. A simple conversation could have prevented that mismatch, so I encourage you to think about how you’ll work together this semester. What is everyone’s schedules? When are people generally available? How much time does everyone have to dedicate to this class? What’s the easiest way to get in contact with each other? </a:t>
            </a:r>
          </a:p>
          <a:p>
            <a:endParaRPr lang="en-US" dirty="0"/>
          </a:p>
          <a:p>
            <a:r>
              <a:rPr lang="en-US" dirty="0"/>
              <a:t>It can also be easy to fall into the technology trap – communicating only by text, or by updating a Google Doc, or not checking in at all throughout the week. I also encourage you to not underestimate the importance of in-person meetings, or even a quick Google Hangout check in when things get really busy. Something that might take several hours back and forth to figure out could be a 5 minute conversation, and it’s a good idea to stay in touch with what your group members are working on, what they’ve accomplished, and where they’re stuck. This will help you work together: the final project is a reflection of all of your work, so celebrating progress and offering support when things are stressful can be really helpful. </a:t>
            </a:r>
          </a:p>
          <a:p>
            <a:endParaRPr lang="en-US" dirty="0"/>
          </a:p>
          <a:p>
            <a:r>
              <a:rPr lang="en-US" dirty="0"/>
              <a:t>Be sure to stay in constant communication with your TA – they can help you individually if you start to struggle this semester, as a group if you start to experience conflict (which every group does at some point), and they really do like celebrating your progress. Their role here is to help – not do your project for you – but they have experience, contacts, and connections that you’ll likely need at some point. </a:t>
            </a:r>
          </a:p>
          <a:p>
            <a:endParaRPr lang="en-US" dirty="0"/>
          </a:p>
        </p:txBody>
      </p:sp>
      <p:sp>
        <p:nvSpPr>
          <p:cNvPr id="4" name="Slide Number Placeholder 3"/>
          <p:cNvSpPr>
            <a:spLocks noGrp="1"/>
          </p:cNvSpPr>
          <p:nvPr>
            <p:ph type="sldNum" sz="quarter" idx="10"/>
          </p:nvPr>
        </p:nvSpPr>
        <p:spPr/>
        <p:txBody>
          <a:bodyPr/>
          <a:lstStyle/>
          <a:p>
            <a:fld id="{F09CEB34-7A7E-4E49-89C1-AD2029F7342A}" type="slidenum">
              <a:rPr lang="en-US" smtClean="0"/>
              <a:t>4</a:t>
            </a:fld>
            <a:endParaRPr lang="en-US"/>
          </a:p>
        </p:txBody>
      </p:sp>
    </p:spTree>
    <p:extLst>
      <p:ext uri="{BB962C8B-B14F-4D97-AF65-F5344CB8AC3E}">
        <p14:creationId xmlns:p14="http://schemas.microsoft.com/office/powerpoint/2010/main" val="382294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preparing to communicate technical information, like for the Design Review, some suggestions to think about include persuasion, organization, and being concise. </a:t>
            </a:r>
          </a:p>
          <a:p>
            <a:endParaRPr lang="en-US" dirty="0"/>
          </a:p>
          <a:p>
            <a:r>
              <a:rPr lang="en-US" dirty="0"/>
              <a:t>When I say think of persuasion I mean think about the purpose of each assignment and your audience. The Design Review is not just about telling faculty what you’re going to do, but justifying why your design is good. From their perspective, the point of the Design Review is to make sure that your plan for the rest of the semester makes sense: is it safe? Is it feasible? Will it lead to the outcomes the project intends? Is this the best way to achieve your goals? What are your goals? So you need to be ready to explain your thought process – walk them through your engineering design process. </a:t>
            </a:r>
          </a:p>
          <a:p>
            <a:endParaRPr lang="en-US" dirty="0"/>
          </a:p>
          <a:p>
            <a:r>
              <a:rPr lang="en-US" dirty="0"/>
              <a:t>A key part of this is organization. It’s really easy to lose someone when talking about technical details. There’s a tendency to dive right into the specific knowledge you have, but starting with a fancy equation or circuit schematics doesn’t tell them your design process. Think about the process you went through to get to your design, and make sure you convey that process to your audience. That means starting from the big picture – what’s the problem, purpose, goal? What’s the first decision you had to make? How did that lead to the next decision? How does that connect back to the overarching goal? You need to lead your audience through this process with you, rather than starting at the end. One way to do this is using visual aids – there’s a reason you start with a block diagram! You’ve done that work already – use it. If your Grandma saw your block diagram and asked you what it was, you wouldn’t start with some detailed circuit schematic – you would start by explaining the project as a whole, what the diagram represents, what the different pieces are, how they fit together. That explanation is much more effective than jumping from one concept to another without context. </a:t>
            </a:r>
          </a:p>
          <a:p>
            <a:endParaRPr lang="en-US" dirty="0"/>
          </a:p>
          <a:p>
            <a:r>
              <a:rPr lang="en-US" dirty="0"/>
              <a:t>Lastly, be concise. When you think about what you’re going to talk about, ask yourself “so what?” – why does your audience need to know this? If it doesn’t help explain your goals, offer support for your decisions, or connect concepts together, you probably don’t need to say it. Your audience can always ask more detailed questions, but if you go down that rabbit hole of explaining every single detail, you’re going to lose them. </a:t>
            </a:r>
          </a:p>
        </p:txBody>
      </p:sp>
      <p:sp>
        <p:nvSpPr>
          <p:cNvPr id="4" name="Slide Number Placeholder 3"/>
          <p:cNvSpPr>
            <a:spLocks noGrp="1"/>
          </p:cNvSpPr>
          <p:nvPr>
            <p:ph type="sldNum" sz="quarter" idx="10"/>
          </p:nvPr>
        </p:nvSpPr>
        <p:spPr/>
        <p:txBody>
          <a:bodyPr/>
          <a:lstStyle/>
          <a:p>
            <a:fld id="{F09CEB34-7A7E-4E49-89C1-AD2029F7342A}" type="slidenum">
              <a:rPr lang="en-US" smtClean="0"/>
              <a:t>5</a:t>
            </a:fld>
            <a:endParaRPr lang="en-US"/>
          </a:p>
        </p:txBody>
      </p:sp>
    </p:spTree>
    <p:extLst>
      <p:ext uri="{BB962C8B-B14F-4D97-AF65-F5344CB8AC3E}">
        <p14:creationId xmlns:p14="http://schemas.microsoft.com/office/powerpoint/2010/main" val="3894742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an important component of this class is working as a team. A lot of school is “doing your own work” and being individually graded, and we take that with us into group projects. The tendency is to divide up the work and smash it all together at the end and call it a group presentation. That’s not really a group presentation – that’s a Frankenstein presentation. Even if you all work from the same Google Slides template, your team members have different ways of speaking, different ways of writing, and those differences come through.</a:t>
            </a:r>
          </a:p>
          <a:p>
            <a:endParaRPr lang="en-US" dirty="0"/>
          </a:p>
          <a:p>
            <a:r>
              <a:rPr lang="en-US" dirty="0"/>
              <a:t>When working as a group, then, remember that whenever you’re communicating your project as a team, your communication should be cohesive. This goes beyond presenting skills – how you talk about your project can indicate a lot about your group dynamics. I’ve gone to several mock presentations where, having never seen the group before, can pick out who the official leader is, who has burnt out, who doesn’t get along with the rest of the group, or which groups are clearly friends outside of class. Developing a positive group dynamic can help with that, and remembering little details such as transitions, both from topic to topic but also from group member to group member, where everyone sits or stands, who is going to introduce the group and offer a conclusion in addition to everyone talking about their specific piece, what you do when you aren’t speaking (staring at the wall, checking your phone, laughing at your teammates bad joke, showing the audience how excited you are about what your teammate is saying), all indicate how well you’re working together. Basically, any time you need to communicate as a team, have a plan! </a:t>
            </a:r>
          </a:p>
        </p:txBody>
      </p:sp>
      <p:sp>
        <p:nvSpPr>
          <p:cNvPr id="4" name="Slide Number Placeholder 3"/>
          <p:cNvSpPr>
            <a:spLocks noGrp="1"/>
          </p:cNvSpPr>
          <p:nvPr>
            <p:ph type="sldNum" sz="quarter" idx="10"/>
          </p:nvPr>
        </p:nvSpPr>
        <p:spPr/>
        <p:txBody>
          <a:bodyPr/>
          <a:lstStyle/>
          <a:p>
            <a:fld id="{F09CEB34-7A7E-4E49-89C1-AD2029F7342A}" type="slidenum">
              <a:rPr lang="en-US" smtClean="0"/>
              <a:t>6</a:t>
            </a:fld>
            <a:endParaRPr lang="en-US"/>
          </a:p>
        </p:txBody>
      </p:sp>
    </p:spTree>
    <p:extLst>
      <p:ext uri="{BB962C8B-B14F-4D97-AF65-F5344CB8AC3E}">
        <p14:creationId xmlns:p14="http://schemas.microsoft.com/office/powerpoint/2010/main" val="2877982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Basically, your group can be a source of support or stress this semester. Putting in a little extra effort up front can help make your group a source of support; people to pick up slack when you have 4 midterms in 3 days, people who are excited when you make cool progress, people who can help your ideas become better. I’m not saying you need to be best friends with your group members, but having a basic level of courtesy and empathy can go a long way in developing a professional, equitable team.</a:t>
            </a:r>
          </a:p>
          <a:p>
            <a:endParaRPr lang="en-US" dirty="0"/>
          </a:p>
        </p:txBody>
      </p:sp>
      <p:sp>
        <p:nvSpPr>
          <p:cNvPr id="4" name="Slide Number Placeholder 3"/>
          <p:cNvSpPr>
            <a:spLocks noGrp="1"/>
          </p:cNvSpPr>
          <p:nvPr>
            <p:ph type="sldNum" sz="quarter" idx="10"/>
          </p:nvPr>
        </p:nvSpPr>
        <p:spPr/>
        <p:txBody>
          <a:bodyPr/>
          <a:lstStyle/>
          <a:p>
            <a:fld id="{F09CEB34-7A7E-4E49-89C1-AD2029F7342A}" type="slidenum">
              <a:rPr lang="en-US" smtClean="0"/>
              <a:t>7</a:t>
            </a:fld>
            <a:endParaRPr lang="en-US"/>
          </a:p>
        </p:txBody>
      </p:sp>
    </p:spTree>
    <p:extLst>
      <p:ext uri="{BB962C8B-B14F-4D97-AF65-F5344CB8AC3E}">
        <p14:creationId xmlns:p14="http://schemas.microsoft.com/office/powerpoint/2010/main" val="3115135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606DC5-B3A9-4C91-AB51-EBA792F42BE2}" type="datetimeFigureOut">
              <a:rPr lang="en-US" smtClean="0"/>
              <a:t>9/10/18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0B5A3-F428-4F53-B096-F12CB9C4CBB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56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06DC5-B3A9-4C91-AB51-EBA792F42BE2}" type="datetimeFigureOut">
              <a:rPr lang="en-US" smtClean="0"/>
              <a:t>9/10/18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0B5A3-F428-4F53-B096-F12CB9C4CBB7}" type="slidenum">
              <a:rPr lang="en-US" smtClean="0"/>
              <a:t>‹#›</a:t>
            </a:fld>
            <a:endParaRPr lang="en-US"/>
          </a:p>
        </p:txBody>
      </p:sp>
    </p:spTree>
    <p:extLst>
      <p:ext uri="{BB962C8B-B14F-4D97-AF65-F5344CB8AC3E}">
        <p14:creationId xmlns:p14="http://schemas.microsoft.com/office/powerpoint/2010/main" val="176880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06DC5-B3A9-4C91-AB51-EBA792F42BE2}" type="datetimeFigureOut">
              <a:rPr lang="en-US" smtClean="0"/>
              <a:t>9/10/18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0B5A3-F428-4F53-B096-F12CB9C4CBB7}" type="slidenum">
              <a:rPr lang="en-US" smtClean="0"/>
              <a:t>‹#›</a:t>
            </a:fld>
            <a:endParaRPr lang="en-US"/>
          </a:p>
        </p:txBody>
      </p:sp>
    </p:spTree>
    <p:extLst>
      <p:ext uri="{BB962C8B-B14F-4D97-AF65-F5344CB8AC3E}">
        <p14:creationId xmlns:p14="http://schemas.microsoft.com/office/powerpoint/2010/main" val="497306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06DC5-B3A9-4C91-AB51-EBA792F42BE2}" type="datetimeFigureOut">
              <a:rPr lang="en-US" smtClean="0"/>
              <a:t>9/10/18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0B5A3-F428-4F53-B096-F12CB9C4CBB7}" type="slidenum">
              <a:rPr lang="en-US" smtClean="0"/>
              <a:t>‹#›</a:t>
            </a:fld>
            <a:endParaRPr lang="en-US"/>
          </a:p>
        </p:txBody>
      </p:sp>
    </p:spTree>
    <p:extLst>
      <p:ext uri="{BB962C8B-B14F-4D97-AF65-F5344CB8AC3E}">
        <p14:creationId xmlns:p14="http://schemas.microsoft.com/office/powerpoint/2010/main" val="279066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606DC5-B3A9-4C91-AB51-EBA792F42BE2}" type="datetimeFigureOut">
              <a:rPr lang="en-US" smtClean="0"/>
              <a:t>9/10/18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0B5A3-F428-4F53-B096-F12CB9C4CBB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00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606DC5-B3A9-4C91-AB51-EBA792F42BE2}" type="datetimeFigureOut">
              <a:rPr lang="en-US" smtClean="0"/>
              <a:t>9/10/18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0B5A3-F428-4F53-B096-F12CB9C4CBB7}" type="slidenum">
              <a:rPr lang="en-US" smtClean="0"/>
              <a:t>‹#›</a:t>
            </a:fld>
            <a:endParaRPr lang="en-US"/>
          </a:p>
        </p:txBody>
      </p:sp>
    </p:spTree>
    <p:extLst>
      <p:ext uri="{BB962C8B-B14F-4D97-AF65-F5344CB8AC3E}">
        <p14:creationId xmlns:p14="http://schemas.microsoft.com/office/powerpoint/2010/main" val="186348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606DC5-B3A9-4C91-AB51-EBA792F42BE2}" type="datetimeFigureOut">
              <a:rPr lang="en-US" smtClean="0"/>
              <a:t>9/10/18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E0B5A3-F428-4F53-B096-F12CB9C4CBB7}" type="slidenum">
              <a:rPr lang="en-US" smtClean="0"/>
              <a:t>‹#›</a:t>
            </a:fld>
            <a:endParaRPr lang="en-US"/>
          </a:p>
        </p:txBody>
      </p:sp>
    </p:spTree>
    <p:extLst>
      <p:ext uri="{BB962C8B-B14F-4D97-AF65-F5344CB8AC3E}">
        <p14:creationId xmlns:p14="http://schemas.microsoft.com/office/powerpoint/2010/main" val="138397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606DC5-B3A9-4C91-AB51-EBA792F42BE2}" type="datetimeFigureOut">
              <a:rPr lang="en-US" smtClean="0"/>
              <a:t>9/10/18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E0B5A3-F428-4F53-B096-F12CB9C4CBB7}" type="slidenum">
              <a:rPr lang="en-US" smtClean="0"/>
              <a:t>‹#›</a:t>
            </a:fld>
            <a:endParaRPr lang="en-US"/>
          </a:p>
        </p:txBody>
      </p:sp>
    </p:spTree>
    <p:extLst>
      <p:ext uri="{BB962C8B-B14F-4D97-AF65-F5344CB8AC3E}">
        <p14:creationId xmlns:p14="http://schemas.microsoft.com/office/powerpoint/2010/main" val="1546253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606DC5-B3A9-4C91-AB51-EBA792F42BE2}" type="datetimeFigureOut">
              <a:rPr lang="en-US" smtClean="0"/>
              <a:t>9/10/18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BE0B5A3-F428-4F53-B096-F12CB9C4CBB7}" type="slidenum">
              <a:rPr lang="en-US" smtClean="0"/>
              <a:t>‹#›</a:t>
            </a:fld>
            <a:endParaRPr lang="en-US"/>
          </a:p>
        </p:txBody>
      </p:sp>
    </p:spTree>
    <p:extLst>
      <p:ext uri="{BB962C8B-B14F-4D97-AF65-F5344CB8AC3E}">
        <p14:creationId xmlns:p14="http://schemas.microsoft.com/office/powerpoint/2010/main" val="2154254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606DC5-B3A9-4C91-AB51-EBA792F42BE2}" type="datetimeFigureOut">
              <a:rPr lang="en-US" smtClean="0"/>
              <a:t>9/10/18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BE0B5A3-F428-4F53-B096-F12CB9C4CBB7}" type="slidenum">
              <a:rPr lang="en-US" smtClean="0"/>
              <a:t>‹#›</a:t>
            </a:fld>
            <a:endParaRPr lang="en-US"/>
          </a:p>
        </p:txBody>
      </p:sp>
    </p:spTree>
    <p:extLst>
      <p:ext uri="{BB962C8B-B14F-4D97-AF65-F5344CB8AC3E}">
        <p14:creationId xmlns:p14="http://schemas.microsoft.com/office/powerpoint/2010/main" val="119437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606DC5-B3A9-4C91-AB51-EBA792F42BE2}" type="datetimeFigureOut">
              <a:rPr lang="en-US" smtClean="0"/>
              <a:t>9/10/18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0B5A3-F428-4F53-B096-F12CB9C4CBB7}" type="slidenum">
              <a:rPr lang="en-US" smtClean="0"/>
              <a:t>‹#›</a:t>
            </a:fld>
            <a:endParaRPr lang="en-US"/>
          </a:p>
        </p:txBody>
      </p:sp>
    </p:spTree>
    <p:extLst>
      <p:ext uri="{BB962C8B-B14F-4D97-AF65-F5344CB8AC3E}">
        <p14:creationId xmlns:p14="http://schemas.microsoft.com/office/powerpoint/2010/main" val="18698448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606DC5-B3A9-4C91-AB51-EBA792F42BE2}" type="datetimeFigureOut">
              <a:rPr lang="en-US" smtClean="0"/>
              <a:t>9/10/18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BE0B5A3-F428-4F53-B096-F12CB9C4CBB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6387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Communicating Technical Information as a Team</a:t>
            </a:r>
          </a:p>
        </p:txBody>
      </p:sp>
      <p:sp>
        <p:nvSpPr>
          <p:cNvPr id="3" name="Subtitle 2"/>
          <p:cNvSpPr>
            <a:spLocks noGrp="1"/>
          </p:cNvSpPr>
          <p:nvPr>
            <p:ph type="subTitle" idx="1"/>
          </p:nvPr>
        </p:nvSpPr>
        <p:spPr/>
        <p:txBody>
          <a:bodyPr>
            <a:normAutofit fontScale="85000" lnSpcReduction="20000"/>
          </a:bodyPr>
          <a:lstStyle/>
          <a:p>
            <a:r>
              <a:rPr lang="en-US" dirty="0" smtClean="0"/>
              <a:t>Katie </a:t>
            </a:r>
            <a:r>
              <a:rPr lang="en-US" dirty="0" err="1" smtClean="0"/>
              <a:t>bruner</a:t>
            </a:r>
            <a:endParaRPr lang="en-US" dirty="0"/>
          </a:p>
          <a:p>
            <a:r>
              <a:rPr lang="en-US" dirty="0" err="1"/>
              <a:t>EngineerSPEAK</a:t>
            </a:r>
            <a:endParaRPr lang="en-US" dirty="0"/>
          </a:p>
          <a:p>
            <a:r>
              <a:rPr lang="en-US" cap="none" dirty="0"/>
              <a:t>http://speak.engineering.illinois.edu/index.html</a:t>
            </a:r>
          </a:p>
        </p:txBody>
      </p:sp>
    </p:spTree>
    <p:extLst>
      <p:ext uri="{BB962C8B-B14F-4D97-AF65-F5344CB8AC3E}">
        <p14:creationId xmlns:p14="http://schemas.microsoft.com/office/powerpoint/2010/main" val="74324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6923D6FC-0595-4A16-9944-324D117E9E3F}"/>
              </a:ext>
            </a:extLst>
          </p:cNvPr>
          <p:cNvPicPr>
            <a:picLocks noChangeAspect="1"/>
          </p:cNvPicPr>
          <p:nvPr/>
        </p:nvPicPr>
        <p:blipFill rotWithShape="1">
          <a:blip r:embed="rId2">
            <a:extLst>
              <a:ext uri="{28A0092B-C50C-407E-A947-70E740481C1C}">
                <a14:useLocalDpi xmlns:a14="http://schemas.microsoft.com/office/drawing/2010/main" val="0"/>
              </a:ext>
            </a:extLst>
          </a:blip>
          <a:srcRect b="4394"/>
          <a:stretch/>
        </p:blipFill>
        <p:spPr>
          <a:xfrm>
            <a:off x="2802295" y="345193"/>
            <a:ext cx="7282459" cy="5681381"/>
          </a:xfrm>
          <a:prstGeom prst="rect">
            <a:avLst/>
          </a:prstGeom>
        </p:spPr>
      </p:pic>
    </p:spTree>
    <p:extLst>
      <p:ext uri="{BB962C8B-B14F-4D97-AF65-F5344CB8AC3E}">
        <p14:creationId xmlns:p14="http://schemas.microsoft.com/office/powerpoint/2010/main" val="22734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48D1CE-BE48-46FE-9C2A-8B373AF34727}"/>
              </a:ext>
            </a:extLst>
          </p:cNvPr>
          <p:cNvSpPr>
            <a:spLocks noGrp="1"/>
          </p:cNvSpPr>
          <p:nvPr>
            <p:ph type="title"/>
          </p:nvPr>
        </p:nvSpPr>
        <p:spPr/>
        <p:txBody>
          <a:bodyPr/>
          <a:lstStyle/>
          <a:p>
            <a:r>
              <a:rPr lang="en-US" dirty="0"/>
              <a:t>Timeline</a:t>
            </a:r>
          </a:p>
        </p:txBody>
      </p:sp>
      <p:graphicFrame>
        <p:nvGraphicFramePr>
          <p:cNvPr id="8" name="Content Placeholder 7">
            <a:extLst>
              <a:ext uri="{FF2B5EF4-FFF2-40B4-BE49-F238E27FC236}">
                <a16:creationId xmlns:a16="http://schemas.microsoft.com/office/drawing/2014/main" xmlns="" id="{C03DDB3E-A8FB-4AE6-9B52-4DC974358CDB}"/>
              </a:ext>
            </a:extLst>
          </p:cNvPr>
          <p:cNvGraphicFramePr>
            <a:graphicFrameLocks noGrp="1"/>
          </p:cNvGraphicFramePr>
          <p:nvPr>
            <p:ph idx="1"/>
            <p:extLst>
              <p:ext uri="{D42A27DB-BD31-4B8C-83A1-F6EECF244321}">
                <p14:modId xmlns:p14="http://schemas.microsoft.com/office/powerpoint/2010/main" val="319929702"/>
              </p:ext>
            </p:extLst>
          </p:nvPr>
        </p:nvGraphicFramePr>
        <p:xfrm>
          <a:off x="1066800" y="1969355"/>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085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Working With Your Group</a:t>
            </a:r>
          </a:p>
        </p:txBody>
      </p:sp>
      <p:sp>
        <p:nvSpPr>
          <p:cNvPr id="3" name="Content Placeholder 2"/>
          <p:cNvSpPr>
            <a:spLocks noGrp="1"/>
          </p:cNvSpPr>
          <p:nvPr>
            <p:ph idx="1"/>
          </p:nvPr>
        </p:nvSpPr>
        <p:spPr/>
        <p:txBody>
          <a:bodyPr>
            <a:normAutofit/>
          </a:bodyPr>
          <a:lstStyle/>
          <a:p>
            <a:pPr marL="514350" lvl="2" indent="-514350">
              <a:buFont typeface="Courier New" panose="02070309020205020404" pitchFamily="49" charset="0"/>
              <a:buChar char="o"/>
            </a:pPr>
            <a:r>
              <a:rPr lang="en-US" sz="3600" dirty="0"/>
              <a:t>Remember that working with others takes time</a:t>
            </a:r>
          </a:p>
          <a:p>
            <a:pPr marL="514350" lvl="2" indent="-514350">
              <a:buFont typeface="Courier New" panose="02070309020205020404" pitchFamily="49" charset="0"/>
              <a:buChar char="o"/>
            </a:pPr>
            <a:r>
              <a:rPr lang="en-US" sz="3600" dirty="0"/>
              <a:t>Set clear guidelines and goals</a:t>
            </a:r>
          </a:p>
          <a:p>
            <a:pPr marL="514350" lvl="2" indent="-514350">
              <a:buFont typeface="Courier New" panose="02070309020205020404" pitchFamily="49" charset="0"/>
              <a:buChar char="o"/>
            </a:pPr>
            <a:r>
              <a:rPr lang="en-US" sz="3600" dirty="0"/>
              <a:t>Discuss preferences </a:t>
            </a:r>
          </a:p>
          <a:p>
            <a:pPr marL="514350" lvl="2" indent="-514350">
              <a:buFont typeface="Courier New" panose="02070309020205020404" pitchFamily="49" charset="0"/>
              <a:buChar char="o"/>
            </a:pPr>
            <a:r>
              <a:rPr lang="en-US" sz="3600" dirty="0"/>
              <a:t>Importance of in-person meetings</a:t>
            </a:r>
          </a:p>
          <a:p>
            <a:pPr marL="514350" lvl="2" indent="-514350">
              <a:buFont typeface="Courier New" panose="02070309020205020404" pitchFamily="49" charset="0"/>
              <a:buChar char="o"/>
            </a:pPr>
            <a:r>
              <a:rPr lang="en-US" sz="3600" dirty="0"/>
              <a:t>Talk to your TA!</a:t>
            </a:r>
            <a:r>
              <a:rPr lang="en-US" sz="3600" dirty="0" smtClean="0"/>
              <a:t>!</a:t>
            </a:r>
            <a:endParaRPr lang="en-US" sz="2800" dirty="0"/>
          </a:p>
          <a:p>
            <a:pPr marL="292608" lvl="1" indent="0">
              <a:buNone/>
            </a:pPr>
            <a:endParaRPr lang="en-US" sz="2800" dirty="0"/>
          </a:p>
          <a:p>
            <a:pPr marL="292608" lvl="1" indent="0">
              <a:buNone/>
            </a:pPr>
            <a:endParaRPr lang="en-US" sz="2800" dirty="0"/>
          </a:p>
          <a:p>
            <a:pPr marL="932688" lvl="2" indent="-457200">
              <a:buFont typeface="Courier New" panose="02070309020205020404" pitchFamily="49" charset="0"/>
              <a:buChar char="o"/>
            </a:pPr>
            <a:endParaRPr lang="en-US" sz="2600" dirty="0"/>
          </a:p>
          <a:p>
            <a:pPr marL="749808" lvl="1" indent="-457200">
              <a:buFont typeface="Courier New" panose="02070309020205020404" pitchFamily="49" charset="0"/>
              <a:buChar char="o"/>
            </a:pPr>
            <a:endParaRPr lang="en-US" sz="3000" dirty="0"/>
          </a:p>
          <a:p>
            <a:pPr marL="0" indent="0">
              <a:buNone/>
            </a:pPr>
            <a:endParaRPr lang="en-US" sz="3200" dirty="0"/>
          </a:p>
        </p:txBody>
      </p:sp>
    </p:spTree>
    <p:extLst>
      <p:ext uri="{BB962C8B-B14F-4D97-AF65-F5344CB8AC3E}">
        <p14:creationId xmlns:p14="http://schemas.microsoft.com/office/powerpoint/2010/main" val="415354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Communicating Technical Information…</a:t>
            </a:r>
          </a:p>
        </p:txBody>
      </p:sp>
      <p:sp>
        <p:nvSpPr>
          <p:cNvPr id="3" name="Content Placeholder 2"/>
          <p:cNvSpPr>
            <a:spLocks noGrp="1"/>
          </p:cNvSpPr>
          <p:nvPr>
            <p:ph idx="1"/>
          </p:nvPr>
        </p:nvSpPr>
        <p:spPr/>
        <p:txBody>
          <a:bodyPr>
            <a:normAutofit/>
          </a:bodyPr>
          <a:lstStyle/>
          <a:p>
            <a:pPr marL="457200" indent="-457200">
              <a:buFont typeface="Courier New" panose="02070309020205020404" pitchFamily="49" charset="0"/>
              <a:buChar char="o"/>
            </a:pPr>
            <a:r>
              <a:rPr lang="en-US" sz="3600" dirty="0" smtClean="0"/>
              <a:t>Start </a:t>
            </a:r>
            <a:r>
              <a:rPr lang="en-US" sz="3600" dirty="0"/>
              <a:t>with organization</a:t>
            </a:r>
          </a:p>
          <a:p>
            <a:pPr marL="932688" lvl="2" indent="-457200">
              <a:buFont typeface="Courier New" panose="02070309020205020404" pitchFamily="49" charset="0"/>
              <a:buChar char="o"/>
            </a:pPr>
            <a:r>
              <a:rPr lang="en-US" sz="2800" dirty="0" smtClean="0"/>
              <a:t>Verbally t</a:t>
            </a:r>
            <a:r>
              <a:rPr lang="en-US" sz="2800" dirty="0" smtClean="0"/>
              <a:t>ransition (“now that I have discussed X, my partner Katie will explain Y</a:t>
            </a:r>
            <a:r>
              <a:rPr lang="mr-IN" sz="2800" dirty="0" smtClean="0"/>
              <a:t>…</a:t>
            </a:r>
            <a:r>
              <a:rPr lang="en-US" sz="2800" dirty="0" smtClean="0"/>
              <a:t>”)</a:t>
            </a:r>
          </a:p>
          <a:p>
            <a:pPr marL="932688" lvl="2" indent="-457200">
              <a:buFont typeface="Courier New" panose="02070309020205020404" pitchFamily="49" charset="0"/>
              <a:buChar char="o"/>
            </a:pPr>
            <a:r>
              <a:rPr lang="en-US" sz="2800" dirty="0" smtClean="0"/>
              <a:t>Use </a:t>
            </a:r>
            <a:r>
              <a:rPr lang="en-US" sz="2800" dirty="0" smtClean="0"/>
              <a:t>visual </a:t>
            </a:r>
            <a:r>
              <a:rPr lang="en-US" sz="2800" dirty="0"/>
              <a:t>aids [block diagram]</a:t>
            </a:r>
          </a:p>
          <a:p>
            <a:pPr marL="457200" indent="-457200">
              <a:buFont typeface="Courier New" panose="02070309020205020404" pitchFamily="49" charset="0"/>
              <a:buChar char="o"/>
            </a:pPr>
            <a:r>
              <a:rPr lang="en-US" sz="3600" dirty="0"/>
              <a:t>Be concise</a:t>
            </a:r>
          </a:p>
          <a:p>
            <a:pPr marL="932688" lvl="2" indent="-457200">
              <a:buFont typeface="Courier New" panose="02070309020205020404" pitchFamily="49" charset="0"/>
              <a:buChar char="o"/>
            </a:pPr>
            <a:r>
              <a:rPr lang="en-US" sz="2800" dirty="0" smtClean="0"/>
              <a:t>Tell a story </a:t>
            </a:r>
            <a:r>
              <a:rPr lang="mr-IN" sz="2800" dirty="0" smtClean="0"/>
              <a:t>–</a:t>
            </a:r>
            <a:r>
              <a:rPr lang="en-US" sz="2800" dirty="0" smtClean="0"/>
              <a:t> what were you trying to do, and how did it go?</a:t>
            </a:r>
          </a:p>
          <a:p>
            <a:pPr marL="932688" lvl="2" indent="-457200">
              <a:buFont typeface="Courier New" panose="02070309020205020404" pitchFamily="49" charset="0"/>
              <a:buChar char="o"/>
            </a:pPr>
            <a:r>
              <a:rPr lang="en-US" sz="2800" dirty="0" smtClean="0"/>
              <a:t>Not all information is equally relevant/important</a:t>
            </a:r>
            <a:endParaRPr lang="en-US" sz="2800" dirty="0"/>
          </a:p>
          <a:p>
            <a:pPr marL="932688" lvl="2" indent="-457200">
              <a:buFont typeface="Courier New" panose="02070309020205020404" pitchFamily="49" charset="0"/>
              <a:buChar char="o"/>
            </a:pPr>
            <a:r>
              <a:rPr lang="en-US" sz="2800" dirty="0"/>
              <a:t>They can always ask questions</a:t>
            </a:r>
          </a:p>
          <a:p>
            <a:pPr marL="475488" lvl="2" indent="0">
              <a:buNone/>
            </a:pPr>
            <a:endParaRPr lang="en-US" sz="2600" dirty="0"/>
          </a:p>
        </p:txBody>
      </p:sp>
    </p:spTree>
    <p:extLst>
      <p:ext uri="{BB962C8B-B14F-4D97-AF65-F5344CB8AC3E}">
        <p14:creationId xmlns:p14="http://schemas.microsoft.com/office/powerpoint/2010/main" val="2351170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A Team</a:t>
            </a:r>
          </a:p>
        </p:txBody>
      </p:sp>
      <p:sp>
        <p:nvSpPr>
          <p:cNvPr id="3" name="Content Placeholder 2"/>
          <p:cNvSpPr>
            <a:spLocks noGrp="1"/>
          </p:cNvSpPr>
          <p:nvPr>
            <p:ph idx="1"/>
          </p:nvPr>
        </p:nvSpPr>
        <p:spPr>
          <a:xfrm>
            <a:off x="1097280" y="1845734"/>
            <a:ext cx="6241104" cy="4023360"/>
          </a:xfrm>
        </p:spPr>
        <p:txBody>
          <a:bodyPr>
            <a:normAutofit/>
          </a:bodyPr>
          <a:lstStyle/>
          <a:p>
            <a:pPr marL="806958" lvl="1" indent="-514350">
              <a:buFont typeface="Courier New" panose="02070309020205020404" pitchFamily="49" charset="0"/>
              <a:buChar char="o"/>
            </a:pPr>
            <a:r>
              <a:rPr lang="en-US" sz="3200" dirty="0"/>
              <a:t>What’s different?</a:t>
            </a:r>
          </a:p>
          <a:p>
            <a:pPr marL="806958" lvl="1" indent="-514350">
              <a:buFont typeface="Courier New" panose="02070309020205020404" pitchFamily="49" charset="0"/>
              <a:buChar char="o"/>
            </a:pPr>
            <a:r>
              <a:rPr lang="en-US" sz="3200" dirty="0"/>
              <a:t>Special considerations:</a:t>
            </a:r>
          </a:p>
          <a:p>
            <a:pPr marL="989838" lvl="2" indent="-514350">
              <a:buFont typeface="Courier New" panose="02070309020205020404" pitchFamily="49" charset="0"/>
              <a:buChar char="o"/>
            </a:pPr>
            <a:r>
              <a:rPr lang="en-US" sz="2800" dirty="0"/>
              <a:t>Goal: </a:t>
            </a:r>
            <a:r>
              <a:rPr lang="en-US" sz="2800" u="sng" dirty="0"/>
              <a:t>Cohesive</a:t>
            </a:r>
            <a:r>
              <a:rPr lang="en-US" sz="2800" dirty="0"/>
              <a:t> final product</a:t>
            </a:r>
          </a:p>
          <a:p>
            <a:pPr marL="989838" lvl="2" indent="-514350">
              <a:buFont typeface="Courier New" panose="02070309020205020404" pitchFamily="49" charset="0"/>
              <a:buChar char="o"/>
            </a:pPr>
            <a:r>
              <a:rPr lang="en-US" sz="2800" dirty="0"/>
              <a:t>Importance of transitions</a:t>
            </a:r>
          </a:p>
          <a:p>
            <a:pPr marL="989838" lvl="2" indent="-514350">
              <a:buFont typeface="Courier New" panose="02070309020205020404" pitchFamily="49" charset="0"/>
              <a:buChar char="o"/>
            </a:pPr>
            <a:r>
              <a:rPr lang="en-US" sz="2800" dirty="0"/>
              <a:t>Where does everyone stand?</a:t>
            </a:r>
          </a:p>
          <a:p>
            <a:pPr marL="989838" lvl="2" indent="-514350">
              <a:buFont typeface="Courier New" panose="02070309020205020404" pitchFamily="49" charset="0"/>
              <a:buChar char="o"/>
            </a:pPr>
            <a:r>
              <a:rPr lang="en-US" sz="2800" dirty="0"/>
              <a:t>What do you do when you aren’t speaking?</a:t>
            </a:r>
          </a:p>
          <a:p>
            <a:pPr marL="989838" lvl="2" indent="-514350">
              <a:buFont typeface="Courier New" panose="02070309020205020404" pitchFamily="49" charset="0"/>
              <a:buChar char="o"/>
            </a:pPr>
            <a:r>
              <a:rPr lang="en-US" sz="2800" dirty="0"/>
              <a:t>Have a plan!</a:t>
            </a:r>
          </a:p>
          <a:p>
            <a:pPr marL="989838" lvl="2" indent="-514350">
              <a:buFont typeface="Courier New" panose="02070309020205020404" pitchFamily="49" charset="0"/>
              <a:buChar char="o"/>
            </a:pPr>
            <a:endParaRPr lang="en-US" sz="2800" dirty="0"/>
          </a:p>
          <a:p>
            <a:pPr marL="292608" lvl="1" indent="0">
              <a:buNone/>
            </a:pPr>
            <a:endParaRPr lang="en-US" sz="2800" dirty="0"/>
          </a:p>
          <a:p>
            <a:pPr marL="292608" lvl="1" indent="0">
              <a:buNone/>
            </a:pPr>
            <a:endParaRPr lang="en-US" sz="2800" dirty="0"/>
          </a:p>
          <a:p>
            <a:pPr marL="932688" lvl="2" indent="-457200">
              <a:buFont typeface="Courier New" panose="02070309020205020404" pitchFamily="49" charset="0"/>
              <a:buChar char="o"/>
            </a:pPr>
            <a:endParaRPr lang="en-US" sz="2600" dirty="0"/>
          </a:p>
          <a:p>
            <a:pPr marL="749808" lvl="1" indent="-457200">
              <a:buFont typeface="Courier New" panose="02070309020205020404" pitchFamily="49" charset="0"/>
              <a:buChar char="o"/>
            </a:pPr>
            <a:endParaRPr lang="en-US" sz="3000" dirty="0"/>
          </a:p>
          <a:p>
            <a:pPr marL="0" indent="0">
              <a:buNone/>
            </a:pPr>
            <a:endParaRPr lang="en-US" sz="3200" dirty="0"/>
          </a:p>
        </p:txBody>
      </p:sp>
      <p:pic>
        <p:nvPicPr>
          <p:cNvPr id="6" name="Picture 5" descr="Collaboration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8866" y="1982590"/>
            <a:ext cx="3832864" cy="3832864"/>
          </a:xfrm>
          <a:prstGeom prst="rect">
            <a:avLst/>
          </a:prstGeom>
        </p:spPr>
      </p:pic>
    </p:spTree>
    <p:extLst>
      <p:ext uri="{BB962C8B-B14F-4D97-AF65-F5344CB8AC3E}">
        <p14:creationId xmlns:p14="http://schemas.microsoft.com/office/powerpoint/2010/main" val="40840549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75A377B-0D34-4467-AB64-754B9F1BBEF0}"/>
              </a:ext>
            </a:extLst>
          </p:cNvPr>
          <p:cNvSpPr>
            <a:spLocks noGrp="1"/>
          </p:cNvSpPr>
          <p:nvPr>
            <p:ph idx="4294967295"/>
          </p:nvPr>
        </p:nvSpPr>
        <p:spPr>
          <a:xfrm>
            <a:off x="1066800" y="1981200"/>
            <a:ext cx="10058400" cy="2895600"/>
          </a:xfrm>
        </p:spPr>
        <p:txBody>
          <a:bodyPr/>
          <a:lstStyle/>
          <a:p>
            <a:pPr marL="475488" lvl="2" indent="0" algn="ctr">
              <a:buNone/>
            </a:pPr>
            <a:r>
              <a:rPr lang="en-US" sz="4400" i="1" dirty="0"/>
              <a:t>Work to make your group members a source of support, not stress! </a:t>
            </a:r>
          </a:p>
          <a:p>
            <a:endParaRPr lang="en-US" dirty="0"/>
          </a:p>
        </p:txBody>
      </p:sp>
    </p:spTree>
    <p:extLst>
      <p:ext uri="{BB962C8B-B14F-4D97-AF65-F5344CB8AC3E}">
        <p14:creationId xmlns:p14="http://schemas.microsoft.com/office/powerpoint/2010/main" val="197418471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269</TotalTime>
  <Words>1777</Words>
  <Application>Microsoft Macintosh PowerPoint</Application>
  <PresentationFormat>Custom</PresentationFormat>
  <Paragraphs>70</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Retrospect</vt:lpstr>
      <vt:lpstr>Communicating Technical Information as a Team</vt:lpstr>
      <vt:lpstr>PowerPoint Presentation</vt:lpstr>
      <vt:lpstr>Timeline</vt:lpstr>
      <vt:lpstr>Working With Your Group</vt:lpstr>
      <vt:lpstr>Communicating Technical Information…</vt:lpstr>
      <vt:lpstr>…As A Team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Bryan</dc:creator>
  <cp:lastModifiedBy>Katie Bruner</cp:lastModifiedBy>
  <cp:revision>35</cp:revision>
  <dcterms:created xsi:type="dcterms:W3CDTF">2017-03-12T18:15:52Z</dcterms:created>
  <dcterms:modified xsi:type="dcterms:W3CDTF">2018-09-10T21:19:57Z</dcterms:modified>
</cp:coreProperties>
</file>