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Roboto"/>
      <p:regular r:id="rId35"/>
      <p:bold r:id="rId36"/>
      <p:italic r:id="rId37"/>
      <p:boldItalic r:id="rId38"/>
    </p:embeddedFont>
    <p:embeddedFont>
      <p:font typeface="Nunito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D339716-1BCF-43A2-87E3-5C360DD54181}">
  <a:tblStyle styleId="{3D339716-1BCF-43A2-87E3-5C360DD541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unito-bold.fntdata"/><Relationship Id="rId20" Type="http://schemas.openxmlformats.org/officeDocument/2006/relationships/slide" Target="slides/slide15.xml"/><Relationship Id="rId42" Type="http://schemas.openxmlformats.org/officeDocument/2006/relationships/font" Target="fonts/Nunito-boldItalic.fntdata"/><Relationship Id="rId41" Type="http://schemas.openxmlformats.org/officeDocument/2006/relationships/font" Target="fonts/Nunito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oboto-italic.fntdata"/><Relationship Id="rId14" Type="http://schemas.openxmlformats.org/officeDocument/2006/relationships/slide" Target="slides/slide9.xml"/><Relationship Id="rId36" Type="http://schemas.openxmlformats.org/officeDocument/2006/relationships/font" Target="fonts/Roboto-bold.fntdata"/><Relationship Id="rId17" Type="http://schemas.openxmlformats.org/officeDocument/2006/relationships/slide" Target="slides/slide12.xml"/><Relationship Id="rId39" Type="http://schemas.openxmlformats.org/officeDocument/2006/relationships/font" Target="fonts/Nunito-regular.fntdata"/><Relationship Id="rId16" Type="http://schemas.openxmlformats.org/officeDocument/2006/relationships/slide" Target="slides/slide11.xml"/><Relationship Id="rId38" Type="http://schemas.openxmlformats.org/officeDocument/2006/relationships/font" Target="fonts/Robot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Shape 3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Shape 3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Shape 4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Shape 4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Shape 4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Shape 4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Shape 4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Shape 34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800"/>
              <a:buNone/>
              <a:defRPr sz="3800"/>
            </a:lvl1pPr>
            <a:lvl2pPr lvl="1" algn="ctr">
              <a:spcBef>
                <a:spcPts val="0"/>
              </a:spcBef>
              <a:buSzPts val="3800"/>
              <a:buNone/>
              <a:defRPr sz="3800"/>
            </a:lvl2pPr>
            <a:lvl3pPr lvl="2" algn="ctr">
              <a:spcBef>
                <a:spcPts val="0"/>
              </a:spcBef>
              <a:buSzPts val="3800"/>
              <a:buNone/>
              <a:defRPr sz="3800"/>
            </a:lvl3pPr>
            <a:lvl4pPr lvl="3" algn="ctr">
              <a:spcBef>
                <a:spcPts val="0"/>
              </a:spcBef>
              <a:buSzPts val="3800"/>
              <a:buNone/>
              <a:defRPr sz="3800"/>
            </a:lvl4pPr>
            <a:lvl5pPr lvl="4" algn="ctr">
              <a:spcBef>
                <a:spcPts val="0"/>
              </a:spcBef>
              <a:buSzPts val="3800"/>
              <a:buNone/>
              <a:defRPr sz="3800"/>
            </a:lvl5pPr>
            <a:lvl6pPr lvl="5" algn="ctr">
              <a:spcBef>
                <a:spcPts val="0"/>
              </a:spcBef>
              <a:buSzPts val="3800"/>
              <a:buNone/>
              <a:defRPr sz="3800"/>
            </a:lvl6pPr>
            <a:lvl7pPr lvl="6" algn="ctr">
              <a:spcBef>
                <a:spcPts val="0"/>
              </a:spcBef>
              <a:buSzPts val="3800"/>
              <a:buNone/>
              <a:defRPr sz="3800"/>
            </a:lvl7pPr>
            <a:lvl8pPr lvl="7" algn="ctr">
              <a:spcBef>
                <a:spcPts val="0"/>
              </a:spcBef>
              <a:buSzPts val="3800"/>
              <a:buNone/>
              <a:defRPr sz="3800"/>
            </a:lvl8pPr>
            <a:lvl9pPr lvl="8" algn="ctr">
              <a:spcBef>
                <a:spcPts val="0"/>
              </a:spcBef>
              <a:buSzPts val="3800"/>
              <a:buNone/>
              <a:defRPr sz="3800"/>
            </a:lvl9pPr>
          </a:lstStyle>
          <a:p/>
        </p:txBody>
      </p:sp>
      <p:sp>
        <p:nvSpPr>
          <p:cNvPr id="35" name="Shape 35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Shape 119"/>
          <p:cNvSpPr txBox="1"/>
          <p:nvPr>
            <p:ph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300"/>
              <a:buChar char="●"/>
              <a:defRPr/>
            </a:lvl1pPr>
            <a:lvl2pPr lvl="1" algn="ctr">
              <a:spcBef>
                <a:spcPts val="0"/>
              </a:spcBef>
              <a:buSzPts val="1100"/>
              <a:buChar char="○"/>
              <a:defRPr/>
            </a:lvl2pPr>
            <a:lvl3pPr lvl="2" algn="ctr">
              <a:spcBef>
                <a:spcPts val="0"/>
              </a:spcBef>
              <a:buSzPts val="1100"/>
              <a:buChar char="■"/>
              <a:defRPr/>
            </a:lvl3pPr>
            <a:lvl4pPr lvl="3" algn="ctr">
              <a:spcBef>
                <a:spcPts val="0"/>
              </a:spcBef>
              <a:buSzPts val="1100"/>
              <a:buChar char="●"/>
              <a:defRPr/>
            </a:lvl4pPr>
            <a:lvl5pPr lvl="4" algn="ctr">
              <a:spcBef>
                <a:spcPts val="0"/>
              </a:spcBef>
              <a:buSzPts val="1100"/>
              <a:buChar char="○"/>
              <a:defRPr/>
            </a:lvl5pPr>
            <a:lvl6pPr lvl="5" algn="ctr">
              <a:spcBef>
                <a:spcPts val="0"/>
              </a:spcBef>
              <a:buSzPts val="1100"/>
              <a:buChar char="■"/>
              <a:defRPr/>
            </a:lvl6pPr>
            <a:lvl7pPr lvl="6" algn="ctr">
              <a:spcBef>
                <a:spcPts val="0"/>
              </a:spcBef>
              <a:buSzPts val="1100"/>
              <a:buChar char="●"/>
              <a:defRPr/>
            </a:lvl7pPr>
            <a:lvl8pPr lvl="7" algn="ctr">
              <a:spcBef>
                <a:spcPts val="0"/>
              </a:spcBef>
              <a:buSzPts val="1100"/>
              <a:buChar char="○"/>
              <a:defRPr/>
            </a:lvl8pPr>
            <a:lvl9pPr lvl="8" algn="ctr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Shape 47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Shape 93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200"/>
              <a:buNone/>
              <a:defRPr sz="3200"/>
            </a:lvl1pPr>
            <a:lvl2pPr lvl="1" algn="ctr">
              <a:spcBef>
                <a:spcPts val="0"/>
              </a:spcBef>
              <a:buSzPts val="3200"/>
              <a:buNone/>
              <a:defRPr sz="3200"/>
            </a:lvl2pPr>
            <a:lvl3pPr lvl="2" algn="ctr">
              <a:spcBef>
                <a:spcPts val="0"/>
              </a:spcBef>
              <a:buSzPts val="3200"/>
              <a:buNone/>
              <a:defRPr sz="3200"/>
            </a:lvl3pPr>
            <a:lvl4pPr lvl="3" algn="ctr">
              <a:spcBef>
                <a:spcPts val="0"/>
              </a:spcBef>
              <a:buSzPts val="3200"/>
              <a:buNone/>
              <a:defRPr sz="3200"/>
            </a:lvl4pPr>
            <a:lvl5pPr lvl="4" algn="ctr">
              <a:spcBef>
                <a:spcPts val="0"/>
              </a:spcBef>
              <a:buSzPts val="3200"/>
              <a:buNone/>
              <a:defRPr sz="3200"/>
            </a:lvl5pPr>
            <a:lvl6pPr lvl="5" algn="ctr">
              <a:spcBef>
                <a:spcPts val="0"/>
              </a:spcBef>
              <a:buSzPts val="3200"/>
              <a:buNone/>
              <a:defRPr sz="3200"/>
            </a:lvl6pPr>
            <a:lvl7pPr lvl="6" algn="ctr">
              <a:spcBef>
                <a:spcPts val="0"/>
              </a:spcBef>
              <a:buSzPts val="3200"/>
              <a:buNone/>
              <a:defRPr sz="3200"/>
            </a:lvl7pPr>
            <a:lvl8pPr lvl="7" algn="ctr">
              <a:spcBef>
                <a:spcPts val="0"/>
              </a:spcBef>
              <a:buSzPts val="3200"/>
              <a:buNone/>
              <a:defRPr sz="3200"/>
            </a:lvl8pPr>
            <a:lvl9pPr lvl="8" algn="ctr">
              <a:spcBef>
                <a:spcPts val="0"/>
              </a:spcBef>
              <a:buSzPts val="3200"/>
              <a:buNone/>
              <a:defRPr sz="3200"/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/>
        </p:txBody>
      </p:sp>
      <p:sp>
        <p:nvSpPr>
          <p:cNvPr id="100" name="Shape 100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ctrTitle"/>
          </p:nvPr>
        </p:nvSpPr>
        <p:spPr>
          <a:xfrm>
            <a:off x="2038050" y="1554875"/>
            <a:ext cx="5067900" cy="14481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Group Number 42: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Monitoring System for Rotating Turbines</a:t>
            </a:r>
          </a:p>
        </p:txBody>
      </p:sp>
      <p:sp>
        <p:nvSpPr>
          <p:cNvPr id="129" name="Shape 129"/>
          <p:cNvSpPr txBox="1"/>
          <p:nvPr>
            <p:ph idx="1" type="subTitle"/>
          </p:nvPr>
        </p:nvSpPr>
        <p:spPr>
          <a:xfrm>
            <a:off x="1891350" y="3265783"/>
            <a:ext cx="5361300" cy="52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Alaa Qarooni, Asm Khandker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819150" y="462925"/>
            <a:ext cx="7505700" cy="661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Sensor Module - Functional Overview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819150" y="1200925"/>
            <a:ext cx="7407000" cy="3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Correctly matched Vertical Cavity Surface Emitting Laser and phototransistor (photo-BJT) pair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The laser feeds a continuous signal into the base region of BJT, resulting in continuous electron-hole pair generation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The turbine pulses the laser, and current density in the BJT is reduced to zero every time a blade interferes with the laser.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ts val="18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This produces a series of high and low signals to be fed into the microcontroller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idx="1" type="body"/>
          </p:nvPr>
        </p:nvSpPr>
        <p:spPr>
          <a:xfrm>
            <a:off x="819150" y="1200925"/>
            <a:ext cx="7505700" cy="312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Vertical Cavity Laser (VCSEL)</a:t>
            </a:r>
          </a:p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SzPts val="18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Low drive current (10 ~ 50mA) </a:t>
            </a:r>
          </a:p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SzPts val="18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Low optical power output (&lt;5mW)</a:t>
            </a:r>
          </a:p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SzPts val="18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Output power is only a function of current (Voltage is clamped at population inversion)</a:t>
            </a:r>
          </a:p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SzPts val="18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Fixed 5V supply (drive current is controlled by additional circuitry)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Shape 230"/>
          <p:cNvSpPr txBox="1"/>
          <p:nvPr>
            <p:ph type="title"/>
          </p:nvPr>
        </p:nvSpPr>
        <p:spPr>
          <a:xfrm>
            <a:off x="819150" y="462925"/>
            <a:ext cx="7505700" cy="661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Sensor Module - Hardware Specifications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idx="1" type="body"/>
          </p:nvPr>
        </p:nvSpPr>
        <p:spPr>
          <a:xfrm>
            <a:off x="819150" y="1200925"/>
            <a:ext cx="7505700" cy="312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The laser output only depends on the drive current as follows: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Our operating point for the detector to saturate is 2mW.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The laser outputs a maximum 10mW at 50mA drive current. So to output 2mW we need to drive the laser at 10mA.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Our supply voltage to the laser is 5V. We convert this to a 10mA voltage controlled current source using the JFET J2N819.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Shape 236"/>
          <p:cNvSpPr txBox="1"/>
          <p:nvPr>
            <p:ph type="title"/>
          </p:nvPr>
        </p:nvSpPr>
        <p:spPr>
          <a:xfrm>
            <a:off x="819150" y="442450"/>
            <a:ext cx="7505700" cy="661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Sensor Module - Hardware Specifications</a:t>
            </a:r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2775" y="1565075"/>
            <a:ext cx="1704975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idx="1" type="body"/>
          </p:nvPr>
        </p:nvSpPr>
        <p:spPr>
          <a:xfrm>
            <a:off x="819150" y="1124725"/>
            <a:ext cx="75057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VCSEL (additional requirements)</a:t>
            </a:r>
          </a:p>
          <a:p>
            <a:pPr indent="0" lvl="0" mar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SzPts val="18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High beam quality </a:t>
            </a:r>
          </a:p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SzPts val="18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High coupling efficiency with phototransistor</a:t>
            </a:r>
          </a:p>
          <a:p>
            <a:pPr indent="-342900" lvl="0" marL="457200" rtl="0">
              <a:spcBef>
                <a:spcPts val="0"/>
              </a:spcBef>
              <a:buSzPts val="18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Collimating lens ensures high enough intensity even at low power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 txBox="1"/>
          <p:nvPr>
            <p:ph type="title"/>
          </p:nvPr>
        </p:nvSpPr>
        <p:spPr>
          <a:xfrm>
            <a:off x="819150" y="462925"/>
            <a:ext cx="7505700" cy="661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Sensor Module - Hardware Specifications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1" type="body"/>
          </p:nvPr>
        </p:nvSpPr>
        <p:spPr>
          <a:xfrm>
            <a:off x="819150" y="1125775"/>
            <a:ext cx="7505700" cy="3655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Detector</a:t>
            </a:r>
          </a:p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SzPts val="18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NPN transistor in common emitter configuration with high pull up resistor (150k)</a:t>
            </a:r>
          </a:p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SzPts val="18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Fast switching (higher than the microcontroller sampling frequency)</a:t>
            </a:r>
          </a:p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SzPts val="18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Saturation at 2~3mW optical power from the laser (saturation shorts the ground to output and sends “LOW” signal to microcontroller)</a:t>
            </a:r>
          </a:p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SzPts val="18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Diameter of collecting lens over base region should match the beam width</a:t>
            </a:r>
          </a:p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SzPts val="1800"/>
              <a:buFont typeface="Times New Roman"/>
              <a:buChar char="-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PMOS discriminator gets rid of negative voltages - sets ‘HIGH’ to 4.5-5V and ‘LOW’ to 0-300mV</a:t>
            </a:r>
          </a:p>
        </p:txBody>
      </p:sp>
      <p:sp>
        <p:nvSpPr>
          <p:cNvPr id="249" name="Shape 249"/>
          <p:cNvSpPr txBox="1"/>
          <p:nvPr>
            <p:ph type="title"/>
          </p:nvPr>
        </p:nvSpPr>
        <p:spPr>
          <a:xfrm>
            <a:off x="819150" y="463975"/>
            <a:ext cx="7505700" cy="661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Sensor Module - Hardware Specifications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/>
        </p:nvSpPr>
        <p:spPr>
          <a:xfrm>
            <a:off x="5941000" y="3170738"/>
            <a:ext cx="14211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To LED Circuit</a:t>
            </a:r>
          </a:p>
        </p:txBody>
      </p:sp>
      <p:sp>
        <p:nvSpPr>
          <p:cNvPr id="255" name="Shape 255"/>
          <p:cNvSpPr txBox="1"/>
          <p:nvPr>
            <p:ph type="title"/>
          </p:nvPr>
        </p:nvSpPr>
        <p:spPr>
          <a:xfrm>
            <a:off x="819150" y="539125"/>
            <a:ext cx="7505700" cy="661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400"/>
              <a:t>Microcontroller Module</a:t>
            </a:r>
            <a:r>
              <a:rPr lang="en" sz="2400"/>
              <a:t> - ATmega328P Connections</a:t>
            </a:r>
          </a:p>
        </p:txBody>
      </p:sp>
      <p:pic>
        <p:nvPicPr>
          <p:cNvPr id="256" name="Shape 256"/>
          <p:cNvPicPr preferRelativeResize="0"/>
          <p:nvPr/>
        </p:nvPicPr>
        <p:blipFill rotWithShape="1">
          <a:blip r:embed="rId3">
            <a:alphaModFix/>
          </a:blip>
          <a:srcRect b="0" l="37697" r="36549" t="7885"/>
          <a:stretch/>
        </p:blipFill>
        <p:spPr>
          <a:xfrm>
            <a:off x="3918862" y="1259250"/>
            <a:ext cx="1306276" cy="3350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7" name="Shape 257"/>
          <p:cNvCxnSpPr/>
          <p:nvPr/>
        </p:nvCxnSpPr>
        <p:spPr>
          <a:xfrm rot="10800000">
            <a:off x="3143125" y="1585825"/>
            <a:ext cx="804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258" name="Shape 258"/>
          <p:cNvCxnSpPr/>
          <p:nvPr/>
        </p:nvCxnSpPr>
        <p:spPr>
          <a:xfrm rot="10800000">
            <a:off x="3143125" y="2198150"/>
            <a:ext cx="804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259" name="Shape 259"/>
          <p:cNvCxnSpPr/>
          <p:nvPr/>
        </p:nvCxnSpPr>
        <p:spPr>
          <a:xfrm rot="10800000">
            <a:off x="3143125" y="2402250"/>
            <a:ext cx="804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260" name="Shape 260"/>
          <p:cNvCxnSpPr/>
          <p:nvPr/>
        </p:nvCxnSpPr>
        <p:spPr>
          <a:xfrm rot="10800000">
            <a:off x="3143125" y="2583588"/>
            <a:ext cx="804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261" name="Shape 261"/>
          <p:cNvCxnSpPr/>
          <p:nvPr/>
        </p:nvCxnSpPr>
        <p:spPr>
          <a:xfrm rot="10800000">
            <a:off x="3143125" y="3656050"/>
            <a:ext cx="804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262" name="Shape 262"/>
          <p:cNvCxnSpPr/>
          <p:nvPr/>
        </p:nvCxnSpPr>
        <p:spPr>
          <a:xfrm rot="10800000">
            <a:off x="3143125" y="3854325"/>
            <a:ext cx="804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263" name="Shape 263"/>
          <p:cNvCxnSpPr/>
          <p:nvPr/>
        </p:nvCxnSpPr>
        <p:spPr>
          <a:xfrm rot="10800000">
            <a:off x="3143125" y="4070075"/>
            <a:ext cx="804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264" name="Shape 264"/>
          <p:cNvCxnSpPr/>
          <p:nvPr/>
        </p:nvCxnSpPr>
        <p:spPr>
          <a:xfrm rot="10800000">
            <a:off x="5201700" y="3854325"/>
            <a:ext cx="804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stealth"/>
            <a:tailEnd len="lg" w="lg" type="none"/>
          </a:ln>
        </p:spPr>
      </p:cxnSp>
      <p:cxnSp>
        <p:nvCxnSpPr>
          <p:cNvPr id="265" name="Shape 265"/>
          <p:cNvCxnSpPr/>
          <p:nvPr/>
        </p:nvCxnSpPr>
        <p:spPr>
          <a:xfrm rot="10800000">
            <a:off x="5201700" y="4070075"/>
            <a:ext cx="804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266" name="Shape 266"/>
          <p:cNvCxnSpPr/>
          <p:nvPr/>
        </p:nvCxnSpPr>
        <p:spPr>
          <a:xfrm rot="10800000">
            <a:off x="5201700" y="3440300"/>
            <a:ext cx="804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stealth"/>
            <a:tailEnd len="lg" w="lg" type="none"/>
          </a:ln>
        </p:spPr>
      </p:cxnSp>
      <p:cxnSp>
        <p:nvCxnSpPr>
          <p:cNvPr id="267" name="Shape 267"/>
          <p:cNvCxnSpPr/>
          <p:nvPr/>
        </p:nvCxnSpPr>
        <p:spPr>
          <a:xfrm rot="10800000">
            <a:off x="5201700" y="3656050"/>
            <a:ext cx="804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stealth"/>
            <a:tailEnd len="lg" w="lg" type="none"/>
          </a:ln>
        </p:spPr>
      </p:cxnSp>
      <p:sp>
        <p:nvSpPr>
          <p:cNvPr id="268" name="Shape 268"/>
          <p:cNvSpPr txBox="1"/>
          <p:nvPr/>
        </p:nvSpPr>
        <p:spPr>
          <a:xfrm>
            <a:off x="944550" y="1316275"/>
            <a:ext cx="23046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To 150kΩ pull-up resistor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1732000" y="1928600"/>
            <a:ext cx="14211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To LCD PIN 14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1732000" y="2132700"/>
            <a:ext cx="14211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To LCD PIN 13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1732000" y="2351388"/>
            <a:ext cx="14211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To LCD PIN 12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1732000" y="3369025"/>
            <a:ext cx="14211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To LCD PIN 11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736875" y="3580550"/>
            <a:ext cx="24162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rgbClr val="6AA84F"/>
                </a:solidFill>
              </a:rPr>
              <a:t>To gate pins of </a:t>
            </a:r>
            <a:r>
              <a:rPr baseline="30000" lang="en">
                <a:solidFill>
                  <a:srgbClr val="6AA84F"/>
                </a:solidFill>
              </a:rPr>
              <a:t>1</a:t>
            </a:r>
            <a:r>
              <a:rPr lang="en">
                <a:solidFill>
                  <a:srgbClr val="6AA84F"/>
                </a:solidFill>
              </a:rPr>
              <a:t>M3 and M4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790475" y="3800525"/>
            <a:ext cx="23628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rgbClr val="6AA84F"/>
                </a:solidFill>
              </a:rPr>
              <a:t>To gate pins of M1 and M2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819150" y="4612425"/>
            <a:ext cx="3656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aseline="30000" lang="en" sz="1000"/>
              <a:t>1</a:t>
            </a:r>
            <a:r>
              <a:rPr lang="en" sz="1000"/>
              <a:t>See “Power Switching Module - Circuit” slide</a:t>
            </a:r>
          </a:p>
        </p:txBody>
      </p:sp>
      <p:pic>
        <p:nvPicPr>
          <p:cNvPr id="276" name="Shape 276"/>
          <p:cNvPicPr preferRelativeResize="0"/>
          <p:nvPr/>
        </p:nvPicPr>
        <p:blipFill rotWithShape="1">
          <a:blip r:embed="rId4">
            <a:alphaModFix/>
          </a:blip>
          <a:srcRect b="0" l="27423" r="28585" t="0"/>
          <a:stretch/>
        </p:blipFill>
        <p:spPr>
          <a:xfrm rot="-5400000">
            <a:off x="3059087" y="3161487"/>
            <a:ext cx="214325" cy="3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Shape 277"/>
          <p:cNvPicPr preferRelativeResize="0"/>
          <p:nvPr/>
        </p:nvPicPr>
        <p:blipFill rotWithShape="1">
          <a:blip r:embed="rId5">
            <a:alphaModFix/>
          </a:blip>
          <a:srcRect b="19729" l="0" r="0" t="23150"/>
          <a:stretch/>
        </p:blipFill>
        <p:spPr>
          <a:xfrm>
            <a:off x="2827550" y="3026250"/>
            <a:ext cx="146850" cy="19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 rotWithShape="1">
          <a:blip r:embed="rId5">
            <a:alphaModFix/>
          </a:blip>
          <a:srcRect b="0" l="0" r="0" t="23147"/>
          <a:stretch/>
        </p:blipFill>
        <p:spPr>
          <a:xfrm>
            <a:off x="2573925" y="3026250"/>
            <a:ext cx="146850" cy="2687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9" name="Shape 279"/>
          <p:cNvCxnSpPr>
            <a:stCxn id="278" idx="2"/>
          </p:cNvCxnSpPr>
          <p:nvPr/>
        </p:nvCxnSpPr>
        <p:spPr>
          <a:xfrm>
            <a:off x="2647350" y="3294976"/>
            <a:ext cx="0" cy="14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80" name="Shape 280"/>
          <p:cNvCxnSpPr/>
          <p:nvPr/>
        </p:nvCxnSpPr>
        <p:spPr>
          <a:xfrm>
            <a:off x="2649050" y="3440300"/>
            <a:ext cx="129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81" name="Shape 281"/>
          <p:cNvCxnSpPr>
            <a:stCxn id="277" idx="2"/>
          </p:cNvCxnSpPr>
          <p:nvPr/>
        </p:nvCxnSpPr>
        <p:spPr>
          <a:xfrm flipH="1" rot="10800000">
            <a:off x="2900975" y="3224473"/>
            <a:ext cx="1047000" cy="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82" name="Shape 282"/>
          <p:cNvCxnSpPr/>
          <p:nvPr/>
        </p:nvCxnSpPr>
        <p:spPr>
          <a:xfrm>
            <a:off x="2649050" y="3025500"/>
            <a:ext cx="129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83" name="Shape 283"/>
          <p:cNvSpPr txBox="1"/>
          <p:nvPr/>
        </p:nvSpPr>
        <p:spPr>
          <a:xfrm>
            <a:off x="3300700" y="3168725"/>
            <a:ext cx="804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600"/>
              <a:t>16MHz Crystal Oscillator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2246950" y="2988575"/>
            <a:ext cx="3912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600"/>
              <a:t>22pF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2900975" y="2985563"/>
            <a:ext cx="3912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600"/>
              <a:t>22pF</a:t>
            </a:r>
          </a:p>
        </p:txBody>
      </p:sp>
      <p:cxnSp>
        <p:nvCxnSpPr>
          <p:cNvPr id="286" name="Shape 286"/>
          <p:cNvCxnSpPr/>
          <p:nvPr/>
        </p:nvCxnSpPr>
        <p:spPr>
          <a:xfrm rot="10800000">
            <a:off x="3143125" y="2809475"/>
            <a:ext cx="804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stealth"/>
          </a:ln>
        </p:spPr>
      </p:cxnSp>
      <p:sp>
        <p:nvSpPr>
          <p:cNvPr id="287" name="Shape 287"/>
          <p:cNvSpPr txBox="1"/>
          <p:nvPr/>
        </p:nvSpPr>
        <p:spPr>
          <a:xfrm>
            <a:off x="2460950" y="2548675"/>
            <a:ext cx="6822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To 5V</a:t>
            </a:r>
          </a:p>
        </p:txBody>
      </p:sp>
      <p:cxnSp>
        <p:nvCxnSpPr>
          <p:cNvPr id="288" name="Shape 288"/>
          <p:cNvCxnSpPr/>
          <p:nvPr/>
        </p:nvCxnSpPr>
        <p:spPr>
          <a:xfrm rot="10800000">
            <a:off x="1883875" y="3025500"/>
            <a:ext cx="804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stealth"/>
          </a:ln>
        </p:spPr>
      </p:cxnSp>
      <p:sp>
        <p:nvSpPr>
          <p:cNvPr id="289" name="Shape 289"/>
          <p:cNvSpPr txBox="1"/>
          <p:nvPr/>
        </p:nvSpPr>
        <p:spPr>
          <a:xfrm>
            <a:off x="1085450" y="2750875"/>
            <a:ext cx="9501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To GND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5941000" y="3386488"/>
            <a:ext cx="14211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To LCD PIN 4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5941000" y="3584763"/>
            <a:ext cx="14211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To LCD PIN 3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5941000" y="3800525"/>
            <a:ext cx="25731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rgbClr val="1155CC"/>
                </a:solidFill>
              </a:rPr>
              <a:t>Input from Sensor Module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5604700" y="1313300"/>
            <a:ext cx="30618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LCD Display Module connections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5604700" y="1657400"/>
            <a:ext cx="30618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rgbClr val="1155CC"/>
                </a:solidFill>
              </a:rPr>
              <a:t>Sensor Module</a:t>
            </a:r>
            <a:r>
              <a:rPr lang="en">
                <a:solidFill>
                  <a:srgbClr val="1155CC"/>
                </a:solidFill>
              </a:rPr>
              <a:t> connections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5604700" y="2004800"/>
            <a:ext cx="31776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rgbClr val="6AA84F"/>
                </a:solidFill>
              </a:rPr>
              <a:t>Power Switching Module</a:t>
            </a:r>
            <a:r>
              <a:rPr lang="en">
                <a:solidFill>
                  <a:srgbClr val="6AA84F"/>
                </a:solidFill>
              </a:rPr>
              <a:t> connections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idx="1" type="body"/>
          </p:nvPr>
        </p:nvSpPr>
        <p:spPr>
          <a:xfrm>
            <a:off x="819150" y="1346425"/>
            <a:ext cx="7505700" cy="92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SzPts val="1800"/>
              <a:buFont typeface="Times New Roman"/>
              <a:buChar char="★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Sensor Module output acts as a digital input to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 PIN 16 of the ATmega328P</a:t>
            </a:r>
          </a:p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SzPts val="1800"/>
              <a:buFont typeface="Times New Roman"/>
              <a:buChar char="★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PIN 16 = Arduino Digital Pin 10</a:t>
            </a:r>
          </a:p>
        </p:txBody>
      </p:sp>
      <p:sp>
        <p:nvSpPr>
          <p:cNvPr id="301" name="Shape 301"/>
          <p:cNvSpPr txBox="1"/>
          <p:nvPr>
            <p:ph type="title"/>
          </p:nvPr>
        </p:nvSpPr>
        <p:spPr>
          <a:xfrm>
            <a:off x="819150" y="539125"/>
            <a:ext cx="7505700" cy="807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400"/>
              <a:t>Microcontroller Module - Sensor Module Connections and RPM calculation</a:t>
            </a:r>
          </a:p>
        </p:txBody>
      </p:sp>
      <p:grpSp>
        <p:nvGrpSpPr>
          <p:cNvPr id="302" name="Shape 302"/>
          <p:cNvGrpSpPr/>
          <p:nvPr/>
        </p:nvGrpSpPr>
        <p:grpSpPr>
          <a:xfrm>
            <a:off x="1097312" y="2335694"/>
            <a:ext cx="2120037" cy="2134258"/>
            <a:chOff x="0" y="1189989"/>
            <a:chExt cx="2214600" cy="3217636"/>
          </a:xfrm>
        </p:grpSpPr>
        <p:sp>
          <p:nvSpPr>
            <p:cNvPr id="303" name="Shape 303"/>
            <p:cNvSpPr/>
            <p:nvPr/>
          </p:nvSpPr>
          <p:spPr>
            <a:xfrm>
              <a:off x="0" y="1189989"/>
              <a:ext cx="2214600" cy="669000"/>
            </a:xfrm>
            <a:prstGeom prst="homePlate">
              <a:avLst>
                <a:gd fmla="val 50000" name="adj"/>
              </a:avLst>
            </a:prstGeom>
            <a:solidFill>
              <a:srgbClr val="1C3AA9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69850" lvl="0" marL="0" algn="ctr">
                <a:spcBef>
                  <a:spcPts val="0"/>
                </a:spcBef>
                <a:buSzPts val="1100"/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Step 1</a:t>
              </a:r>
            </a:p>
          </p:txBody>
        </p:sp>
        <p:sp>
          <p:nvSpPr>
            <p:cNvPr id="304" name="Shape 304"/>
            <p:cNvSpPr txBox="1"/>
            <p:nvPr/>
          </p:nvSpPr>
          <p:spPr>
            <a:xfrm>
              <a:off x="295050" y="2057125"/>
              <a:ext cx="16245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en" sz="1100">
                  <a:solidFill>
                    <a:srgbClr val="43434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Digital Pin 10 = LOW</a:t>
              </a:r>
            </a:p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t/>
              </a:r>
              <a:endParaRPr sz="11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en" sz="1100">
                  <a:solidFill>
                    <a:srgbClr val="43434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prevTime = current time in milliseconds</a:t>
              </a:r>
            </a:p>
          </p:txBody>
        </p:sp>
      </p:grpSp>
      <p:grpSp>
        <p:nvGrpSpPr>
          <p:cNvPr id="305" name="Shape 305"/>
          <p:cNvGrpSpPr/>
          <p:nvPr/>
        </p:nvGrpSpPr>
        <p:grpSpPr>
          <a:xfrm>
            <a:off x="2857141" y="2335552"/>
            <a:ext cx="1975867" cy="2134400"/>
            <a:chOff x="1838325" y="1189775"/>
            <a:chExt cx="2064000" cy="3217850"/>
          </a:xfrm>
        </p:grpSpPr>
        <p:sp>
          <p:nvSpPr>
            <p:cNvPr id="306" name="Shape 306"/>
            <p:cNvSpPr/>
            <p:nvPr/>
          </p:nvSpPr>
          <p:spPr>
            <a:xfrm>
              <a:off x="1838325" y="1189775"/>
              <a:ext cx="2064000" cy="669000"/>
            </a:xfrm>
            <a:prstGeom prst="chevron">
              <a:avLst>
                <a:gd fmla="val 50000" name="adj"/>
              </a:avLst>
            </a:prstGeom>
            <a:solidFill>
              <a:srgbClr val="2A56C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69850" lvl="0" marL="0" algn="ctr">
                <a:spcBef>
                  <a:spcPts val="0"/>
                </a:spcBef>
                <a:buSzPts val="1100"/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Step 2</a:t>
              </a:r>
            </a:p>
          </p:txBody>
        </p:sp>
        <p:sp>
          <p:nvSpPr>
            <p:cNvPr id="307" name="Shape 307"/>
            <p:cNvSpPr txBox="1"/>
            <p:nvPr/>
          </p:nvSpPr>
          <p:spPr>
            <a:xfrm>
              <a:off x="2017250" y="2057125"/>
              <a:ext cx="16245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en" sz="1100">
                  <a:solidFill>
                    <a:srgbClr val="43434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Digital Pin 10 = HIGH</a:t>
              </a:r>
            </a:p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t/>
              </a:r>
              <a:endParaRPr sz="11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en" sz="1100">
                  <a:solidFill>
                    <a:srgbClr val="43434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Do nothing</a:t>
              </a:r>
            </a:p>
          </p:txBody>
        </p:sp>
      </p:grpSp>
      <p:grpSp>
        <p:nvGrpSpPr>
          <p:cNvPr id="308" name="Shape 308"/>
          <p:cNvGrpSpPr/>
          <p:nvPr/>
        </p:nvGrpSpPr>
        <p:grpSpPr>
          <a:xfrm>
            <a:off x="4463897" y="2335552"/>
            <a:ext cx="1975867" cy="2134400"/>
            <a:chOff x="3516750" y="1189775"/>
            <a:chExt cx="2064000" cy="3217850"/>
          </a:xfrm>
        </p:grpSpPr>
        <p:sp>
          <p:nvSpPr>
            <p:cNvPr id="309" name="Shape 309"/>
            <p:cNvSpPr/>
            <p:nvPr/>
          </p:nvSpPr>
          <p:spPr>
            <a:xfrm>
              <a:off x="3516750" y="1189775"/>
              <a:ext cx="2064000" cy="669000"/>
            </a:xfrm>
            <a:prstGeom prst="chevron">
              <a:avLst>
                <a:gd fmla="val 50000" name="adj"/>
              </a:avLst>
            </a:prstGeom>
            <a:solidFill>
              <a:srgbClr val="3367D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69850" lvl="0" marL="0" algn="ctr">
                <a:spcBef>
                  <a:spcPts val="0"/>
                </a:spcBef>
                <a:buSzPts val="1100"/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Step 3</a:t>
              </a:r>
            </a:p>
          </p:txBody>
        </p:sp>
        <p:sp>
          <p:nvSpPr>
            <p:cNvPr id="310" name="Shape 310"/>
            <p:cNvSpPr txBox="1"/>
            <p:nvPr/>
          </p:nvSpPr>
          <p:spPr>
            <a:xfrm>
              <a:off x="3739450" y="2057125"/>
              <a:ext cx="16245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en" sz="1100">
                  <a:solidFill>
                    <a:srgbClr val="43434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Digital Pin 10 = LOW</a:t>
              </a:r>
            </a:p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en" sz="1100">
                  <a:solidFill>
                    <a:srgbClr val="43434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&amp;&amp; prevIsHigh</a:t>
              </a:r>
            </a:p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t/>
              </a:r>
              <a:endParaRPr sz="11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en" sz="1100">
                  <a:solidFill>
                    <a:srgbClr val="43434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curTime = current time in milliseconds</a:t>
              </a:r>
            </a:p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t/>
              </a:r>
              <a:endParaRPr sz="11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en" sz="1100">
                  <a:solidFill>
                    <a:srgbClr val="43434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timePerBlade = curTime - prevTime</a:t>
              </a:r>
            </a:p>
            <a:p>
              <a:pPr indent="0" lvl="0" mar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t/>
              </a:r>
              <a:endParaRPr sz="11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11" name="Shape 311"/>
          <p:cNvGrpSpPr/>
          <p:nvPr/>
        </p:nvGrpSpPr>
        <p:grpSpPr>
          <a:xfrm>
            <a:off x="6070821" y="2335552"/>
            <a:ext cx="1975867" cy="2134410"/>
            <a:chOff x="5195350" y="1189775"/>
            <a:chExt cx="2064000" cy="3217865"/>
          </a:xfrm>
        </p:grpSpPr>
        <p:sp>
          <p:nvSpPr>
            <p:cNvPr id="312" name="Shape 312"/>
            <p:cNvSpPr/>
            <p:nvPr/>
          </p:nvSpPr>
          <p:spPr>
            <a:xfrm>
              <a:off x="5195350" y="1189775"/>
              <a:ext cx="2064000" cy="669000"/>
            </a:xfrm>
            <a:prstGeom prst="chevron">
              <a:avLst>
                <a:gd fmla="val 50000" name="adj"/>
              </a:avLst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69850" lvl="0" marL="0" algn="ctr">
                <a:spcBef>
                  <a:spcPts val="0"/>
                </a:spcBef>
                <a:buSzPts val="1100"/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Step 4</a:t>
              </a:r>
            </a:p>
          </p:txBody>
        </p:sp>
        <p:sp>
          <p:nvSpPr>
            <p:cNvPr id="313" name="Shape 313"/>
            <p:cNvSpPr txBox="1"/>
            <p:nvPr/>
          </p:nvSpPr>
          <p:spPr>
            <a:xfrm>
              <a:off x="5335449" y="2057140"/>
              <a:ext cx="17838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en" sz="1100">
                  <a:solidFill>
                    <a:srgbClr val="43434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totalTime = numBlades * timePerBlade</a:t>
              </a:r>
            </a:p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t/>
              </a:r>
              <a:endParaRPr sz="11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b="1" lang="en" sz="1100">
                  <a:solidFill>
                    <a:srgbClr val="43434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rpm = 60*1000/totalTime</a:t>
              </a:r>
            </a:p>
          </p:txBody>
        </p:sp>
      </p:grpSp>
      <p:grpSp>
        <p:nvGrpSpPr>
          <p:cNvPr id="314" name="Shape 314"/>
          <p:cNvGrpSpPr/>
          <p:nvPr/>
        </p:nvGrpSpPr>
        <p:grpSpPr>
          <a:xfrm>
            <a:off x="1537670" y="4059225"/>
            <a:ext cx="1239324" cy="661800"/>
            <a:chOff x="899950" y="3550900"/>
            <a:chExt cx="1699800" cy="661800"/>
          </a:xfrm>
        </p:grpSpPr>
        <p:cxnSp>
          <p:nvCxnSpPr>
            <p:cNvPr id="315" name="Shape 315"/>
            <p:cNvCxnSpPr>
              <a:stCxn id="316" idx="3"/>
            </p:cNvCxnSpPr>
            <p:nvPr/>
          </p:nvCxnSpPr>
          <p:spPr>
            <a:xfrm flipH="1" rot="10800000">
              <a:off x="1814350" y="3879700"/>
              <a:ext cx="785400" cy="21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sp>
          <p:nvSpPr>
            <p:cNvPr id="316" name="Shape 316"/>
            <p:cNvSpPr/>
            <p:nvPr/>
          </p:nvSpPr>
          <p:spPr>
            <a:xfrm>
              <a:off x="1659850" y="3550900"/>
              <a:ext cx="154500" cy="6618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cxnSp>
          <p:nvCxnSpPr>
            <p:cNvPr id="317" name="Shape 317"/>
            <p:cNvCxnSpPr>
              <a:endCxn id="316" idx="1"/>
            </p:cNvCxnSpPr>
            <p:nvPr/>
          </p:nvCxnSpPr>
          <p:spPr>
            <a:xfrm>
              <a:off x="899950" y="3879700"/>
              <a:ext cx="759900" cy="21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grpSp>
        <p:nvGrpSpPr>
          <p:cNvPr id="318" name="Shape 318"/>
          <p:cNvGrpSpPr/>
          <p:nvPr/>
        </p:nvGrpSpPr>
        <p:grpSpPr>
          <a:xfrm>
            <a:off x="3225420" y="4059225"/>
            <a:ext cx="666689" cy="661800"/>
            <a:chOff x="899950" y="3550900"/>
            <a:chExt cx="914400" cy="661800"/>
          </a:xfrm>
        </p:grpSpPr>
        <p:sp>
          <p:nvSpPr>
            <p:cNvPr id="319" name="Shape 319"/>
            <p:cNvSpPr/>
            <p:nvPr/>
          </p:nvSpPr>
          <p:spPr>
            <a:xfrm>
              <a:off x="1659850" y="3550900"/>
              <a:ext cx="154500" cy="6618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cxnSp>
          <p:nvCxnSpPr>
            <p:cNvPr id="320" name="Shape 320"/>
            <p:cNvCxnSpPr>
              <a:endCxn id="319" idx="1"/>
            </p:cNvCxnSpPr>
            <p:nvPr/>
          </p:nvCxnSpPr>
          <p:spPr>
            <a:xfrm>
              <a:off x="899950" y="3879700"/>
              <a:ext cx="759900" cy="21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type="title"/>
          </p:nvPr>
        </p:nvSpPr>
        <p:spPr>
          <a:xfrm>
            <a:off x="819150" y="539125"/>
            <a:ext cx="7505700" cy="807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400"/>
              <a:t>Microcontroller Module - Power Switching Module Connections and Code</a:t>
            </a:r>
          </a:p>
        </p:txBody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819150" y="1346425"/>
            <a:ext cx="7505700" cy="1219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SzPts val="1800"/>
              <a:buFont typeface="Times New Roman"/>
              <a:buChar char="★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PINs 12 and 13 provide digital HIGH (5V) and LOW (0V) output signals to gate pins of M3, M4 and M1, M2, respectively</a:t>
            </a:r>
          </a:p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SzPts val="1800"/>
              <a:buFont typeface="Times New Roman"/>
              <a:buChar char="★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PIN 12 = Arduino Digital Pin 6,	PIN 13 = Arduino Digital Pin 7</a:t>
            </a:r>
          </a:p>
        </p:txBody>
      </p:sp>
      <p:grpSp>
        <p:nvGrpSpPr>
          <p:cNvPr id="327" name="Shape 327"/>
          <p:cNvGrpSpPr/>
          <p:nvPr/>
        </p:nvGrpSpPr>
        <p:grpSpPr>
          <a:xfrm>
            <a:off x="5603212" y="2565657"/>
            <a:ext cx="2930834" cy="2031042"/>
            <a:chOff x="5632317" y="1189775"/>
            <a:chExt cx="3305700" cy="3357094"/>
          </a:xfrm>
        </p:grpSpPr>
        <p:sp>
          <p:nvSpPr>
            <p:cNvPr id="328" name="Shape 328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69850" lvl="0" marL="0" algn="ctr">
                <a:spcBef>
                  <a:spcPts val="0"/>
                </a:spcBef>
                <a:buSzPts val="1100"/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    Secondary Supply only</a:t>
              </a:r>
            </a:p>
          </p:txBody>
        </p:sp>
        <p:sp>
          <p:nvSpPr>
            <p:cNvPr id="329" name="Shape 329"/>
            <p:cNvSpPr txBox="1"/>
            <p:nvPr/>
          </p:nvSpPr>
          <p:spPr>
            <a:xfrm>
              <a:off x="6012462" y="1931169"/>
              <a:ext cx="25626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en" sz="1200">
                  <a:solidFill>
                    <a:srgbClr val="43434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Once RPM&lt;threshold, keep pin 6 HIGH and pin 7 LOW, even if RPM becomes &gt; threshold again</a:t>
              </a:r>
            </a:p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t/>
              </a:r>
              <a:endParaRPr sz="12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en" sz="1200">
                  <a:solidFill>
                    <a:srgbClr val="43434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Main Supply malfunctioned and we do not want to use it anymore</a:t>
              </a:r>
            </a:p>
          </p:txBody>
        </p:sp>
      </p:grpSp>
      <p:grpSp>
        <p:nvGrpSpPr>
          <p:cNvPr id="330" name="Shape 330"/>
          <p:cNvGrpSpPr/>
          <p:nvPr/>
        </p:nvGrpSpPr>
        <p:grpSpPr>
          <a:xfrm>
            <a:off x="609600" y="2565724"/>
            <a:ext cx="3144682" cy="2030899"/>
            <a:chOff x="0" y="1189989"/>
            <a:chExt cx="3546900" cy="3356858"/>
          </a:xfrm>
        </p:grpSpPr>
        <p:sp>
          <p:nvSpPr>
            <p:cNvPr id="331" name="Shape 331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fmla="val 50000" name="adj"/>
              </a:avLst>
            </a:prstGeom>
            <a:solidFill>
              <a:srgbClr val="1C3AA9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69850" lvl="0" marL="0" algn="ctr">
                <a:spcBef>
                  <a:spcPts val="0"/>
                </a:spcBef>
                <a:buSzPts val="1100"/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Conditions</a:t>
              </a:r>
            </a:p>
          </p:txBody>
        </p:sp>
        <p:sp>
          <p:nvSpPr>
            <p:cNvPr id="332" name="Shape 332"/>
            <p:cNvSpPr txBox="1"/>
            <p:nvPr/>
          </p:nvSpPr>
          <p:spPr>
            <a:xfrm>
              <a:off x="408950" y="1931148"/>
              <a:ext cx="2707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Pin 6 = LOW and pin 7 = HIGH</a:t>
              </a:r>
            </a:p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lang="en" sz="1100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Main supply is ON and secondary supply is OFF</a:t>
              </a:r>
            </a:p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en" sz="1100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Pin 6 = HIGH and pin 7 = LOW</a:t>
              </a:r>
            </a:p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t/>
              </a:r>
              <a:endParaRPr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lang="en" sz="1100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Main supply is OFF and secondary supply is ON</a:t>
              </a:r>
            </a:p>
          </p:txBody>
        </p:sp>
      </p:grpSp>
      <p:grpSp>
        <p:nvGrpSpPr>
          <p:cNvPr id="333" name="Shape 333"/>
          <p:cNvGrpSpPr/>
          <p:nvPr/>
        </p:nvGrpSpPr>
        <p:grpSpPr>
          <a:xfrm>
            <a:off x="3219931" y="2565657"/>
            <a:ext cx="2930834" cy="2031042"/>
            <a:chOff x="2944204" y="1189775"/>
            <a:chExt cx="3305700" cy="3357094"/>
          </a:xfrm>
        </p:grpSpPr>
        <p:sp>
          <p:nvSpPr>
            <p:cNvPr id="334" name="Shape 334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2A56C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69850" lvl="0" marL="0" algn="ctr">
                <a:spcBef>
                  <a:spcPts val="0"/>
                </a:spcBef>
                <a:buSzPts val="1100"/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Power Switching</a:t>
              </a:r>
            </a:p>
          </p:txBody>
        </p:sp>
        <p:sp>
          <p:nvSpPr>
            <p:cNvPr id="335" name="Shape 335"/>
            <p:cNvSpPr txBox="1"/>
            <p:nvPr/>
          </p:nvSpPr>
          <p:spPr>
            <a:xfrm>
              <a:off x="3456745" y="1931169"/>
              <a:ext cx="2602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RPM &gt; threshold </a:t>
              </a:r>
            </a:p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pin 6 = LOW, pin 7 = HIGH</a:t>
              </a:r>
            </a:p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t/>
              </a:r>
              <a:endParaRPr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en" sz="1200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RPM &lt; threshold </a:t>
              </a:r>
            </a:p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pin 6 = HIGH, pin 7 = LOW</a:t>
              </a:r>
            </a:p>
            <a:p>
              <a:pPr indent="0" lvl="0" mar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t/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336" name="Shape 336"/>
          <p:cNvCxnSpPr/>
          <p:nvPr/>
        </p:nvCxnSpPr>
        <p:spPr>
          <a:xfrm>
            <a:off x="2012175" y="3299413"/>
            <a:ext cx="0" cy="19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37" name="Shape 337"/>
          <p:cNvCxnSpPr/>
          <p:nvPr/>
        </p:nvCxnSpPr>
        <p:spPr>
          <a:xfrm>
            <a:off x="4947975" y="3219650"/>
            <a:ext cx="334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38" name="Shape 338"/>
          <p:cNvCxnSpPr/>
          <p:nvPr/>
        </p:nvCxnSpPr>
        <p:spPr>
          <a:xfrm>
            <a:off x="4947975" y="4083825"/>
            <a:ext cx="334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39" name="Shape 339"/>
          <p:cNvCxnSpPr/>
          <p:nvPr/>
        </p:nvCxnSpPr>
        <p:spPr>
          <a:xfrm>
            <a:off x="2012175" y="4197063"/>
            <a:ext cx="0" cy="19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Shape 344"/>
          <p:cNvPicPr preferRelativeResize="0"/>
          <p:nvPr/>
        </p:nvPicPr>
        <p:blipFill rotWithShape="1">
          <a:blip r:embed="rId3">
            <a:alphaModFix/>
          </a:blip>
          <a:srcRect b="22431" l="4942" r="0" t="21823"/>
          <a:stretch/>
        </p:blipFill>
        <p:spPr>
          <a:xfrm rot="210781">
            <a:off x="456776" y="861346"/>
            <a:ext cx="6452897" cy="3784209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Shape 345"/>
          <p:cNvSpPr/>
          <p:nvPr/>
        </p:nvSpPr>
        <p:spPr>
          <a:xfrm>
            <a:off x="6524725" y="1298975"/>
            <a:ext cx="2331300" cy="2317800"/>
          </a:xfrm>
          <a:prstGeom prst="star5">
            <a:avLst>
              <a:gd fmla="val 20957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 txBox="1"/>
          <p:nvPr>
            <p:ph type="title"/>
          </p:nvPr>
        </p:nvSpPr>
        <p:spPr>
          <a:xfrm>
            <a:off x="819150" y="539125"/>
            <a:ext cx="7505700" cy="646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LCD Display Module</a:t>
            </a:r>
          </a:p>
        </p:txBody>
      </p:sp>
      <p:sp>
        <p:nvSpPr>
          <p:cNvPr id="347" name="Shape 347"/>
          <p:cNvSpPr txBox="1"/>
          <p:nvPr/>
        </p:nvSpPr>
        <p:spPr>
          <a:xfrm>
            <a:off x="3491800" y="4259675"/>
            <a:ext cx="8934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900"/>
              <a:t>16 15 14 13 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4109800" y="4286475"/>
            <a:ext cx="26997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900"/>
              <a:t>12 11 10  9   8   7</a:t>
            </a:r>
            <a:r>
              <a:rPr lang="en" sz="900"/>
              <a:t>   </a:t>
            </a:r>
            <a:r>
              <a:rPr lang="en" sz="900"/>
              <a:t>6</a:t>
            </a:r>
            <a:r>
              <a:rPr lang="en" sz="900"/>
              <a:t>  </a:t>
            </a:r>
            <a:r>
              <a:rPr lang="en" sz="900"/>
              <a:t>5</a:t>
            </a:r>
            <a:r>
              <a:rPr lang="en" sz="900"/>
              <a:t>  </a:t>
            </a:r>
            <a:r>
              <a:rPr lang="en" sz="900"/>
              <a:t>4  3   2   1</a:t>
            </a:r>
          </a:p>
        </p:txBody>
      </p:sp>
      <p:cxnSp>
        <p:nvCxnSpPr>
          <p:cNvPr id="349" name="Shape 349"/>
          <p:cNvCxnSpPr/>
          <p:nvPr/>
        </p:nvCxnSpPr>
        <p:spPr>
          <a:xfrm>
            <a:off x="3578900" y="4519175"/>
            <a:ext cx="23916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50" name="Shape 350"/>
          <p:cNvSpPr txBox="1"/>
          <p:nvPr/>
        </p:nvSpPr>
        <p:spPr>
          <a:xfrm>
            <a:off x="7081525" y="2183250"/>
            <a:ext cx="11991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>
                <a:solidFill>
                  <a:srgbClr val="333333"/>
                </a:solidFill>
              </a:rPr>
              <a:t>HD44780 Compatible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type="title"/>
          </p:nvPr>
        </p:nvSpPr>
        <p:spPr>
          <a:xfrm>
            <a:off x="819150" y="539125"/>
            <a:ext cx="7636800" cy="646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LCD Display Module Connections and Code</a:t>
            </a:r>
          </a:p>
        </p:txBody>
      </p:sp>
      <p:pic>
        <p:nvPicPr>
          <p:cNvPr id="356" name="Shape 356"/>
          <p:cNvPicPr preferRelativeResize="0"/>
          <p:nvPr/>
        </p:nvPicPr>
        <p:blipFill rotWithShape="1">
          <a:blip r:embed="rId3">
            <a:alphaModFix/>
          </a:blip>
          <a:srcRect b="0" l="44573" r="0" t="0"/>
          <a:stretch/>
        </p:blipFill>
        <p:spPr>
          <a:xfrm>
            <a:off x="1588921" y="1185625"/>
            <a:ext cx="3662399" cy="3653074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Shape 357"/>
          <p:cNvSpPr txBox="1"/>
          <p:nvPr/>
        </p:nvSpPr>
        <p:spPr>
          <a:xfrm>
            <a:off x="853750" y="1060975"/>
            <a:ext cx="11256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900"/>
              <a:t>MC PIN 11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853750" y="1185625"/>
            <a:ext cx="11256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900"/>
              <a:t>MC PIN 6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853750" y="1305900"/>
            <a:ext cx="11256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900"/>
              <a:t>MC PIN 5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853750" y="1407225"/>
            <a:ext cx="11256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900"/>
              <a:t>MC PIN 4</a:t>
            </a:r>
          </a:p>
        </p:txBody>
      </p:sp>
      <p:sp>
        <p:nvSpPr>
          <p:cNvPr id="361" name="Shape 361"/>
          <p:cNvSpPr txBox="1"/>
          <p:nvPr/>
        </p:nvSpPr>
        <p:spPr>
          <a:xfrm>
            <a:off x="853750" y="3049950"/>
            <a:ext cx="11256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900"/>
              <a:t>MC PIN 17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x="853750" y="3174600"/>
            <a:ext cx="11256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900"/>
              <a:t>MC PIN 18</a:t>
            </a:r>
          </a:p>
        </p:txBody>
      </p:sp>
      <p:sp>
        <p:nvSpPr>
          <p:cNvPr id="363" name="Shape 363"/>
          <p:cNvSpPr txBox="1"/>
          <p:nvPr/>
        </p:nvSpPr>
        <p:spPr>
          <a:xfrm>
            <a:off x="1200150" y="3985200"/>
            <a:ext cx="4269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900"/>
              <a:t>+5V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1125500" y="1670050"/>
            <a:ext cx="5016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900"/>
              <a:t>GND</a:t>
            </a:r>
          </a:p>
        </p:txBody>
      </p:sp>
      <p:pic>
        <p:nvPicPr>
          <p:cNvPr id="365" name="Shape 365"/>
          <p:cNvPicPr preferRelativeResize="0"/>
          <p:nvPr/>
        </p:nvPicPr>
        <p:blipFill rotWithShape="1">
          <a:blip r:embed="rId4">
            <a:alphaModFix/>
          </a:blip>
          <a:srcRect b="0" l="189" r="189" t="0"/>
          <a:stretch/>
        </p:blipFill>
        <p:spPr>
          <a:xfrm>
            <a:off x="5327520" y="1338025"/>
            <a:ext cx="3562350" cy="2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819150" y="1031175"/>
            <a:ext cx="7472700" cy="3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800"/>
              <a:buFont typeface="Times New Roman"/>
              <a:buChar char="❖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This device provides a modular RPM detection design for fans and turbines using a non-contact, photonic integrated system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800"/>
              <a:buFont typeface="Times New Roman"/>
              <a:buChar char="❖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Can be implemented in a wide range of systems that feature no built in sensors (like rotary encoders) and require an external means of calculating fan speed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800"/>
              <a:buFont typeface="Times New Roman"/>
              <a:buChar char="❖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Does not require tampering or modification of the actual fan motor (ideal for brushless fans) 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800"/>
              <a:buFont typeface="Times New Roman"/>
              <a:buChar char="❖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Features a backup power option, provided by the user</a:t>
            </a:r>
          </a:p>
          <a:p>
            <a:pPr indent="-342900" lvl="0" marL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800"/>
              <a:buFont typeface="Times New Roman"/>
              <a:buChar char="❖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Backup supply kicks in when the motor starts to lose power from the main supply unit.</a:t>
            </a:r>
          </a:p>
        </p:txBody>
      </p:sp>
      <p:sp>
        <p:nvSpPr>
          <p:cNvPr id="135" name="Shape 135"/>
          <p:cNvSpPr txBox="1"/>
          <p:nvPr>
            <p:ph type="title"/>
          </p:nvPr>
        </p:nvSpPr>
        <p:spPr>
          <a:xfrm>
            <a:off x="819150" y="462925"/>
            <a:ext cx="7505700" cy="661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Shape 3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179724" y="1020187"/>
            <a:ext cx="2784552" cy="3712726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Shape 371"/>
          <p:cNvSpPr txBox="1"/>
          <p:nvPr>
            <p:ph type="title"/>
          </p:nvPr>
        </p:nvSpPr>
        <p:spPr>
          <a:xfrm>
            <a:off x="819150" y="539125"/>
            <a:ext cx="7505700" cy="661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Power Switching Module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/>
        </p:nvSpPr>
        <p:spPr>
          <a:xfrm>
            <a:off x="3245300" y="462650"/>
            <a:ext cx="5517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7" name="Shape 377"/>
          <p:cNvSpPr txBox="1"/>
          <p:nvPr>
            <p:ph type="title"/>
          </p:nvPr>
        </p:nvSpPr>
        <p:spPr>
          <a:xfrm>
            <a:off x="819150" y="539125"/>
            <a:ext cx="7505700" cy="661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Power Switching Module - Circuit</a:t>
            </a:r>
          </a:p>
        </p:txBody>
      </p:sp>
      <p:pic>
        <p:nvPicPr>
          <p:cNvPr id="378" name="Shape 3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400" y="1312975"/>
            <a:ext cx="7778025" cy="2866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9" name="Shape 379"/>
          <p:cNvCxnSpPr/>
          <p:nvPr/>
        </p:nvCxnSpPr>
        <p:spPr>
          <a:xfrm>
            <a:off x="4461475" y="3693600"/>
            <a:ext cx="0" cy="191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>
            <p:ph idx="1" type="body"/>
          </p:nvPr>
        </p:nvSpPr>
        <p:spPr>
          <a:xfrm>
            <a:off x="819150" y="1073650"/>
            <a:ext cx="7505700" cy="3774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Symmetrical design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The Main Power and Secondary Power are both connected to the motor parallely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If both supplies are simultaneously “ON”, the motor only ever receives the required 12V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MC configured so that only one supply is “ON” at any given time   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If M1 and M3 receive “high” signal, M2 and M4 receive “low” [this means that MAIN SUPPLY is “ON”] </a:t>
            </a:r>
          </a:p>
          <a:p>
            <a:pPr indent="-342900" lvl="0" marL="457200">
              <a:lnSpc>
                <a:spcPct val="150000"/>
              </a:lnSpc>
              <a:spcBef>
                <a:spcPts val="0"/>
              </a:spcBef>
              <a:buSzPts val="1800"/>
              <a:buFont typeface="Times New Roman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The opposite case is true when we switch to SECONDARY</a:t>
            </a:r>
          </a:p>
        </p:txBody>
      </p:sp>
      <p:sp>
        <p:nvSpPr>
          <p:cNvPr id="385" name="Shape 385"/>
          <p:cNvSpPr txBox="1"/>
          <p:nvPr>
            <p:ph type="title"/>
          </p:nvPr>
        </p:nvSpPr>
        <p:spPr>
          <a:xfrm>
            <a:off x="819150" y="539125"/>
            <a:ext cx="7505700" cy="661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Power Switching Module - Overview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/>
          <p:nvPr>
            <p:ph type="title"/>
          </p:nvPr>
        </p:nvSpPr>
        <p:spPr>
          <a:xfrm>
            <a:off x="819150" y="539125"/>
            <a:ext cx="7782300" cy="661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Power Switching Module - Overview (Cont.)</a:t>
            </a:r>
          </a:p>
        </p:txBody>
      </p:sp>
      <p:sp>
        <p:nvSpPr>
          <p:cNvPr id="391" name="Shape 391"/>
          <p:cNvSpPr txBox="1"/>
          <p:nvPr>
            <p:ph idx="1" type="body"/>
          </p:nvPr>
        </p:nvSpPr>
        <p:spPr>
          <a:xfrm>
            <a:off x="819150" y="1073650"/>
            <a:ext cx="7505700" cy="3774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Power Switching Operation is active low, i.e. when the gate signal (from MC) is high, the FETS M1 and M3 short out the Turbine from the Main Power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When the gate signals are low, M1 and M3 are “open” and current is allowed to flow through the pull up resistors to the turbine from the Main Power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ts val="1800"/>
              <a:buFont typeface="Times New Roman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The diode D3 now prevents the secondary network from shorting out the motor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/>
          <p:nvPr>
            <p:ph idx="1" type="body"/>
          </p:nvPr>
        </p:nvSpPr>
        <p:spPr>
          <a:xfrm>
            <a:off x="819150" y="1428975"/>
            <a:ext cx="7505700" cy="3441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MOSFETs for bottlenecki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ng power - IRF510 Power FETs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1800"/>
              <a:buFont typeface="Times New Roman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Power FETs provide fast switching at low gate voltages (logic controlled)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1800"/>
              <a:buFont typeface="Times New Roman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Allow for large V</a:t>
            </a:r>
            <a:r>
              <a:rPr baseline="-25000" lang="en" sz="1800">
                <a:latin typeface="Times New Roman"/>
                <a:ea typeface="Times New Roman"/>
                <a:cs typeface="Times New Roman"/>
                <a:sym typeface="Times New Roman"/>
              </a:rPr>
              <a:t>ds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 (well above 12V)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1800"/>
              <a:buFont typeface="Times New Roman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aseline="-25000" lang="en" sz="1800"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 in saturation is kept strictly below 800mA at carefully selected logic level gate voltages 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1800"/>
              <a:buFont typeface="Times New Roman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Zero current in channel when gate voltage is zero (MOSFET becomes open circuit between drain and source)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7" name="Shape 397"/>
          <p:cNvSpPr txBox="1"/>
          <p:nvPr>
            <p:ph type="title"/>
          </p:nvPr>
        </p:nvSpPr>
        <p:spPr>
          <a:xfrm>
            <a:off x="819150" y="388850"/>
            <a:ext cx="7782300" cy="661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Power Switching Module - Hardware Specifications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>
            <p:ph idx="1" type="body"/>
          </p:nvPr>
        </p:nvSpPr>
        <p:spPr>
          <a:xfrm>
            <a:off x="819150" y="1436400"/>
            <a:ext cx="7505700" cy="3064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following graphs show the current-voltage characteristics of the IRF510 FETS; they are also used to select the correct operating point for the gate voltage. 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3" name="Shape 4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8975" y="2008475"/>
            <a:ext cx="3074325" cy="249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Shape 4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8400" y="2008487"/>
            <a:ext cx="3314000" cy="2415225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Shape 405"/>
          <p:cNvSpPr txBox="1"/>
          <p:nvPr>
            <p:ph type="title"/>
          </p:nvPr>
        </p:nvSpPr>
        <p:spPr>
          <a:xfrm>
            <a:off x="819150" y="388850"/>
            <a:ext cx="7782300" cy="661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Power Switching Module - Hardware Specifications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/>
          <p:nvPr>
            <p:ph idx="1" type="body"/>
          </p:nvPr>
        </p:nvSpPr>
        <p:spPr>
          <a:xfrm>
            <a:off x="819150" y="1549800"/>
            <a:ext cx="7505700" cy="2922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Additional features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1800"/>
              <a:buFont typeface="Times New Roman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Operate optimally at higher temperatures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1800"/>
              <a:buFont typeface="Times New Roman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Diodes at output have very low turn on voltage to allow maximum power to be drawn by motor.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1800"/>
              <a:buFont typeface="Times New Roman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Pull-up resistor values chosen to be small to also allow maximum power to be drawn by motor</a:t>
            </a:r>
          </a:p>
        </p:txBody>
      </p:sp>
      <p:sp>
        <p:nvSpPr>
          <p:cNvPr id="411" name="Shape 411"/>
          <p:cNvSpPr txBox="1"/>
          <p:nvPr>
            <p:ph type="title"/>
          </p:nvPr>
        </p:nvSpPr>
        <p:spPr>
          <a:xfrm>
            <a:off x="819150" y="388850"/>
            <a:ext cx="7782300" cy="661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Power Switching Module - Hardware Specifications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/>
          <p:nvPr>
            <p:ph type="title"/>
          </p:nvPr>
        </p:nvSpPr>
        <p:spPr>
          <a:xfrm>
            <a:off x="819150" y="539125"/>
            <a:ext cx="7782300" cy="661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Overview of Strengths</a:t>
            </a:r>
          </a:p>
        </p:txBody>
      </p:sp>
      <p:sp>
        <p:nvSpPr>
          <p:cNvPr id="417" name="Shape 417"/>
          <p:cNvSpPr txBox="1"/>
          <p:nvPr>
            <p:ph idx="1" type="body"/>
          </p:nvPr>
        </p:nvSpPr>
        <p:spPr>
          <a:xfrm>
            <a:off x="819150" y="1265475"/>
            <a:ext cx="7505700" cy="3220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SzPts val="2400"/>
              <a:buFont typeface="Times New Roman"/>
              <a:buChar char="★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User-provided Main and Secondary Power Supply Inputs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>
              <a:spcBef>
                <a:spcPts val="0"/>
              </a:spcBef>
              <a:buSzPts val="2400"/>
              <a:buFont typeface="Times New Roman"/>
              <a:buChar char="★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Integrated RPM Display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>
              <a:spcBef>
                <a:spcPts val="0"/>
              </a:spcBef>
              <a:buSzPts val="2400"/>
              <a:buFont typeface="Times New Roman"/>
              <a:buChar char="★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Efficient design and low power-consumption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/>
        </p:nvSpPr>
        <p:spPr>
          <a:xfrm>
            <a:off x="819150" y="1277125"/>
            <a:ext cx="6692100" cy="26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SzPts val="1800"/>
              <a:buFont typeface="Times New Roman"/>
              <a:buChar char="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Slight l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oss of modularity because of requirement to insert main supply and secondary supply into device</a:t>
            </a:r>
          </a:p>
          <a:p>
            <a:pPr indent="0" lvl="0" mar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SzPts val="1800"/>
              <a:buFont typeface="Times New Roman"/>
              <a:buChar char="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No way to remotely monitor turbine and perform power switching because of design choices - possible safety hazard</a:t>
            </a:r>
          </a:p>
        </p:txBody>
      </p:sp>
      <p:sp>
        <p:nvSpPr>
          <p:cNvPr id="423" name="Shape 423"/>
          <p:cNvSpPr txBox="1"/>
          <p:nvPr>
            <p:ph type="title"/>
          </p:nvPr>
        </p:nvSpPr>
        <p:spPr>
          <a:xfrm>
            <a:off x="819150" y="539125"/>
            <a:ext cx="7782300" cy="661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Overview of Limitations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/>
          <p:nvPr>
            <p:ph type="title"/>
          </p:nvPr>
        </p:nvSpPr>
        <p:spPr>
          <a:xfrm>
            <a:off x="819150" y="539125"/>
            <a:ext cx="7782300" cy="661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Difficulties</a:t>
            </a:r>
          </a:p>
        </p:txBody>
      </p:sp>
      <p:sp>
        <p:nvSpPr>
          <p:cNvPr id="429" name="Shape 429"/>
          <p:cNvSpPr txBox="1"/>
          <p:nvPr/>
        </p:nvSpPr>
        <p:spPr>
          <a:xfrm>
            <a:off x="819150" y="1277125"/>
            <a:ext cx="6692100" cy="30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SzPts val="1800"/>
              <a:buFont typeface="Times New Roman"/>
              <a:buChar char="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Malfunctioning products</a:t>
            </a:r>
          </a:p>
          <a:p>
            <a:pPr indent="0" lvl="0" mar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SzPts val="1800"/>
              <a:buFont typeface="Times New Roman"/>
              <a:buChar char="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Impulsive design choices - Incorrect 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Power FET choice lead to too much drain current, heating up and burning some components</a:t>
            </a:r>
          </a:p>
          <a:p>
            <a:pPr indent="0" lvl="0" mar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SzPts val="1800"/>
              <a:buFont typeface="Times New Roman"/>
              <a:buChar char="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Stolen parts!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819150" y="1265475"/>
            <a:ext cx="7505700" cy="3220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SzPts val="2400"/>
              <a:buChar char="★"/>
            </a:pPr>
            <a:r>
              <a:rPr lang="en" sz="2400"/>
              <a:t>User-provided Main and Secondary </a:t>
            </a:r>
            <a:r>
              <a:rPr lang="en" sz="2400"/>
              <a:t>Power Supply Inputs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0"/>
              </a:spcBef>
              <a:buSzPts val="2400"/>
              <a:buChar char="★"/>
            </a:pPr>
            <a:r>
              <a:rPr lang="en" sz="2400"/>
              <a:t>Integrated </a:t>
            </a:r>
            <a:r>
              <a:rPr lang="en" sz="2400"/>
              <a:t>RPM Display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>
              <a:spcBef>
                <a:spcPts val="0"/>
              </a:spcBef>
              <a:buSzPts val="2400"/>
              <a:buChar char="★"/>
            </a:pPr>
            <a:r>
              <a:rPr lang="en" sz="2400"/>
              <a:t>Efficient design and low power-consumption</a:t>
            </a:r>
          </a:p>
        </p:txBody>
      </p:sp>
      <p:sp>
        <p:nvSpPr>
          <p:cNvPr id="141" name="Shape 141"/>
          <p:cNvSpPr txBox="1"/>
          <p:nvPr>
            <p:ph type="title"/>
          </p:nvPr>
        </p:nvSpPr>
        <p:spPr>
          <a:xfrm>
            <a:off x="819150" y="462925"/>
            <a:ext cx="7505700" cy="661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Features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819150" y="462925"/>
            <a:ext cx="7505700" cy="661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Objective</a:t>
            </a:r>
          </a:p>
        </p:txBody>
      </p:sp>
      <p:grpSp>
        <p:nvGrpSpPr>
          <p:cNvPr id="147" name="Shape 147"/>
          <p:cNvGrpSpPr/>
          <p:nvPr/>
        </p:nvGrpSpPr>
        <p:grpSpPr>
          <a:xfrm rot="1201777">
            <a:off x="1293794" y="876983"/>
            <a:ext cx="2546957" cy="2546957"/>
            <a:chOff x="1293736" y="1258050"/>
            <a:chExt cx="2547000" cy="2547000"/>
          </a:xfrm>
        </p:grpSpPr>
        <p:sp>
          <p:nvSpPr>
            <p:cNvPr id="148" name="Shape 148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004D4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buNone/>
              </a:pPr>
              <a:r>
                <a:rPr b="1" lang="en" sz="1200">
                  <a:solidFill>
                    <a:srgbClr val="004D40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</a:p>
          </p:txBody>
        </p:sp>
        <p:sp>
          <p:nvSpPr>
            <p:cNvPr id="150" name="Shape 150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69850" lvl="0" marL="0">
                <a:lnSpc>
                  <a:spcPct val="115000"/>
                </a:lnSpc>
                <a:spcBef>
                  <a:spcPts val="0"/>
                </a:spcBef>
                <a:buSzPts val="1100"/>
                <a:buNone/>
              </a:pPr>
              <a:r>
                <a:rPr b="1"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Pulse Train</a:t>
              </a:r>
            </a:p>
          </p:txBody>
        </p:sp>
      </p:grpSp>
      <p:grpSp>
        <p:nvGrpSpPr>
          <p:cNvPr id="151" name="Shape 151"/>
          <p:cNvGrpSpPr/>
          <p:nvPr/>
        </p:nvGrpSpPr>
        <p:grpSpPr>
          <a:xfrm rot="1199163">
            <a:off x="3218327" y="877138"/>
            <a:ext cx="2547065" cy="2547065"/>
            <a:chOff x="3203958" y="1258050"/>
            <a:chExt cx="2547000" cy="2547000"/>
          </a:xfrm>
        </p:grpSpPr>
        <p:sp>
          <p:nvSpPr>
            <p:cNvPr id="152" name="Shape 152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00796B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buNone/>
              </a:pPr>
              <a:r>
                <a:rPr b="1" lang="en" sz="1200">
                  <a:solidFill>
                    <a:srgbClr val="00796B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</a:p>
          </p:txBody>
        </p:sp>
        <p:sp>
          <p:nvSpPr>
            <p:cNvPr id="154" name="Shape 154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69850" lvl="0" marL="0">
                <a:lnSpc>
                  <a:spcPct val="115000"/>
                </a:lnSpc>
                <a:spcBef>
                  <a:spcPts val="0"/>
                </a:spcBef>
                <a:buSzPts val="1100"/>
                <a:buNone/>
              </a:pPr>
              <a:r>
                <a:rPr b="1"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RPM Calculation</a:t>
              </a:r>
            </a:p>
          </p:txBody>
        </p:sp>
      </p:grpSp>
      <p:grpSp>
        <p:nvGrpSpPr>
          <p:cNvPr id="155" name="Shape 155"/>
          <p:cNvGrpSpPr/>
          <p:nvPr/>
        </p:nvGrpSpPr>
        <p:grpSpPr>
          <a:xfrm rot="1199163">
            <a:off x="5124070" y="877141"/>
            <a:ext cx="2547065" cy="2547065"/>
            <a:chOff x="5123977" y="1258050"/>
            <a:chExt cx="2547000" cy="2547000"/>
          </a:xfrm>
        </p:grpSpPr>
        <p:sp>
          <p:nvSpPr>
            <p:cNvPr id="156" name="Shape 156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009688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buNone/>
              </a:pPr>
              <a:r>
                <a:rPr b="1" lang="en" sz="1200">
                  <a:solidFill>
                    <a:srgbClr val="009688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</a:p>
          </p:txBody>
        </p:sp>
        <p:sp>
          <p:nvSpPr>
            <p:cNvPr id="158" name="Shape 158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69850" lvl="0" marL="0">
                <a:lnSpc>
                  <a:spcPct val="115000"/>
                </a:lnSpc>
                <a:spcBef>
                  <a:spcPts val="0"/>
                </a:spcBef>
                <a:buSzPts val="1100"/>
                <a:buNone/>
              </a:pPr>
              <a:r>
                <a:rPr b="1"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Power Switching</a:t>
              </a:r>
            </a:p>
          </p:txBody>
        </p:sp>
      </p:grpSp>
      <p:grpSp>
        <p:nvGrpSpPr>
          <p:cNvPr id="159" name="Shape 159"/>
          <p:cNvGrpSpPr/>
          <p:nvPr/>
        </p:nvGrpSpPr>
        <p:grpSpPr>
          <a:xfrm>
            <a:off x="1357150" y="3311450"/>
            <a:ext cx="1699800" cy="661800"/>
            <a:chOff x="899950" y="3550900"/>
            <a:chExt cx="1699800" cy="661800"/>
          </a:xfrm>
        </p:grpSpPr>
        <p:cxnSp>
          <p:nvCxnSpPr>
            <p:cNvPr id="160" name="Shape 160"/>
            <p:cNvCxnSpPr>
              <a:stCxn id="161" idx="3"/>
            </p:cNvCxnSpPr>
            <p:nvPr/>
          </p:nvCxnSpPr>
          <p:spPr>
            <a:xfrm flipH="1" rot="10800000">
              <a:off x="1814350" y="3879700"/>
              <a:ext cx="785400" cy="21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dash"/>
              <a:round/>
              <a:headEnd len="lg" w="lg" type="none"/>
              <a:tailEnd len="lg" w="lg" type="none"/>
            </a:ln>
          </p:spPr>
        </p:cxnSp>
        <p:sp>
          <p:nvSpPr>
            <p:cNvPr id="161" name="Shape 161"/>
            <p:cNvSpPr/>
            <p:nvPr/>
          </p:nvSpPr>
          <p:spPr>
            <a:xfrm>
              <a:off x="1659850" y="3550900"/>
              <a:ext cx="154500" cy="6618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cxnSp>
          <p:nvCxnSpPr>
            <p:cNvPr id="162" name="Shape 162"/>
            <p:cNvCxnSpPr>
              <a:endCxn id="161" idx="1"/>
            </p:cNvCxnSpPr>
            <p:nvPr/>
          </p:nvCxnSpPr>
          <p:spPr>
            <a:xfrm>
              <a:off x="899950" y="3879700"/>
              <a:ext cx="759900" cy="21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sp>
        <p:nvSpPr>
          <p:cNvPr id="163" name="Shape 163"/>
          <p:cNvSpPr txBox="1"/>
          <p:nvPr/>
        </p:nvSpPr>
        <p:spPr>
          <a:xfrm>
            <a:off x="819150" y="4295775"/>
            <a:ext cx="78417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aseline="30000" lang="en" sz="10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 https://ktechnics.com/wp-content/uploads/2015/12/atmega328p-pu.png </a:t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1874" y="3169900"/>
            <a:ext cx="1602768" cy="94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3471875" y="3169900"/>
            <a:ext cx="3198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aseline="30000" lang="en" sz="10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7475" y="3051225"/>
            <a:ext cx="2145300" cy="106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819150" y="462925"/>
            <a:ext cx="7505700" cy="661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Our Design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689" y="1124725"/>
            <a:ext cx="6602621" cy="371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819150" y="462925"/>
            <a:ext cx="7505700" cy="661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System Overview</a:t>
            </a:r>
          </a:p>
        </p:txBody>
      </p:sp>
      <p:graphicFrame>
        <p:nvGraphicFramePr>
          <p:cNvPr id="178" name="Shape 178"/>
          <p:cNvGraphicFramePr/>
          <p:nvPr/>
        </p:nvGraphicFramePr>
        <p:xfrm>
          <a:off x="952500" y="1390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{3D339716-1BCF-43A2-87E3-5C360DD54181}</a:tableStyleId>
              </a:tblPr>
              <a:tblGrid>
                <a:gridCol w="3619500"/>
                <a:gridCol w="3619500"/>
              </a:tblGrid>
              <a:tr h="560925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Hardware</a:t>
                      </a:r>
                    </a:p>
                  </a:txBody>
                  <a:tcPr marT="91425" marB="91425" marR="91425" marL="91425" anchor="ctr">
                    <a:solidFill>
                      <a:srgbClr val="6FA8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Software</a:t>
                      </a:r>
                    </a:p>
                  </a:txBody>
                  <a:tcPr marT="91425" marB="91425" marR="91425" marL="91425" anchor="ctr">
                    <a:solidFill>
                      <a:srgbClr val="6FA8DC"/>
                    </a:solidFill>
                  </a:tcPr>
                </a:tc>
              </a:tr>
              <a:tr h="2228500"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>
                        <a:spcBef>
                          <a:spcPts val="0"/>
                        </a:spcBef>
                        <a:buSzPts val="1400"/>
                        <a:buFont typeface="Times New Roman"/>
                        <a:buChar char="●"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Sensor module for pulsed laser detection</a:t>
                      </a: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17500" lvl="0" marL="457200" rtl="0">
                        <a:spcBef>
                          <a:spcPts val="0"/>
                        </a:spcBef>
                        <a:buSzPts val="1400"/>
                        <a:buFont typeface="Times New Roman"/>
                        <a:buChar char="●"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Microcontroller module for overall system integration</a:t>
                      </a: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17500" lvl="0" marL="457200" rtl="0">
                        <a:spcBef>
                          <a:spcPts val="0"/>
                        </a:spcBef>
                        <a:buSzPts val="1400"/>
                        <a:buFont typeface="Times New Roman"/>
                        <a:buChar char="●"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LCD Screen for RPM Display</a:t>
                      </a: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17500" lvl="0" marL="457200">
                        <a:spcBef>
                          <a:spcPts val="0"/>
                        </a:spcBef>
                        <a:buSzPts val="1400"/>
                        <a:buFont typeface="Times New Roman"/>
                        <a:buChar char="●"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Power Switching module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>
                        <a:spcBef>
                          <a:spcPts val="0"/>
                        </a:spcBef>
                        <a:buSzPts val="1400"/>
                        <a:buFont typeface="Times New Roman"/>
                        <a:buChar char="●"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RPM Calculation from sensor module input signal</a:t>
                      </a: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17500" lvl="0" marL="457200" rtl="0">
                        <a:spcBef>
                          <a:spcPts val="0"/>
                        </a:spcBef>
                        <a:buSzPts val="1400"/>
                        <a:buFont typeface="Times New Roman"/>
                        <a:buChar char="●"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Sending LCD display commands</a:t>
                      </a: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17500" lvl="0" marL="457200">
                        <a:spcBef>
                          <a:spcPts val="0"/>
                        </a:spcBef>
                        <a:buSzPts val="1400"/>
                        <a:buFont typeface="Times New Roman"/>
                        <a:buChar char="●"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Sending signals to power switching module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819150" y="462925"/>
            <a:ext cx="7505700" cy="661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System Overview</a:t>
            </a:r>
          </a:p>
        </p:txBody>
      </p:sp>
      <p:sp>
        <p:nvSpPr>
          <p:cNvPr id="184" name="Shape 184"/>
          <p:cNvSpPr/>
          <p:nvPr/>
        </p:nvSpPr>
        <p:spPr>
          <a:xfrm>
            <a:off x="3027600" y="1971750"/>
            <a:ext cx="1564800" cy="18096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Microcontroller Module</a:t>
            </a:r>
          </a:p>
        </p:txBody>
      </p:sp>
      <p:sp>
        <p:nvSpPr>
          <p:cNvPr id="185" name="Shape 185"/>
          <p:cNvSpPr/>
          <p:nvPr/>
        </p:nvSpPr>
        <p:spPr>
          <a:xfrm>
            <a:off x="884475" y="2502300"/>
            <a:ext cx="1639500" cy="7485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Sensor</a:t>
            </a:r>
            <a:r>
              <a:rPr lang="en">
                <a:solidFill>
                  <a:srgbClr val="FFFFFF"/>
                </a:solidFill>
              </a:rPr>
              <a:t> Module</a:t>
            </a:r>
          </a:p>
        </p:txBody>
      </p:sp>
      <p:cxnSp>
        <p:nvCxnSpPr>
          <p:cNvPr id="186" name="Shape 186"/>
          <p:cNvCxnSpPr>
            <a:stCxn id="185" idx="3"/>
            <a:endCxn id="184" idx="1"/>
          </p:cNvCxnSpPr>
          <p:nvPr/>
        </p:nvCxnSpPr>
        <p:spPr>
          <a:xfrm>
            <a:off x="2523975" y="2876550"/>
            <a:ext cx="503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87" name="Shape 187"/>
          <p:cNvCxnSpPr>
            <a:stCxn id="184" idx="3"/>
          </p:cNvCxnSpPr>
          <p:nvPr/>
        </p:nvCxnSpPr>
        <p:spPr>
          <a:xfrm>
            <a:off x="4592400" y="2876550"/>
            <a:ext cx="598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8" name="Shape 188"/>
          <p:cNvCxnSpPr/>
          <p:nvPr/>
        </p:nvCxnSpPr>
        <p:spPr>
          <a:xfrm rot="10800000">
            <a:off x="5191200" y="2059750"/>
            <a:ext cx="0" cy="80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9" name="Shape 189"/>
          <p:cNvCxnSpPr>
            <a:endCxn id="190" idx="1"/>
          </p:cNvCxnSpPr>
          <p:nvPr/>
        </p:nvCxnSpPr>
        <p:spPr>
          <a:xfrm>
            <a:off x="5184350" y="2061475"/>
            <a:ext cx="530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91" name="Shape 191"/>
          <p:cNvCxnSpPr/>
          <p:nvPr/>
        </p:nvCxnSpPr>
        <p:spPr>
          <a:xfrm>
            <a:off x="5191200" y="2869450"/>
            <a:ext cx="0" cy="85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92" name="Shape 192"/>
          <p:cNvCxnSpPr>
            <a:endCxn id="193" idx="1"/>
          </p:cNvCxnSpPr>
          <p:nvPr/>
        </p:nvCxnSpPr>
        <p:spPr>
          <a:xfrm>
            <a:off x="5191050" y="3728275"/>
            <a:ext cx="517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90" name="Shape 190"/>
          <p:cNvSpPr/>
          <p:nvPr/>
        </p:nvSpPr>
        <p:spPr>
          <a:xfrm>
            <a:off x="5715050" y="1687225"/>
            <a:ext cx="1639500" cy="7485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LCD Display</a:t>
            </a:r>
          </a:p>
        </p:txBody>
      </p:sp>
      <p:sp>
        <p:nvSpPr>
          <p:cNvPr id="193" name="Shape 193"/>
          <p:cNvSpPr/>
          <p:nvPr/>
        </p:nvSpPr>
        <p:spPr>
          <a:xfrm>
            <a:off x="5708250" y="3354025"/>
            <a:ext cx="1639500" cy="7485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Power Switching Module</a:t>
            </a:r>
          </a:p>
        </p:txBody>
      </p:sp>
      <p:cxnSp>
        <p:nvCxnSpPr>
          <p:cNvPr id="194" name="Shape 194"/>
          <p:cNvCxnSpPr/>
          <p:nvPr/>
        </p:nvCxnSpPr>
        <p:spPr>
          <a:xfrm>
            <a:off x="7354550" y="3728275"/>
            <a:ext cx="5172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95" name="Shape 195"/>
          <p:cNvSpPr/>
          <p:nvPr/>
        </p:nvSpPr>
        <p:spPr>
          <a:xfrm>
            <a:off x="7805125" y="3354025"/>
            <a:ext cx="1074900" cy="7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To Turbine</a:t>
            </a:r>
          </a:p>
        </p:txBody>
      </p:sp>
      <p:cxnSp>
        <p:nvCxnSpPr>
          <p:cNvPr id="196" name="Shape 196"/>
          <p:cNvCxnSpPr>
            <a:endCxn id="185" idx="0"/>
          </p:cNvCxnSpPr>
          <p:nvPr/>
        </p:nvCxnSpPr>
        <p:spPr>
          <a:xfrm>
            <a:off x="1704225" y="1937700"/>
            <a:ext cx="0" cy="56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97" name="Shape 197"/>
          <p:cNvSpPr/>
          <p:nvPr/>
        </p:nvSpPr>
        <p:spPr>
          <a:xfrm>
            <a:off x="1166775" y="1597650"/>
            <a:ext cx="10749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Turbine</a:t>
            </a:r>
          </a:p>
        </p:txBody>
      </p:sp>
      <p:cxnSp>
        <p:nvCxnSpPr>
          <p:cNvPr id="198" name="Shape 198"/>
          <p:cNvCxnSpPr/>
          <p:nvPr/>
        </p:nvCxnSpPr>
        <p:spPr>
          <a:xfrm>
            <a:off x="5997350" y="2964925"/>
            <a:ext cx="0" cy="389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99" name="Shape 199"/>
          <p:cNvSpPr/>
          <p:nvPr/>
        </p:nvSpPr>
        <p:spPr>
          <a:xfrm>
            <a:off x="5459900" y="2624925"/>
            <a:ext cx="10749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Main</a:t>
            </a:r>
          </a:p>
        </p:txBody>
      </p:sp>
      <p:cxnSp>
        <p:nvCxnSpPr>
          <p:cNvPr id="200" name="Shape 200"/>
          <p:cNvCxnSpPr/>
          <p:nvPr/>
        </p:nvCxnSpPr>
        <p:spPr>
          <a:xfrm>
            <a:off x="7072250" y="2964925"/>
            <a:ext cx="0" cy="389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01" name="Shape 201"/>
          <p:cNvSpPr/>
          <p:nvPr/>
        </p:nvSpPr>
        <p:spPr>
          <a:xfrm>
            <a:off x="6534800" y="2624925"/>
            <a:ext cx="10749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Secondary</a:t>
            </a:r>
          </a:p>
        </p:txBody>
      </p:sp>
      <p:cxnSp>
        <p:nvCxnSpPr>
          <p:cNvPr id="202" name="Shape 202"/>
          <p:cNvCxnSpPr/>
          <p:nvPr/>
        </p:nvCxnSpPr>
        <p:spPr>
          <a:xfrm>
            <a:off x="6967950" y="791525"/>
            <a:ext cx="503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03" name="Shape 203"/>
          <p:cNvCxnSpPr/>
          <p:nvPr/>
        </p:nvCxnSpPr>
        <p:spPr>
          <a:xfrm>
            <a:off x="6967950" y="1119775"/>
            <a:ext cx="5037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04" name="Shape 204"/>
          <p:cNvSpPr/>
          <p:nvPr/>
        </p:nvSpPr>
        <p:spPr>
          <a:xfrm>
            <a:off x="7471650" y="604475"/>
            <a:ext cx="10749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Data Path</a:t>
            </a:r>
          </a:p>
        </p:txBody>
      </p:sp>
      <p:sp>
        <p:nvSpPr>
          <p:cNvPr id="205" name="Shape 205"/>
          <p:cNvSpPr/>
          <p:nvPr/>
        </p:nvSpPr>
        <p:spPr>
          <a:xfrm>
            <a:off x="7471650" y="932725"/>
            <a:ext cx="11541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Power</a:t>
            </a:r>
            <a:r>
              <a:rPr lang="en"/>
              <a:t> Path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360721" y="1029351"/>
            <a:ext cx="2551477" cy="340202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>
            <p:ph type="title"/>
          </p:nvPr>
        </p:nvSpPr>
        <p:spPr>
          <a:xfrm>
            <a:off x="819150" y="462925"/>
            <a:ext cx="7505700" cy="661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Sensor Module</a:t>
            </a:r>
          </a:p>
        </p:txBody>
      </p:sp>
      <p:pic>
        <p:nvPicPr>
          <p:cNvPr id="212" name="Shape 2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0375" y="1454625"/>
            <a:ext cx="3583974" cy="2551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7663" y="1498100"/>
            <a:ext cx="5765175" cy="267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/>
          <p:nvPr>
            <p:ph type="title"/>
          </p:nvPr>
        </p:nvSpPr>
        <p:spPr>
          <a:xfrm>
            <a:off x="819150" y="462925"/>
            <a:ext cx="7505700" cy="661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Sensor Module - Circuit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