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roxima Nov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ProximaNova-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u="sng"/>
              <a:t>Inductive Charging Case</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solidFill>
                  <a:schemeClr val="dk1"/>
                </a:solidFill>
              </a:rPr>
              <a:t>Team 66</a:t>
            </a:r>
          </a:p>
          <a:p>
            <a:pPr lvl="0">
              <a:spcBef>
                <a:spcPts val="0"/>
              </a:spcBef>
              <a:buNone/>
            </a:pPr>
            <a:r>
              <a:rPr lang="en">
                <a:solidFill>
                  <a:schemeClr val="dk1"/>
                </a:solidFill>
              </a:rPr>
              <a:t>Brian Slavin, Anshil Bhansali, Jose Javier Rueda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DC-DC step up voltage regulator</a:t>
            </a:r>
          </a:p>
        </p:txBody>
      </p:sp>
      <p:sp>
        <p:nvSpPr>
          <p:cNvPr id="112" name="Shape 112"/>
          <p:cNvSpPr txBox="1"/>
          <p:nvPr>
            <p:ph idx="1" type="body"/>
          </p:nvPr>
        </p:nvSpPr>
        <p:spPr>
          <a:xfrm>
            <a:off x="311700" y="1714500"/>
            <a:ext cx="8520600" cy="1714500"/>
          </a:xfrm>
          <a:prstGeom prst="rect">
            <a:avLst/>
          </a:prstGeom>
          <a:noFill/>
          <a:ln>
            <a:noFill/>
          </a:ln>
        </p:spPr>
        <p:txBody>
          <a:bodyPr anchorCtr="0" anchor="t" bIns="91425" lIns="91425" rIns="91425" tIns="91425">
            <a:noAutofit/>
          </a:bodyPr>
          <a:lstStyle/>
          <a:p>
            <a:pPr lvl="0" rtl="0">
              <a:lnSpc>
                <a:spcPct val="100000"/>
              </a:lnSpc>
              <a:spcBef>
                <a:spcPts val="0"/>
              </a:spcBef>
              <a:spcAft>
                <a:spcPts val="0"/>
              </a:spcAft>
              <a:buNone/>
            </a:pPr>
            <a:r>
              <a:rPr i="1" lang="en">
                <a:solidFill>
                  <a:schemeClr val="dk1"/>
                </a:solidFill>
              </a:rPr>
              <a:t>1) </a:t>
            </a:r>
          </a:p>
          <a:p>
            <a:pPr lvl="0" rtl="0">
              <a:lnSpc>
                <a:spcPct val="100000"/>
              </a:lnSpc>
              <a:spcBef>
                <a:spcPts val="0"/>
              </a:spcBef>
              <a:spcAft>
                <a:spcPts val="0"/>
              </a:spcAft>
              <a:buNone/>
            </a:pPr>
            <a:r>
              <a:rPr lang="en">
                <a:solidFill>
                  <a:schemeClr val="dk1"/>
                </a:solidFill>
              </a:rPr>
              <a:t>The output must be 5V ± 0.25V for load currents of 0.5A - 2.85A and Vin: 3.0V - 4.0V.</a:t>
            </a:r>
          </a:p>
        </p:txBody>
      </p:sp>
      <p:sp>
        <p:nvSpPr>
          <p:cNvPr id="113" name="Shape 113"/>
          <p:cNvSpPr txBox="1"/>
          <p:nvPr/>
        </p:nvSpPr>
        <p:spPr>
          <a:xfrm>
            <a:off x="311700" y="1017725"/>
            <a:ext cx="5022900" cy="519300"/>
          </a:xfrm>
          <a:prstGeom prst="rect">
            <a:avLst/>
          </a:prstGeom>
          <a:noFill/>
          <a:ln>
            <a:noFill/>
          </a:ln>
        </p:spPr>
        <p:txBody>
          <a:bodyPr anchorCtr="0" anchor="t" bIns="91425" lIns="91425" rIns="91425" tIns="91425">
            <a:noAutofit/>
          </a:bodyPr>
          <a:lstStyle/>
          <a:p>
            <a:pPr lvl="0">
              <a:spcBef>
                <a:spcPts val="0"/>
              </a:spcBef>
              <a:buNone/>
            </a:pPr>
            <a:r>
              <a:rPr i="1" lang="en" sz="2400">
                <a:solidFill>
                  <a:schemeClr val="dk1"/>
                </a:solidFill>
              </a:rPr>
              <a:t>Requirements: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DC-DC step up voltage regulator</a:t>
            </a:r>
          </a:p>
        </p:txBody>
      </p:sp>
      <p:sp>
        <p:nvSpPr>
          <p:cNvPr id="119" name="Shape 11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chemeClr val="dk1"/>
              </a:buClr>
              <a:buChar char="-"/>
            </a:pPr>
            <a:r>
              <a:rPr lang="en">
                <a:solidFill>
                  <a:schemeClr val="dk1"/>
                </a:solidFill>
              </a:rPr>
              <a:t>It worked as expected for the nominal load current: 0.5 A.</a:t>
            </a:r>
          </a:p>
          <a:p>
            <a:pPr indent="-228600" lvl="0" marL="457200" rtl="0">
              <a:spcBef>
                <a:spcPts val="0"/>
              </a:spcBef>
              <a:buClr>
                <a:schemeClr val="dk1"/>
              </a:buClr>
              <a:buChar char="-"/>
            </a:pPr>
            <a:r>
              <a:rPr lang="en">
                <a:solidFill>
                  <a:schemeClr val="dk1"/>
                </a:solidFill>
              </a:rPr>
              <a:t>It stopped working for load currents of 2.8 A.</a:t>
            </a:r>
          </a:p>
          <a:p>
            <a:pPr lvl="0">
              <a:spcBef>
                <a:spcPts val="0"/>
              </a:spcBef>
              <a:buNone/>
            </a:pPr>
            <a:r>
              <a:t/>
            </a:r>
            <a:endParaRPr>
              <a:solidFill>
                <a:schemeClr val="dk1"/>
              </a:solidFill>
            </a:endParaRPr>
          </a:p>
          <a:p>
            <a:pPr lvl="0">
              <a:spcBef>
                <a:spcPts val="0"/>
              </a:spcBef>
              <a:buNone/>
            </a:pPr>
            <a:r>
              <a:rPr i="1" lang="en">
                <a:solidFill>
                  <a:schemeClr val="dk1"/>
                </a:solidFill>
              </a:rPr>
              <a:t>Problems:</a:t>
            </a:r>
            <a:r>
              <a:rPr lang="en">
                <a:solidFill>
                  <a:schemeClr val="dk1"/>
                </a:solidFill>
              </a:rPr>
              <a:t> design of the circuit and IC current limit lower as given.</a:t>
            </a:r>
          </a:p>
          <a:p>
            <a:pPr lvl="0">
              <a:spcBef>
                <a:spcPts val="0"/>
              </a:spcBef>
              <a:buNone/>
            </a:pPr>
            <a:r>
              <a:rPr i="1" lang="en">
                <a:solidFill>
                  <a:schemeClr val="dk1"/>
                </a:solidFill>
              </a:rPr>
              <a:t>Solution:</a:t>
            </a:r>
            <a:r>
              <a:rPr lang="en">
                <a:solidFill>
                  <a:schemeClr val="dk1"/>
                </a:solidFill>
              </a:rPr>
              <a:t> run simulations for limit load currents.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DC-AC circuit</a:t>
            </a:r>
          </a:p>
        </p:txBody>
      </p:sp>
      <p:pic>
        <p:nvPicPr>
          <p:cNvPr id="125" name="Shape 125"/>
          <p:cNvPicPr preferRelativeResize="0"/>
          <p:nvPr/>
        </p:nvPicPr>
        <p:blipFill rotWithShape="1">
          <a:blip r:embed="rId3">
            <a:alphaModFix/>
          </a:blip>
          <a:srcRect b="27587" l="4057" r="2875" t="31026"/>
          <a:stretch/>
        </p:blipFill>
        <p:spPr>
          <a:xfrm>
            <a:off x="357087" y="1317637"/>
            <a:ext cx="8429823" cy="25082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DC-AC circuit</a:t>
            </a:r>
          </a:p>
        </p:txBody>
      </p:sp>
      <p:sp>
        <p:nvSpPr>
          <p:cNvPr id="131" name="Shape 13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chemeClr val="dk1"/>
              </a:buClr>
              <a:buChar char="-"/>
            </a:pPr>
            <a:r>
              <a:rPr lang="en">
                <a:solidFill>
                  <a:schemeClr val="dk1"/>
                </a:solidFill>
              </a:rPr>
              <a:t>Input voltage: 5 V</a:t>
            </a:r>
          </a:p>
          <a:p>
            <a:pPr indent="-228600" lvl="0" marL="457200" rtl="0">
              <a:spcBef>
                <a:spcPts val="0"/>
              </a:spcBef>
              <a:buClr>
                <a:schemeClr val="dk1"/>
              </a:buClr>
              <a:buChar char="-"/>
            </a:pPr>
            <a:r>
              <a:rPr lang="en">
                <a:solidFill>
                  <a:schemeClr val="dk1"/>
                </a:solidFill>
              </a:rPr>
              <a:t>Output voltage: 4.5 V</a:t>
            </a:r>
          </a:p>
          <a:p>
            <a:pPr indent="-228600" lvl="0" marL="457200" rtl="0">
              <a:spcBef>
                <a:spcPts val="0"/>
              </a:spcBef>
              <a:buClr>
                <a:schemeClr val="dk1"/>
              </a:buClr>
              <a:buChar char="-"/>
            </a:pPr>
            <a:r>
              <a:rPr lang="en">
                <a:solidFill>
                  <a:schemeClr val="dk1"/>
                </a:solidFill>
              </a:rPr>
              <a:t>Output frequency: 110 - 205 kHz (Qi Frequency)</a:t>
            </a:r>
          </a:p>
          <a:p>
            <a:pPr indent="-228600" lvl="0" marL="457200" rtl="0">
              <a:spcBef>
                <a:spcPts val="0"/>
              </a:spcBef>
              <a:buClr>
                <a:schemeClr val="dk1"/>
              </a:buClr>
              <a:buChar char="-"/>
            </a:pPr>
            <a:r>
              <a:rPr lang="en">
                <a:solidFill>
                  <a:schemeClr val="dk1"/>
                </a:solidFill>
              </a:rPr>
              <a:t>Features</a:t>
            </a:r>
          </a:p>
          <a:p>
            <a:pPr indent="-228600" lvl="1" marL="914400" rtl="0">
              <a:spcBef>
                <a:spcPts val="0"/>
              </a:spcBef>
              <a:buClr>
                <a:schemeClr val="dk1"/>
              </a:buClr>
              <a:buChar char="-"/>
            </a:pPr>
            <a:r>
              <a:rPr lang="en">
                <a:solidFill>
                  <a:schemeClr val="dk1"/>
                </a:solidFill>
              </a:rPr>
              <a:t>Foreign Object Detection</a:t>
            </a:r>
          </a:p>
          <a:p>
            <a:pPr indent="-228600" lvl="1" marL="914400" rtl="0">
              <a:spcBef>
                <a:spcPts val="0"/>
              </a:spcBef>
              <a:buClr>
                <a:schemeClr val="dk1"/>
              </a:buClr>
              <a:buChar char="-"/>
            </a:pPr>
            <a:r>
              <a:rPr lang="en">
                <a:solidFill>
                  <a:schemeClr val="dk1"/>
                </a:solidFill>
              </a:rPr>
              <a:t>LED indicator</a:t>
            </a:r>
          </a:p>
          <a:p>
            <a:pPr indent="0" lvl="0" marL="457200" rtl="0">
              <a:spcBef>
                <a:spcPts val="0"/>
              </a:spcBef>
              <a:buNone/>
            </a:pPr>
            <a:r>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DC-AC Schematic</a:t>
            </a:r>
          </a:p>
          <a:p>
            <a:pPr lvl="0">
              <a:spcBef>
                <a:spcPts val="0"/>
              </a:spcBef>
              <a:buNone/>
            </a:pPr>
            <a:r>
              <a:t/>
            </a:r>
            <a:endParaRPr/>
          </a:p>
        </p:txBody>
      </p:sp>
      <p:sp>
        <p:nvSpPr>
          <p:cNvPr id="137" name="Shape 13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full schematic.PNG" id="138" name="Shape 138"/>
          <p:cNvPicPr preferRelativeResize="0"/>
          <p:nvPr/>
        </p:nvPicPr>
        <p:blipFill>
          <a:blip r:embed="rId3">
            <a:alphaModFix/>
          </a:blip>
          <a:stretch>
            <a:fillRect/>
          </a:stretch>
        </p:blipFill>
        <p:spPr>
          <a:xfrm>
            <a:off x="0" y="0"/>
            <a:ext cx="9143998"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DC-AC circuit</a:t>
            </a:r>
          </a:p>
        </p:txBody>
      </p:sp>
      <p:pic>
        <p:nvPicPr>
          <p:cNvPr descr="IMG_6049.JPG" id="144" name="Shape 144"/>
          <p:cNvPicPr preferRelativeResize="0"/>
          <p:nvPr/>
        </p:nvPicPr>
        <p:blipFill>
          <a:blip r:embed="rId3">
            <a:alphaModFix/>
          </a:blip>
          <a:stretch>
            <a:fillRect/>
          </a:stretch>
        </p:blipFill>
        <p:spPr>
          <a:xfrm>
            <a:off x="1325887" y="1017725"/>
            <a:ext cx="2865731" cy="3820975"/>
          </a:xfrm>
          <a:prstGeom prst="rect">
            <a:avLst/>
          </a:prstGeom>
          <a:noFill/>
          <a:ln>
            <a:noFill/>
          </a:ln>
        </p:spPr>
      </p:pic>
      <p:pic>
        <p:nvPicPr>
          <p:cNvPr descr="IMG_5667.JPG" id="145" name="Shape 145"/>
          <p:cNvPicPr preferRelativeResize="0"/>
          <p:nvPr/>
        </p:nvPicPr>
        <p:blipFill>
          <a:blip r:embed="rId4">
            <a:alphaModFix/>
          </a:blip>
          <a:stretch>
            <a:fillRect/>
          </a:stretch>
        </p:blipFill>
        <p:spPr>
          <a:xfrm>
            <a:off x="5095093" y="1017712"/>
            <a:ext cx="2865731"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DC-AC circuit</a:t>
            </a:r>
          </a:p>
        </p:txBody>
      </p:sp>
      <p:sp>
        <p:nvSpPr>
          <p:cNvPr id="151" name="Shape 151"/>
          <p:cNvSpPr txBox="1"/>
          <p:nvPr>
            <p:ph idx="1" type="body"/>
          </p:nvPr>
        </p:nvSpPr>
        <p:spPr>
          <a:xfrm>
            <a:off x="311700" y="1590425"/>
            <a:ext cx="8520600" cy="3416400"/>
          </a:xfrm>
          <a:prstGeom prst="rect">
            <a:avLst/>
          </a:prstGeom>
          <a:noFill/>
          <a:ln>
            <a:noFill/>
          </a:ln>
        </p:spPr>
        <p:txBody>
          <a:bodyPr anchorCtr="0" anchor="t" bIns="91425" lIns="91425" rIns="91425" tIns="91425">
            <a:noAutofit/>
          </a:bodyPr>
          <a:lstStyle/>
          <a:p>
            <a:pPr lvl="0" rtl="0">
              <a:lnSpc>
                <a:spcPct val="100000"/>
              </a:lnSpc>
              <a:spcBef>
                <a:spcPts val="0"/>
              </a:spcBef>
              <a:spcAft>
                <a:spcPts val="0"/>
              </a:spcAft>
              <a:buNone/>
            </a:pPr>
            <a:r>
              <a:rPr i="1" lang="en">
                <a:solidFill>
                  <a:schemeClr val="dk1"/>
                </a:solidFill>
              </a:rPr>
              <a:t>1)</a:t>
            </a:r>
          </a:p>
          <a:p>
            <a:pPr lvl="0" rtl="0">
              <a:lnSpc>
                <a:spcPct val="100000"/>
              </a:lnSpc>
              <a:spcBef>
                <a:spcPts val="0"/>
              </a:spcBef>
              <a:spcAft>
                <a:spcPts val="0"/>
              </a:spcAft>
              <a:buNone/>
            </a:pPr>
            <a:r>
              <a:rPr lang="en">
                <a:solidFill>
                  <a:schemeClr val="dk1"/>
                </a:solidFill>
              </a:rPr>
              <a:t>The AC signal frequency must be within the Qi range. </a:t>
            </a:r>
          </a:p>
          <a:p>
            <a:pPr lvl="0" rtl="0">
              <a:lnSpc>
                <a:spcPct val="100000"/>
              </a:lnSpc>
              <a:spcBef>
                <a:spcPts val="0"/>
              </a:spcBef>
              <a:spcAft>
                <a:spcPts val="0"/>
              </a:spcAft>
              <a:buNone/>
            </a:pPr>
            <a:r>
              <a:t/>
            </a:r>
            <a:endParaRPr>
              <a:solidFill>
                <a:schemeClr val="dk1"/>
              </a:solidFill>
            </a:endParaRPr>
          </a:p>
          <a:p>
            <a:pPr lvl="0" rtl="0">
              <a:lnSpc>
                <a:spcPct val="100000"/>
              </a:lnSpc>
              <a:spcBef>
                <a:spcPts val="0"/>
              </a:spcBef>
              <a:spcAft>
                <a:spcPts val="0"/>
              </a:spcAft>
              <a:buNone/>
            </a:pPr>
            <a:r>
              <a:rPr i="1" lang="en">
                <a:solidFill>
                  <a:schemeClr val="dk1"/>
                </a:solidFill>
              </a:rPr>
              <a:t>2)</a:t>
            </a:r>
          </a:p>
          <a:p>
            <a:pPr lvl="0" rtl="0">
              <a:lnSpc>
                <a:spcPct val="100000"/>
              </a:lnSpc>
              <a:spcBef>
                <a:spcPts val="0"/>
              </a:spcBef>
              <a:spcAft>
                <a:spcPts val="0"/>
              </a:spcAft>
              <a:buNone/>
            </a:pPr>
            <a:r>
              <a:rPr lang="en">
                <a:solidFill>
                  <a:schemeClr val="dk1"/>
                </a:solidFill>
              </a:rPr>
              <a:t>The coil temperature should not exceed 120ºC. </a:t>
            </a:r>
          </a:p>
          <a:p>
            <a:pPr lvl="0" rtl="0">
              <a:lnSpc>
                <a:spcPct val="100000"/>
              </a:lnSpc>
              <a:spcBef>
                <a:spcPts val="0"/>
              </a:spcBef>
              <a:spcAft>
                <a:spcPts val="0"/>
              </a:spcAft>
              <a:buNone/>
            </a:pPr>
            <a:r>
              <a:t/>
            </a:r>
            <a:endParaRPr>
              <a:solidFill>
                <a:schemeClr val="dk1"/>
              </a:solidFill>
            </a:endParaRPr>
          </a:p>
          <a:p>
            <a:pPr lvl="0" rtl="0">
              <a:lnSpc>
                <a:spcPct val="100000"/>
              </a:lnSpc>
              <a:spcBef>
                <a:spcPts val="0"/>
              </a:spcBef>
              <a:spcAft>
                <a:spcPts val="0"/>
              </a:spcAft>
              <a:buNone/>
            </a:pPr>
            <a:r>
              <a:rPr i="1" lang="en">
                <a:solidFill>
                  <a:schemeClr val="dk1"/>
                </a:solidFill>
              </a:rPr>
              <a:t>3)</a:t>
            </a:r>
          </a:p>
          <a:p>
            <a:pPr lvl="0" rtl="0">
              <a:lnSpc>
                <a:spcPct val="100000"/>
              </a:lnSpc>
              <a:spcBef>
                <a:spcPts val="0"/>
              </a:spcBef>
              <a:spcAft>
                <a:spcPts val="0"/>
              </a:spcAft>
              <a:buNone/>
            </a:pPr>
            <a:r>
              <a:rPr lang="en">
                <a:solidFill>
                  <a:schemeClr val="dk1"/>
                </a:solidFill>
              </a:rPr>
              <a:t>Microcontroller can detect Qi receiver circuit within a range of 5 mm. </a:t>
            </a:r>
          </a:p>
        </p:txBody>
      </p:sp>
      <p:sp>
        <p:nvSpPr>
          <p:cNvPr id="152" name="Shape 152"/>
          <p:cNvSpPr txBox="1"/>
          <p:nvPr/>
        </p:nvSpPr>
        <p:spPr>
          <a:xfrm>
            <a:off x="311700" y="1017725"/>
            <a:ext cx="8520600" cy="572700"/>
          </a:xfrm>
          <a:prstGeom prst="rect">
            <a:avLst/>
          </a:prstGeom>
          <a:noFill/>
          <a:ln>
            <a:noFill/>
          </a:ln>
        </p:spPr>
        <p:txBody>
          <a:bodyPr anchorCtr="0" anchor="t" bIns="91425" lIns="91425" rIns="91425" tIns="91425">
            <a:noAutofit/>
          </a:bodyPr>
          <a:lstStyle/>
          <a:p>
            <a:pPr lvl="0">
              <a:spcBef>
                <a:spcPts val="0"/>
              </a:spcBef>
              <a:buNone/>
            </a:pPr>
            <a:r>
              <a:rPr i="1" lang="en" sz="2400">
                <a:solidFill>
                  <a:schemeClr val="dk1"/>
                </a:solidFill>
              </a:rPr>
              <a:t>Requirements: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DC-AC circuit (video)</a:t>
            </a:r>
          </a:p>
        </p:txBody>
      </p:sp>
      <p:sp>
        <p:nvSpPr>
          <p:cNvPr id="158" name="Shape 158" title="IMG_2465.MOV"/>
          <p:cNvSpPr/>
          <p:nvPr/>
        </p:nvSpPr>
        <p:spPr>
          <a:xfrm>
            <a:off x="1821479" y="1017725"/>
            <a:ext cx="5501032" cy="4125774"/>
          </a:xfrm>
          <a:prstGeom prst="rect">
            <a:avLst/>
          </a:prstGeom>
          <a:blipFill>
            <a:blip r:embed="rId3">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Software</a:t>
            </a:r>
          </a:p>
        </p:txBody>
      </p:sp>
      <p:sp>
        <p:nvSpPr>
          <p:cNvPr id="164" name="Shape 164"/>
          <p:cNvSpPr txBox="1"/>
          <p:nvPr>
            <p:ph idx="1" type="body"/>
          </p:nvPr>
        </p:nvSpPr>
        <p:spPr>
          <a:xfrm>
            <a:off x="311700" y="1152475"/>
            <a:ext cx="3853800" cy="3416400"/>
          </a:xfrm>
          <a:prstGeom prst="rect">
            <a:avLst/>
          </a:prstGeom>
        </p:spPr>
        <p:txBody>
          <a:bodyPr anchorCtr="0" anchor="t" bIns="91425" lIns="91425" rIns="91425" tIns="91425">
            <a:noAutofit/>
          </a:bodyPr>
          <a:lstStyle/>
          <a:p>
            <a:pPr indent="-228600" lvl="0" marL="457200" rtl="0">
              <a:spcBef>
                <a:spcPts val="0"/>
              </a:spcBef>
              <a:buClr>
                <a:schemeClr val="dk1"/>
              </a:buClr>
              <a:buFont typeface="Proxima Nova"/>
              <a:buChar char="-"/>
            </a:pPr>
            <a:r>
              <a:rPr lang="en">
                <a:solidFill>
                  <a:schemeClr val="dk1"/>
                </a:solidFill>
                <a:latin typeface="Proxima Nova"/>
                <a:ea typeface="Proxima Nova"/>
                <a:cs typeface="Proxima Nova"/>
                <a:sym typeface="Proxima Nova"/>
              </a:rPr>
              <a:t>Display a graph of battery level(%) vs time(min).</a:t>
            </a:r>
          </a:p>
          <a:p>
            <a:pPr indent="-228600" lvl="0" marL="457200" rtl="0">
              <a:spcBef>
                <a:spcPts val="0"/>
              </a:spcBef>
              <a:buClr>
                <a:schemeClr val="dk1"/>
              </a:buClr>
              <a:buFont typeface="Proxima Nova"/>
              <a:buChar char="-"/>
            </a:pPr>
            <a:r>
              <a:rPr lang="en">
                <a:solidFill>
                  <a:schemeClr val="dk1"/>
                </a:solidFill>
                <a:latin typeface="Proxima Nova"/>
                <a:ea typeface="Proxima Nova"/>
                <a:cs typeface="Proxima Nova"/>
                <a:sym typeface="Proxima Nova"/>
              </a:rPr>
              <a:t>The graph dynamically changes as the battery level increases. </a:t>
            </a:r>
          </a:p>
          <a:p>
            <a:pPr indent="-228600" lvl="0" marL="457200" rtl="0">
              <a:spcBef>
                <a:spcPts val="0"/>
              </a:spcBef>
              <a:buClr>
                <a:schemeClr val="dk1"/>
              </a:buClr>
              <a:buFont typeface="Proxima Nova"/>
              <a:buChar char="-"/>
            </a:pPr>
            <a:r>
              <a:rPr lang="en">
                <a:solidFill>
                  <a:schemeClr val="dk1"/>
                </a:solidFill>
                <a:latin typeface="Proxima Nova"/>
                <a:ea typeface="Proxima Nova"/>
                <a:cs typeface="Proxima Nova"/>
                <a:sym typeface="Proxima Nova"/>
              </a:rPr>
              <a:t>User can extract important information such as the rate of charging.</a:t>
            </a:r>
          </a:p>
          <a:p>
            <a:pPr indent="-228600" lvl="0" marL="457200" rtl="0">
              <a:spcBef>
                <a:spcPts val="0"/>
              </a:spcBef>
              <a:buClr>
                <a:schemeClr val="dk1"/>
              </a:buClr>
              <a:buFont typeface="Proxima Nova"/>
              <a:buChar char="-"/>
            </a:pPr>
            <a:r>
              <a:rPr lang="en">
                <a:solidFill>
                  <a:schemeClr val="dk1"/>
                </a:solidFill>
                <a:latin typeface="Proxima Nova"/>
                <a:ea typeface="Proxima Nova"/>
                <a:cs typeface="Proxima Nova"/>
                <a:sym typeface="Proxima Nova"/>
              </a:rPr>
              <a:t>Alert user if battery overheats or battery voltage is too high</a:t>
            </a:r>
          </a:p>
          <a:p>
            <a:pPr lvl="0">
              <a:spcBef>
                <a:spcPts val="0"/>
              </a:spcBef>
              <a:buNone/>
            </a:pPr>
            <a:r>
              <a:t/>
            </a:r>
            <a:endParaRPr/>
          </a:p>
        </p:txBody>
      </p:sp>
      <p:pic>
        <p:nvPicPr>
          <p:cNvPr id="165" name="Shape 165"/>
          <p:cNvPicPr preferRelativeResize="0"/>
          <p:nvPr/>
        </p:nvPicPr>
        <p:blipFill>
          <a:blip r:embed="rId3">
            <a:alphaModFix/>
          </a:blip>
          <a:stretch>
            <a:fillRect/>
          </a:stretch>
        </p:blipFill>
        <p:spPr>
          <a:xfrm>
            <a:off x="4165500" y="526325"/>
            <a:ext cx="2302024" cy="4090845"/>
          </a:xfrm>
          <a:prstGeom prst="rect">
            <a:avLst/>
          </a:prstGeom>
          <a:noFill/>
          <a:ln>
            <a:noFill/>
          </a:ln>
        </p:spPr>
      </p:pic>
      <p:pic>
        <p:nvPicPr>
          <p:cNvPr id="166" name="Shape 166"/>
          <p:cNvPicPr preferRelativeResize="0"/>
          <p:nvPr/>
        </p:nvPicPr>
        <p:blipFill>
          <a:blip r:embed="rId4">
            <a:alphaModFix/>
          </a:blip>
          <a:stretch>
            <a:fillRect/>
          </a:stretch>
        </p:blipFill>
        <p:spPr>
          <a:xfrm>
            <a:off x="6602725" y="526324"/>
            <a:ext cx="2302025" cy="4090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221375"/>
            <a:ext cx="8520600" cy="572700"/>
          </a:xfrm>
          <a:prstGeom prst="rect">
            <a:avLst/>
          </a:prstGeom>
        </p:spPr>
        <p:txBody>
          <a:bodyPr anchorCtr="0" anchor="t" bIns="91425" lIns="91425" rIns="91425" tIns="91425">
            <a:noAutofit/>
          </a:bodyPr>
          <a:lstStyle/>
          <a:p>
            <a:pPr lvl="0">
              <a:spcBef>
                <a:spcPts val="0"/>
              </a:spcBef>
              <a:buNone/>
            </a:pPr>
            <a:r>
              <a:rPr lang="en" u="sng"/>
              <a:t>Software Block Diagram</a:t>
            </a:r>
          </a:p>
        </p:txBody>
      </p:sp>
      <p:pic>
        <p:nvPicPr>
          <p:cNvPr id="172" name="Shape 172"/>
          <p:cNvPicPr preferRelativeResize="0"/>
          <p:nvPr/>
        </p:nvPicPr>
        <p:blipFill>
          <a:blip r:embed="rId3">
            <a:alphaModFix/>
          </a:blip>
          <a:stretch>
            <a:fillRect/>
          </a:stretch>
        </p:blipFill>
        <p:spPr>
          <a:xfrm>
            <a:off x="1446450" y="897175"/>
            <a:ext cx="5915750" cy="402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Introduction</a:t>
            </a:r>
          </a:p>
        </p:txBody>
      </p:sp>
      <p:sp>
        <p:nvSpPr>
          <p:cNvPr id="61" name="Shape 61"/>
          <p:cNvSpPr txBox="1"/>
          <p:nvPr/>
        </p:nvSpPr>
        <p:spPr>
          <a:xfrm>
            <a:off x="311700" y="1143000"/>
            <a:ext cx="8434800" cy="37023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u="sng">
                <a:solidFill>
                  <a:srgbClr val="FFFFFF"/>
                </a:solidFill>
                <a:latin typeface="Proxima Nova"/>
                <a:ea typeface="Proxima Nova"/>
                <a:cs typeface="Proxima Nova"/>
                <a:sym typeface="Proxima Nova"/>
              </a:rPr>
              <a:t>Problem</a:t>
            </a:r>
          </a:p>
          <a:p>
            <a:pPr lvl="0" rtl="0">
              <a:lnSpc>
                <a:spcPct val="115000"/>
              </a:lnSpc>
              <a:spcBef>
                <a:spcPts val="0"/>
              </a:spcBef>
              <a:spcAft>
                <a:spcPts val="1600"/>
              </a:spcAft>
              <a:buNone/>
            </a:pPr>
            <a:r>
              <a:rPr lang="en" sz="1800">
                <a:solidFill>
                  <a:srgbClr val="FFFFFF"/>
                </a:solidFill>
                <a:latin typeface="Proxima Nova"/>
                <a:ea typeface="Proxima Nova"/>
                <a:cs typeface="Proxima Nova"/>
                <a:sym typeface="Proxima Nova"/>
              </a:rPr>
              <a:t>We speculate USB type C becoming more common in smartphones. It becomes a problem when we want to listen to music/transfer data while charging the phone as the USB port is occupied. </a:t>
            </a:r>
          </a:p>
          <a:p>
            <a:pPr lvl="0" rtl="0">
              <a:lnSpc>
                <a:spcPct val="115000"/>
              </a:lnSpc>
              <a:spcBef>
                <a:spcPts val="0"/>
              </a:spcBef>
              <a:spcAft>
                <a:spcPts val="1600"/>
              </a:spcAft>
              <a:buNone/>
            </a:pPr>
            <a:r>
              <a:rPr lang="en" sz="1800" u="sng">
                <a:solidFill>
                  <a:srgbClr val="FFFFFF"/>
                </a:solidFill>
                <a:latin typeface="Proxima Nova"/>
                <a:ea typeface="Proxima Nova"/>
                <a:cs typeface="Proxima Nova"/>
                <a:sym typeface="Proxima Nova"/>
              </a:rPr>
              <a:t>Solution</a:t>
            </a:r>
          </a:p>
          <a:p>
            <a:pPr indent="-342900" lvl="0" marL="457200" rtl="0">
              <a:lnSpc>
                <a:spcPct val="115000"/>
              </a:lnSpc>
              <a:spcBef>
                <a:spcPts val="0"/>
              </a:spcBef>
              <a:spcAft>
                <a:spcPts val="1600"/>
              </a:spcAft>
              <a:buClr>
                <a:srgbClr val="FFFFFF"/>
              </a:buClr>
              <a:buSzPct val="100000"/>
              <a:buFont typeface="Proxima Nova"/>
            </a:pPr>
            <a:r>
              <a:rPr lang="en" sz="1800">
                <a:solidFill>
                  <a:srgbClr val="FFFFFF"/>
                </a:solidFill>
                <a:latin typeface="Proxima Nova"/>
                <a:ea typeface="Proxima Nova"/>
                <a:cs typeface="Proxima Nova"/>
                <a:sym typeface="Proxima Nova"/>
              </a:rPr>
              <a:t>A way to charge a phone without occupying the USB port (wirelessly).</a:t>
            </a:r>
          </a:p>
          <a:p>
            <a:pPr indent="-342900" lvl="0" marL="457200" rtl="0">
              <a:lnSpc>
                <a:spcPct val="115000"/>
              </a:lnSpc>
              <a:spcBef>
                <a:spcPts val="0"/>
              </a:spcBef>
              <a:spcAft>
                <a:spcPts val="1600"/>
              </a:spcAft>
              <a:buClr>
                <a:srgbClr val="FFFFFF"/>
              </a:buClr>
              <a:buSzPct val="100000"/>
              <a:buFont typeface="Proxima Nova"/>
            </a:pPr>
            <a:r>
              <a:rPr lang="en" sz="1800">
                <a:solidFill>
                  <a:srgbClr val="FFFFFF"/>
                </a:solidFill>
                <a:latin typeface="Proxima Nova"/>
                <a:ea typeface="Proxima Nova"/>
                <a:cs typeface="Proxima Nova"/>
                <a:sym typeface="Proxima Nova"/>
              </a:rPr>
              <a:t>Allows for phones without AUX jacks to use the USB port and charge.</a:t>
            </a:r>
          </a:p>
          <a:p>
            <a:pPr indent="-342900" lvl="0" marL="457200" rtl="0">
              <a:lnSpc>
                <a:spcPct val="115000"/>
              </a:lnSpc>
              <a:spcBef>
                <a:spcPts val="0"/>
              </a:spcBef>
              <a:spcAft>
                <a:spcPts val="1600"/>
              </a:spcAft>
              <a:buClr>
                <a:srgbClr val="FFFFFF"/>
              </a:buClr>
              <a:buSzPct val="100000"/>
              <a:buFont typeface="Proxima Nova"/>
            </a:pPr>
            <a:r>
              <a:rPr lang="en" sz="1800">
                <a:solidFill>
                  <a:srgbClr val="FFFFFF"/>
                </a:solidFill>
                <a:latin typeface="Proxima Nova"/>
                <a:ea typeface="Proxima Nova"/>
                <a:cs typeface="Proxima Nova"/>
                <a:sym typeface="Proxima Nova"/>
              </a:rPr>
              <a:t>Wrap it up into a phone case that wirelessly charges your phone.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SWOT analysis</a:t>
            </a:r>
          </a:p>
        </p:txBody>
      </p:sp>
      <p:sp>
        <p:nvSpPr>
          <p:cNvPr id="178" name="Shape 17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chemeClr val="dk1"/>
                </a:solidFill>
              </a:rPr>
              <a:t>(Strength, Weakness, Opportunity, Threat)</a:t>
            </a:r>
          </a:p>
          <a:p>
            <a:pPr indent="-228600" lvl="0" marL="457200" rtl="0">
              <a:spcBef>
                <a:spcPts val="0"/>
              </a:spcBef>
              <a:buClr>
                <a:schemeClr val="dk1"/>
              </a:buClr>
            </a:pPr>
            <a:r>
              <a:rPr lang="en">
                <a:solidFill>
                  <a:schemeClr val="dk1"/>
                </a:solidFill>
              </a:rPr>
              <a:t>Strengths</a:t>
            </a:r>
          </a:p>
          <a:p>
            <a:pPr indent="-228600" lvl="1" marL="914400" rtl="0">
              <a:spcBef>
                <a:spcPts val="0"/>
              </a:spcBef>
              <a:buClr>
                <a:schemeClr val="dk1"/>
              </a:buClr>
            </a:pPr>
            <a:r>
              <a:rPr lang="en">
                <a:solidFill>
                  <a:schemeClr val="dk1"/>
                </a:solidFill>
              </a:rPr>
              <a:t>Cost efficient ($12-$17) &amp; portable</a:t>
            </a:r>
          </a:p>
          <a:p>
            <a:pPr indent="-228600" lvl="0" marL="457200" rtl="0">
              <a:spcBef>
                <a:spcPts val="0"/>
              </a:spcBef>
              <a:buClr>
                <a:schemeClr val="dk1"/>
              </a:buClr>
            </a:pPr>
            <a:r>
              <a:rPr lang="en">
                <a:solidFill>
                  <a:schemeClr val="dk1"/>
                </a:solidFill>
              </a:rPr>
              <a:t>Weakness</a:t>
            </a:r>
          </a:p>
          <a:p>
            <a:pPr indent="-228600" lvl="1" marL="914400" rtl="0">
              <a:spcBef>
                <a:spcPts val="0"/>
              </a:spcBef>
              <a:buClr>
                <a:schemeClr val="dk1"/>
              </a:buClr>
            </a:pPr>
            <a:r>
              <a:rPr lang="en">
                <a:solidFill>
                  <a:schemeClr val="dk1"/>
                </a:solidFill>
              </a:rPr>
              <a:t>Slower charging time when compared to wall charger</a:t>
            </a:r>
          </a:p>
          <a:p>
            <a:pPr indent="-228600" lvl="0" marL="457200" rtl="0">
              <a:spcBef>
                <a:spcPts val="0"/>
              </a:spcBef>
              <a:buClr>
                <a:schemeClr val="dk1"/>
              </a:buClr>
            </a:pPr>
            <a:r>
              <a:rPr lang="en">
                <a:solidFill>
                  <a:schemeClr val="dk1"/>
                </a:solidFill>
              </a:rPr>
              <a:t>Opportunity</a:t>
            </a:r>
          </a:p>
          <a:p>
            <a:pPr indent="-228600" lvl="1" marL="914400" rtl="0">
              <a:spcBef>
                <a:spcPts val="0"/>
              </a:spcBef>
              <a:buClr>
                <a:schemeClr val="dk1"/>
              </a:buClr>
            </a:pPr>
            <a:r>
              <a:rPr lang="en">
                <a:solidFill>
                  <a:schemeClr val="dk1"/>
                </a:solidFill>
              </a:rPr>
              <a:t>Market trending towards removing aux ports</a:t>
            </a:r>
          </a:p>
          <a:p>
            <a:pPr indent="-228600" lvl="0" marL="457200" rtl="0">
              <a:spcBef>
                <a:spcPts val="0"/>
              </a:spcBef>
              <a:buClr>
                <a:schemeClr val="dk1"/>
              </a:buClr>
            </a:pPr>
            <a:r>
              <a:rPr lang="en">
                <a:solidFill>
                  <a:schemeClr val="dk1"/>
                </a:solidFill>
              </a:rPr>
              <a:t>Threat</a:t>
            </a:r>
          </a:p>
          <a:p>
            <a:pPr indent="-228600" lvl="1" marL="914400">
              <a:spcBef>
                <a:spcPts val="0"/>
              </a:spcBef>
              <a:buClr>
                <a:schemeClr val="dk1"/>
              </a:buClr>
            </a:pPr>
            <a:r>
              <a:rPr lang="en">
                <a:solidFill>
                  <a:schemeClr val="dk1"/>
                </a:solidFill>
              </a:rPr>
              <a:t>Apple may not follow Qi standard</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Further work</a:t>
            </a:r>
          </a:p>
        </p:txBody>
      </p:sp>
      <p:sp>
        <p:nvSpPr>
          <p:cNvPr id="184" name="Shape 18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Proxima Nova"/>
                <a:ea typeface="Proxima Nova"/>
                <a:cs typeface="Proxima Nova"/>
                <a:sym typeface="Proxima Nova"/>
              </a:rPr>
              <a:t>We have a basic functional circuit that charges the phone wirelessly, and a software application to accompany it. For future plans:</a:t>
            </a:r>
          </a:p>
          <a:p>
            <a:pPr indent="-228600" lvl="0" marL="4572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We plan to design the phone case to incorporate a rechargeable battery. </a:t>
            </a:r>
          </a:p>
          <a:p>
            <a:pPr indent="-228600" lvl="0" marL="4572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We also plan to improve the functionality of the software application such that it can communicate with the circuit directly, and not limited to the Android OS. This can add more functionality such as user control for charging. </a:t>
            </a:r>
          </a:p>
          <a:p>
            <a:pPr indent="-228600" lvl="0" marL="4572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Develop a similar iOS application. </a:t>
            </a:r>
          </a:p>
          <a:p>
            <a:pPr indent="-228600" lvl="0" marL="457200" rtl="0">
              <a:spcBef>
                <a:spcPts val="0"/>
              </a:spcBef>
              <a:buClr>
                <a:srgbClr val="FFFFFF"/>
              </a:buClr>
              <a:buFont typeface="Proxima Nova"/>
              <a:buChar char="-"/>
            </a:pPr>
            <a:r>
              <a:rPr lang="en">
                <a:solidFill>
                  <a:srgbClr val="FFFFFF"/>
                </a:solidFill>
                <a:latin typeface="Proxima Nova"/>
                <a:ea typeface="Proxima Nova"/>
                <a:cs typeface="Proxima Nova"/>
                <a:sym typeface="Proxima Nova"/>
              </a:rPr>
              <a:t>Market our product, and gain user feedback.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Conclusion</a:t>
            </a:r>
          </a:p>
        </p:txBody>
      </p:sp>
      <p:sp>
        <p:nvSpPr>
          <p:cNvPr id="190" name="Shape 19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solidFill>
                  <a:srgbClr val="FFFFFF"/>
                </a:solidFill>
              </a:rPr>
              <a:t>We would like to thank Prof. Scott Carney, Prof. Arne Fliflet, Prof. Seth Hutchinson, Prof. Michael Oelze, Prof. Karl Reinhard, and our fantastic TA, Jackson Lenz for guiding us through this course, and giving us the opportunity to experience, learn and transition to industry level product development.</a:t>
            </a:r>
          </a:p>
          <a:p>
            <a:pPr lvl="0" rtl="0">
              <a:spcBef>
                <a:spcPts val="0"/>
              </a:spcBef>
              <a:buNone/>
            </a:pPr>
            <a:r>
              <a:t/>
            </a:r>
            <a:endParaRPr>
              <a:solidFill>
                <a:srgbClr val="FFFFFF"/>
              </a:solidFill>
            </a:endParaRPr>
          </a:p>
        </p:txBody>
      </p:sp>
      <p:pic>
        <p:nvPicPr>
          <p:cNvPr id="191" name="Shape 191"/>
          <p:cNvPicPr preferRelativeResize="0"/>
          <p:nvPr/>
        </p:nvPicPr>
        <p:blipFill>
          <a:blip r:embed="rId3">
            <a:alphaModFix/>
          </a:blip>
          <a:stretch>
            <a:fillRect/>
          </a:stretch>
        </p:blipFill>
        <p:spPr>
          <a:xfrm>
            <a:off x="3146402" y="2665999"/>
            <a:ext cx="2014723" cy="201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Objective</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FFFFFF"/>
              </a:buClr>
              <a:buFont typeface="Proxima Nova"/>
            </a:pPr>
            <a:r>
              <a:rPr lang="en">
                <a:solidFill>
                  <a:srgbClr val="FFFFFF"/>
                </a:solidFill>
                <a:latin typeface="Proxima Nova"/>
                <a:ea typeface="Proxima Nova"/>
                <a:cs typeface="Proxima Nova"/>
                <a:sym typeface="Proxima Nova"/>
              </a:rPr>
              <a:t>Charge a phone without using the USB port.</a:t>
            </a:r>
          </a:p>
          <a:p>
            <a:pPr indent="-228600" lvl="0" marL="457200" rtl="0">
              <a:spcBef>
                <a:spcPts val="0"/>
              </a:spcBef>
              <a:buClr>
                <a:srgbClr val="FFFFFF"/>
              </a:buClr>
              <a:buFont typeface="Proxima Nova"/>
            </a:pPr>
            <a:r>
              <a:rPr lang="en">
                <a:solidFill>
                  <a:srgbClr val="FFFFFF"/>
                </a:solidFill>
                <a:latin typeface="Proxima Nova"/>
                <a:ea typeface="Proxima Nova"/>
                <a:cs typeface="Proxima Nova"/>
                <a:sym typeface="Proxima Nova"/>
              </a:rPr>
              <a:t>Create a device that could fit in a pocket.</a:t>
            </a:r>
          </a:p>
          <a:p>
            <a:pPr indent="-228600" lvl="0" marL="457200" rtl="0">
              <a:spcBef>
                <a:spcPts val="0"/>
              </a:spcBef>
              <a:buClr>
                <a:srgbClr val="FFFFFF"/>
              </a:buClr>
              <a:buFont typeface="Proxima Nova"/>
            </a:pPr>
            <a:r>
              <a:rPr lang="en">
                <a:solidFill>
                  <a:srgbClr val="FFFFFF"/>
                </a:solidFill>
                <a:latin typeface="Proxima Nova"/>
                <a:ea typeface="Proxima Nova"/>
                <a:cs typeface="Proxima Nova"/>
                <a:sym typeface="Proxima Nova"/>
              </a:rPr>
              <a:t>Slim design to allow a portable rechargeable battery.</a:t>
            </a:r>
          </a:p>
          <a:p>
            <a:pPr indent="-228600" lvl="0" marL="457200" rtl="0">
              <a:spcBef>
                <a:spcPts val="0"/>
              </a:spcBef>
              <a:buClr>
                <a:srgbClr val="FFFFFF"/>
              </a:buClr>
              <a:buFont typeface="Proxima Nova"/>
            </a:pPr>
            <a:r>
              <a:rPr lang="en">
                <a:solidFill>
                  <a:srgbClr val="FFFFFF"/>
                </a:solidFill>
                <a:latin typeface="Proxima Nova"/>
                <a:ea typeface="Proxima Nova"/>
                <a:cs typeface="Proxima Nova"/>
                <a:sym typeface="Proxima Nova"/>
              </a:rPr>
              <a:t>Incorporate FOD detection to save power</a:t>
            </a:r>
          </a:p>
          <a:p>
            <a:pPr indent="-228600" lvl="1" marL="914400" rtl="0">
              <a:spcBef>
                <a:spcPts val="0"/>
              </a:spcBef>
              <a:buClr>
                <a:srgbClr val="FFFFFF"/>
              </a:buClr>
              <a:buFont typeface="Proxima Nova"/>
            </a:pPr>
            <a:r>
              <a:rPr lang="en">
                <a:solidFill>
                  <a:srgbClr val="FFFFFF"/>
                </a:solidFill>
                <a:latin typeface="Proxima Nova"/>
                <a:ea typeface="Proxima Nova"/>
                <a:cs typeface="Proxima Nova"/>
                <a:sym typeface="Proxima Nova"/>
              </a:rPr>
              <a:t>Foreign Object Detection </a:t>
            </a:r>
          </a:p>
          <a:p>
            <a:pPr indent="-228600" lvl="0" marL="457200" rtl="0">
              <a:spcBef>
                <a:spcPts val="0"/>
              </a:spcBef>
              <a:buClr>
                <a:srgbClr val="FFFFFF"/>
              </a:buClr>
              <a:buFont typeface="Proxima Nova"/>
            </a:pPr>
            <a:r>
              <a:rPr lang="en">
                <a:solidFill>
                  <a:srgbClr val="FFFFFF"/>
                </a:solidFill>
                <a:latin typeface="Proxima Nova"/>
                <a:ea typeface="Proxima Nova"/>
                <a:cs typeface="Proxima Nova"/>
                <a:sym typeface="Proxima Nova"/>
              </a:rPr>
              <a:t>Design a software application around device</a:t>
            </a:r>
          </a:p>
          <a:p>
            <a:pPr indent="-228600" lvl="1" marL="914400" rtl="0">
              <a:spcBef>
                <a:spcPts val="0"/>
              </a:spcBef>
              <a:buClr>
                <a:srgbClr val="FFFFFF"/>
              </a:buClr>
              <a:buFont typeface="Proxima Nova"/>
            </a:pPr>
            <a:r>
              <a:rPr lang="en">
                <a:solidFill>
                  <a:srgbClr val="FFFFFF"/>
                </a:solidFill>
                <a:latin typeface="Proxima Nova"/>
                <a:ea typeface="Proxima Nova"/>
                <a:cs typeface="Proxima Nova"/>
                <a:sym typeface="Proxima Nova"/>
              </a:rPr>
              <a:t>Display a scatter plot of battery level vs time.</a:t>
            </a:r>
          </a:p>
          <a:p>
            <a:pPr indent="-228600" lvl="1" marL="914400" rtl="0">
              <a:spcBef>
                <a:spcPts val="0"/>
              </a:spcBef>
              <a:buClr>
                <a:srgbClr val="FFFFFF"/>
              </a:buClr>
              <a:buFont typeface="Proxima Nova"/>
            </a:pPr>
            <a:r>
              <a:rPr lang="en">
                <a:solidFill>
                  <a:srgbClr val="FFFFFF"/>
                </a:solidFill>
                <a:latin typeface="Proxima Nova"/>
                <a:ea typeface="Proxima Nova"/>
                <a:cs typeface="Proxima Nova"/>
                <a:sym typeface="Proxima Nova"/>
              </a:rPr>
              <a:t>Inform user when wireless charging starts/stops.</a:t>
            </a:r>
          </a:p>
          <a:p>
            <a:pPr indent="-228600" lvl="1" marL="914400" rtl="0">
              <a:spcBef>
                <a:spcPts val="0"/>
              </a:spcBef>
              <a:buClr>
                <a:srgbClr val="FFFFFF"/>
              </a:buClr>
              <a:buFont typeface="Proxima Nova"/>
            </a:pPr>
            <a:r>
              <a:rPr lang="en">
                <a:solidFill>
                  <a:srgbClr val="FFFFFF"/>
                </a:solidFill>
                <a:latin typeface="Proxima Nova"/>
                <a:ea typeface="Proxima Nova"/>
                <a:cs typeface="Proxima Nova"/>
                <a:sym typeface="Proxima Nova"/>
              </a:rPr>
              <a:t>Alert user in case of danger.</a:t>
            </a:r>
          </a:p>
          <a:p>
            <a:pPr indent="0" lvl="0" marL="457200" rtl="0">
              <a:spcBef>
                <a:spcPts val="0"/>
              </a:spcBef>
              <a:buNone/>
            </a:pPr>
            <a:r>
              <a:t/>
            </a:r>
            <a:endParaRPr>
              <a:solidFill>
                <a:srgbClr val="FFFFFF"/>
              </a:solidFill>
              <a:latin typeface="Proxima Nova"/>
              <a:ea typeface="Proxima Nova"/>
              <a:cs typeface="Proxima Nova"/>
              <a:sym typeface="Proxima Nova"/>
            </a:endParaRPr>
          </a:p>
          <a:p>
            <a:pPr lvl="0">
              <a:spcBef>
                <a:spcPts val="0"/>
              </a:spcBef>
              <a:buNone/>
            </a:pPr>
            <a:r>
              <a:t/>
            </a:r>
            <a:endParaRPr>
              <a:solidFill>
                <a:srgbClr val="666666"/>
              </a:solidFill>
              <a:latin typeface="Proxima Nova"/>
              <a:ea typeface="Proxima Nova"/>
              <a:cs typeface="Proxima Nova"/>
              <a:sym typeface="Proxima Nova"/>
            </a:endParaRPr>
          </a:p>
          <a:p>
            <a:pPr lvl="0">
              <a:spcBef>
                <a:spcPts val="0"/>
              </a:spcBef>
              <a:buNone/>
            </a:pPr>
            <a:r>
              <a:t/>
            </a:r>
            <a:endParaRPr>
              <a:solidFill>
                <a:srgbClr val="666666"/>
              </a:solidFill>
              <a:latin typeface="Proxima Nova"/>
              <a:ea typeface="Proxima Nova"/>
              <a:cs typeface="Proxima Nova"/>
              <a:sym typeface="Proxima Nova"/>
            </a:endParaRP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57450"/>
            <a:ext cx="8520600" cy="572700"/>
          </a:xfrm>
          <a:prstGeom prst="rect">
            <a:avLst/>
          </a:prstGeom>
        </p:spPr>
        <p:txBody>
          <a:bodyPr anchorCtr="0" anchor="t" bIns="91425" lIns="91425" rIns="91425" tIns="91425">
            <a:noAutofit/>
          </a:bodyPr>
          <a:lstStyle/>
          <a:p>
            <a:pPr lvl="0">
              <a:spcBef>
                <a:spcPts val="0"/>
              </a:spcBef>
              <a:buNone/>
            </a:pPr>
            <a:r>
              <a:rPr lang="en" u="sng"/>
              <a:t>System Overview</a:t>
            </a:r>
          </a:p>
        </p:txBody>
      </p:sp>
      <p:sp>
        <p:nvSpPr>
          <p:cNvPr id="73" name="Shape 7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FFFFFF"/>
              </a:buClr>
              <a:buFont typeface="Proxima Nova"/>
            </a:pPr>
            <a:r>
              <a:rPr lang="en">
                <a:solidFill>
                  <a:srgbClr val="FFFFFF"/>
                </a:solidFill>
                <a:latin typeface="Proxima Nova"/>
                <a:ea typeface="Proxima Nova"/>
                <a:cs typeface="Proxima Nova"/>
                <a:sym typeface="Proxima Nova"/>
              </a:rPr>
              <a:t>Hardware</a:t>
            </a:r>
          </a:p>
          <a:p>
            <a:pPr indent="-342900" lvl="1" marL="914400" rtl="0">
              <a:spcBef>
                <a:spcPts val="0"/>
              </a:spcBef>
              <a:buClr>
                <a:srgbClr val="FFFFFF"/>
              </a:buClr>
              <a:buSzPct val="100000"/>
              <a:buFont typeface="Proxima Nova"/>
            </a:pPr>
            <a:r>
              <a:rPr lang="en" sz="1800">
                <a:solidFill>
                  <a:srgbClr val="FFFFFF"/>
                </a:solidFill>
                <a:latin typeface="Proxima Nova"/>
                <a:ea typeface="Proxima Nova"/>
                <a:cs typeface="Proxima Nova"/>
                <a:sym typeface="Proxima Nova"/>
              </a:rPr>
              <a:t>Lithium ion polymer battery, LM2621 step up DC-DC switch regulator.</a:t>
            </a:r>
          </a:p>
          <a:p>
            <a:pPr indent="-342900" lvl="1" marL="914400" rtl="0">
              <a:spcBef>
                <a:spcPts val="0"/>
              </a:spcBef>
              <a:buClr>
                <a:srgbClr val="FFFFFF"/>
              </a:buClr>
              <a:buSzPct val="100000"/>
              <a:buFont typeface="Proxima Nova"/>
            </a:pPr>
            <a:r>
              <a:rPr lang="en" sz="1800">
                <a:solidFill>
                  <a:srgbClr val="FFFFFF"/>
                </a:solidFill>
                <a:latin typeface="Proxima Nova"/>
                <a:ea typeface="Proxima Nova"/>
                <a:cs typeface="Proxima Nova"/>
                <a:sym typeface="Proxima Nova"/>
              </a:rPr>
              <a:t>Micro-controller BQ 500511, Analog Front End BQ 50002a.</a:t>
            </a:r>
          </a:p>
          <a:p>
            <a:pPr indent="-342900" lvl="1" marL="914400" rtl="0">
              <a:spcBef>
                <a:spcPts val="0"/>
              </a:spcBef>
              <a:buClr>
                <a:srgbClr val="FFFFFF"/>
              </a:buClr>
              <a:buSzPct val="100000"/>
              <a:buFont typeface="Proxima Nova"/>
            </a:pPr>
            <a:r>
              <a:rPr lang="en" sz="1800">
                <a:solidFill>
                  <a:srgbClr val="FFFFFF"/>
                </a:solidFill>
                <a:latin typeface="Proxima Nova"/>
                <a:ea typeface="Proxima Nova"/>
                <a:cs typeface="Proxima Nova"/>
                <a:sym typeface="Proxima Nova"/>
              </a:rPr>
              <a:t>A11 type transmitting copper coil.</a:t>
            </a:r>
          </a:p>
          <a:p>
            <a:pPr indent="-228600" lvl="0" marL="457200" rtl="0">
              <a:spcBef>
                <a:spcPts val="0"/>
              </a:spcBef>
              <a:buClr>
                <a:srgbClr val="FFFFFF"/>
              </a:buClr>
              <a:buFont typeface="Proxima Nova"/>
            </a:pPr>
            <a:r>
              <a:rPr lang="en">
                <a:solidFill>
                  <a:srgbClr val="FFFFFF"/>
                </a:solidFill>
                <a:latin typeface="Proxima Nova"/>
                <a:ea typeface="Proxima Nova"/>
                <a:cs typeface="Proxima Nova"/>
                <a:sym typeface="Proxima Nova"/>
              </a:rPr>
              <a:t>Software</a:t>
            </a:r>
          </a:p>
          <a:p>
            <a:pPr indent="-342900" lvl="1" marL="914400" rtl="0">
              <a:spcBef>
                <a:spcPts val="0"/>
              </a:spcBef>
              <a:buClr>
                <a:srgbClr val="FFFFFF"/>
              </a:buClr>
              <a:buSzPct val="100000"/>
              <a:buFont typeface="Proxima Nova"/>
            </a:pPr>
            <a:r>
              <a:rPr lang="en" sz="1800">
                <a:solidFill>
                  <a:srgbClr val="FFFFFF"/>
                </a:solidFill>
                <a:latin typeface="Proxima Nova"/>
                <a:ea typeface="Proxima Nova"/>
                <a:cs typeface="Proxima Nova"/>
                <a:sym typeface="Proxima Nova"/>
              </a:rPr>
              <a:t>Android application (using Android Studio)</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0"/>
            <a:ext cx="8520600" cy="572700"/>
          </a:xfrm>
          <a:prstGeom prst="rect">
            <a:avLst/>
          </a:prstGeom>
        </p:spPr>
        <p:txBody>
          <a:bodyPr anchorCtr="0" anchor="t" bIns="91425" lIns="91425" rIns="91425" tIns="91425">
            <a:noAutofit/>
          </a:bodyPr>
          <a:lstStyle/>
          <a:p>
            <a:pPr lvl="0">
              <a:spcBef>
                <a:spcPts val="0"/>
              </a:spcBef>
              <a:buNone/>
            </a:pPr>
            <a:r>
              <a:rPr lang="en" u="sng"/>
              <a:t>Block diagram</a:t>
            </a:r>
          </a:p>
        </p:txBody>
      </p:sp>
      <p:pic>
        <p:nvPicPr>
          <p:cNvPr id="79" name="Shape 79"/>
          <p:cNvPicPr preferRelativeResize="0"/>
          <p:nvPr/>
        </p:nvPicPr>
        <p:blipFill>
          <a:blip r:embed="rId3">
            <a:alphaModFix/>
          </a:blip>
          <a:stretch>
            <a:fillRect/>
          </a:stretch>
        </p:blipFill>
        <p:spPr>
          <a:xfrm>
            <a:off x="1156474" y="572699"/>
            <a:ext cx="6831061" cy="4570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DC-DC step up voltage regulator</a:t>
            </a:r>
          </a:p>
        </p:txBody>
      </p:sp>
      <p:pic>
        <p:nvPicPr>
          <p:cNvPr id="85" name="Shape 85"/>
          <p:cNvPicPr preferRelativeResize="0"/>
          <p:nvPr/>
        </p:nvPicPr>
        <p:blipFill rotWithShape="1">
          <a:blip r:embed="rId3">
            <a:alphaModFix/>
          </a:blip>
          <a:srcRect b="65550" l="24666" r="7250" t="4889"/>
          <a:stretch/>
        </p:blipFill>
        <p:spPr>
          <a:xfrm>
            <a:off x="279950" y="1324825"/>
            <a:ext cx="8584075" cy="249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DC-DC step up voltage regulator</a:t>
            </a:r>
          </a:p>
        </p:txBody>
      </p:sp>
      <p:sp>
        <p:nvSpPr>
          <p:cNvPr id="91" name="Shape 91"/>
          <p:cNvSpPr txBox="1"/>
          <p:nvPr>
            <p:ph idx="1" type="body"/>
          </p:nvPr>
        </p:nvSpPr>
        <p:spPr>
          <a:xfrm>
            <a:off x="0" y="1526250"/>
            <a:ext cx="3105299" cy="3416400"/>
          </a:xfrm>
          <a:prstGeom prst="rect">
            <a:avLst/>
          </a:prstGeom>
        </p:spPr>
        <p:txBody>
          <a:bodyPr anchorCtr="0" anchor="t" bIns="91425" lIns="91425" rIns="91425" tIns="91425">
            <a:noAutofit/>
          </a:bodyPr>
          <a:lstStyle/>
          <a:p>
            <a:pPr indent="-228600" lvl="0" marL="457200" rtl="0">
              <a:spcBef>
                <a:spcPts val="0"/>
              </a:spcBef>
              <a:buClr>
                <a:schemeClr val="dk1"/>
              </a:buClr>
              <a:buChar char="-"/>
            </a:pPr>
            <a:r>
              <a:rPr lang="en">
                <a:solidFill>
                  <a:schemeClr val="dk1"/>
                </a:solidFill>
              </a:rPr>
              <a:t>Input voltage: 3 V</a:t>
            </a:r>
          </a:p>
          <a:p>
            <a:pPr indent="-228600" lvl="0" marL="457200" rtl="0">
              <a:spcBef>
                <a:spcPts val="0"/>
              </a:spcBef>
              <a:buClr>
                <a:schemeClr val="dk1"/>
              </a:buClr>
              <a:buChar char="-"/>
            </a:pPr>
            <a:r>
              <a:rPr lang="en">
                <a:solidFill>
                  <a:schemeClr val="dk1"/>
                </a:solidFill>
              </a:rPr>
              <a:t>Output voltage: 5 V</a:t>
            </a:r>
          </a:p>
          <a:p>
            <a:pPr indent="-228600" lvl="0" marL="457200">
              <a:spcBef>
                <a:spcPts val="0"/>
              </a:spcBef>
              <a:buClr>
                <a:schemeClr val="dk1"/>
              </a:buClr>
              <a:buChar char="-"/>
            </a:pPr>
            <a:r>
              <a:rPr lang="en">
                <a:solidFill>
                  <a:schemeClr val="dk1"/>
                </a:solidFill>
              </a:rPr>
              <a:t>Output current: 0.5 A</a:t>
            </a:r>
          </a:p>
        </p:txBody>
      </p:sp>
      <p:pic>
        <p:nvPicPr>
          <p:cNvPr id="92" name="Shape 92"/>
          <p:cNvPicPr preferRelativeResize="0"/>
          <p:nvPr/>
        </p:nvPicPr>
        <p:blipFill>
          <a:blip r:embed="rId3">
            <a:alphaModFix/>
          </a:blip>
          <a:stretch>
            <a:fillRect/>
          </a:stretch>
        </p:blipFill>
        <p:spPr>
          <a:xfrm>
            <a:off x="2804949" y="1526250"/>
            <a:ext cx="6027350" cy="304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DC-DC step up voltage regulator</a:t>
            </a:r>
          </a:p>
        </p:txBody>
      </p:sp>
      <p:pic>
        <p:nvPicPr>
          <p:cNvPr descr="IMG_4139.JPG" id="98" name="Shape 98"/>
          <p:cNvPicPr preferRelativeResize="0"/>
          <p:nvPr/>
        </p:nvPicPr>
        <p:blipFill rotWithShape="1">
          <a:blip r:embed="rId3">
            <a:alphaModFix/>
          </a:blip>
          <a:srcRect b="13755" l="0" r="0" t="0"/>
          <a:stretch/>
        </p:blipFill>
        <p:spPr>
          <a:xfrm>
            <a:off x="2232600" y="1058241"/>
            <a:ext cx="4678800" cy="3027033"/>
          </a:xfrm>
          <a:prstGeom prst="rect">
            <a:avLst/>
          </a:prstGeom>
          <a:noFill/>
          <a:ln>
            <a:noFill/>
          </a:ln>
        </p:spPr>
      </p:pic>
      <p:sp>
        <p:nvSpPr>
          <p:cNvPr id="99" name="Shape 99"/>
          <p:cNvSpPr txBox="1"/>
          <p:nvPr/>
        </p:nvSpPr>
        <p:spPr>
          <a:xfrm>
            <a:off x="2232587" y="4085275"/>
            <a:ext cx="4678800" cy="446700"/>
          </a:xfrm>
          <a:prstGeom prst="rect">
            <a:avLst/>
          </a:prstGeom>
          <a:noFill/>
          <a:ln>
            <a:noFill/>
          </a:ln>
        </p:spPr>
        <p:txBody>
          <a:bodyPr anchorCtr="0" anchor="t" bIns="91425" lIns="91425" rIns="91425" tIns="91425">
            <a:noAutofit/>
          </a:bodyPr>
          <a:lstStyle/>
          <a:p>
            <a:pPr lvl="0">
              <a:spcBef>
                <a:spcPts val="0"/>
              </a:spcBef>
              <a:buNone/>
            </a:pPr>
            <a:r>
              <a:rPr lang="en">
                <a:solidFill>
                  <a:schemeClr val="dk1"/>
                </a:solidFill>
              </a:rPr>
              <a:t>PCB without components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u="sng"/>
              <a:t>DC-DC step up voltage regulator</a:t>
            </a:r>
          </a:p>
        </p:txBody>
      </p:sp>
      <p:pic>
        <p:nvPicPr>
          <p:cNvPr descr="IMG_0688.JPG" id="105" name="Shape 105"/>
          <p:cNvPicPr preferRelativeResize="0"/>
          <p:nvPr/>
        </p:nvPicPr>
        <p:blipFill>
          <a:blip r:embed="rId3">
            <a:alphaModFix/>
          </a:blip>
          <a:stretch>
            <a:fillRect/>
          </a:stretch>
        </p:blipFill>
        <p:spPr>
          <a:xfrm>
            <a:off x="2352275" y="1017725"/>
            <a:ext cx="4439451" cy="3328900"/>
          </a:xfrm>
          <a:prstGeom prst="rect">
            <a:avLst/>
          </a:prstGeom>
          <a:noFill/>
          <a:ln>
            <a:noFill/>
          </a:ln>
        </p:spPr>
      </p:pic>
      <p:sp>
        <p:nvSpPr>
          <p:cNvPr id="106" name="Shape 106"/>
          <p:cNvSpPr txBox="1"/>
          <p:nvPr/>
        </p:nvSpPr>
        <p:spPr>
          <a:xfrm>
            <a:off x="2352300" y="4346625"/>
            <a:ext cx="4439400" cy="362100"/>
          </a:xfrm>
          <a:prstGeom prst="rect">
            <a:avLst/>
          </a:prstGeom>
          <a:noFill/>
          <a:ln>
            <a:noFill/>
          </a:ln>
        </p:spPr>
        <p:txBody>
          <a:bodyPr anchorCtr="0" anchor="t" bIns="91425" lIns="91425" rIns="91425" tIns="91425">
            <a:noAutofit/>
          </a:bodyPr>
          <a:lstStyle/>
          <a:p>
            <a:pPr lvl="0">
              <a:spcBef>
                <a:spcPts val="0"/>
              </a:spcBef>
              <a:buNone/>
            </a:pPr>
            <a:r>
              <a:rPr lang="en">
                <a:solidFill>
                  <a:schemeClr val="dk1"/>
                </a:solidFill>
              </a:rPr>
              <a:t>PCB with components</a:t>
            </a:r>
          </a:p>
        </p:txBody>
      </p:sp>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