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  <p:sldMasterId id="2147483665" r:id="rId2"/>
  </p:sldMasterIdLst>
  <p:notesMasterIdLst>
    <p:notesMasterId r:id="rId34"/>
  </p:notesMasterIdLst>
  <p:handoutMasterIdLst>
    <p:handoutMasterId r:id="rId35"/>
  </p:handoutMasterIdLst>
  <p:sldIdLst>
    <p:sldId id="288" r:id="rId3"/>
    <p:sldId id="294" r:id="rId4"/>
    <p:sldId id="295" r:id="rId5"/>
    <p:sldId id="296" r:id="rId6"/>
    <p:sldId id="297" r:id="rId7"/>
    <p:sldId id="298" r:id="rId8"/>
    <p:sldId id="299" r:id="rId9"/>
    <p:sldId id="320" r:id="rId10"/>
    <p:sldId id="300" r:id="rId11"/>
    <p:sldId id="301" r:id="rId12"/>
    <p:sldId id="302" r:id="rId13"/>
    <p:sldId id="303" r:id="rId14"/>
    <p:sldId id="307" r:id="rId15"/>
    <p:sldId id="321" r:id="rId16"/>
    <p:sldId id="304" r:id="rId17"/>
    <p:sldId id="305" r:id="rId18"/>
    <p:sldId id="322" r:id="rId19"/>
    <p:sldId id="306" r:id="rId20"/>
    <p:sldId id="308" r:id="rId21"/>
    <p:sldId id="309" r:id="rId22"/>
    <p:sldId id="310" r:id="rId23"/>
    <p:sldId id="311" r:id="rId24"/>
    <p:sldId id="312" r:id="rId25"/>
    <p:sldId id="323" r:id="rId26"/>
    <p:sldId id="313" r:id="rId27"/>
    <p:sldId id="314" r:id="rId28"/>
    <p:sldId id="315" r:id="rId29"/>
    <p:sldId id="316" r:id="rId30"/>
    <p:sldId id="317" r:id="rId31"/>
    <p:sldId id="318" r:id="rId32"/>
    <p:sldId id="319" r:id="rId33"/>
  </p:sldIdLst>
  <p:sldSz cx="10058400" cy="7772400"/>
  <p:notesSz cx="6858000" cy="9296400"/>
  <p:embeddedFontLs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Arial Narrow" pitchFamily="34" charset="0"/>
      <p:regular r:id="rId40"/>
      <p:bold r:id="rId41"/>
      <p:italic r:id="rId42"/>
      <p:boldItalic r:id="rId43"/>
    </p:embeddedFont>
    <p:embeddedFont>
      <p:font typeface="Droid Sans" charset="0"/>
      <p:regular r:id="rId44"/>
      <p:bold r:id="rId45"/>
    </p:embeddedFont>
  </p:embeddedFontLst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09D"/>
    <a:srgbClr val="38668F"/>
    <a:srgbClr val="002060"/>
    <a:srgbClr val="E6E6E6"/>
    <a:srgbClr val="CCCCCC"/>
    <a:srgbClr val="CE1B22"/>
    <a:srgbClr val="A2A5AC"/>
    <a:srgbClr val="E16B27"/>
    <a:srgbClr val="43667B"/>
    <a:srgbClr val="FBA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0" autoAdjust="0"/>
    <p:restoredTop sz="86248" autoAdjust="0"/>
  </p:normalViewPr>
  <p:slideViewPr>
    <p:cSldViewPr snapToGrid="0" snapToObjects="1">
      <p:cViewPr>
        <p:scale>
          <a:sx n="66" d="100"/>
          <a:sy n="66" d="100"/>
        </p:scale>
        <p:origin x="-1998" y="-120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1458" y="78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591575"/>
            <a:ext cx="6858000" cy="717737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pPr/>
              <a:t>5/1/2017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7001" y="9038166"/>
            <a:ext cx="379413" cy="2566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5/1/2017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696913"/>
            <a:ext cx="451167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591575"/>
            <a:ext cx="6858000" cy="717737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7001" y="9038166"/>
            <a:ext cx="379413" cy="2566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429748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10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30110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11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60743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12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723566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Kristina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13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150842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Kristina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14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91467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15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142260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16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567151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17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21787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Kristina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18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698446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Kristina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19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359100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739756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Kristina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20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162557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Kristina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5937924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Kristina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22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348942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Kristina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23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842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Kristina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24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7713120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25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1072536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26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7636427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27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9371078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28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5779730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29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056973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3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4099379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4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063017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5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4062385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Kristina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6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319613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7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610501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8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646032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9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839812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142958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ECE OVERVIEW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Brad Petersen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0796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Director of Communications</a:t>
            </a:r>
          </a:p>
        </p:txBody>
      </p:sp>
      <p:pic>
        <p:nvPicPr>
          <p:cNvPr id="6" name="Picture 5" descr="Cover_BuildingCro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3" y="2880073"/>
            <a:ext cx="10100798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6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Subtitle (If Needed)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2065296"/>
            <a:ext cx="91948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27834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Subtitle (If Needed)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9245600" cy="4826000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Wingdings" panose="05000000000000000000" pitchFamily="2" charset="2"/>
              <a:buChar char="§"/>
              <a:defRPr sz="22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852312" indent="-342900">
              <a:buFont typeface="Wingdings" panose="05000000000000000000" pitchFamily="2" charset="2"/>
              <a:buChar char="§"/>
              <a:defRPr sz="22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 marL="1361725" indent="-342900">
              <a:buFont typeface="Wingdings" panose="05000000000000000000" pitchFamily="2" charset="2"/>
              <a:buChar char="§"/>
              <a:defRPr sz="22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 marL="1871137" indent="-342900">
              <a:buFont typeface="Wingdings" panose="05000000000000000000" pitchFamily="2" charset="2"/>
              <a:buChar char="§"/>
              <a:defRPr sz="22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 marL="2380549" indent="-342900">
              <a:buFont typeface="Wingdings" panose="05000000000000000000" pitchFamily="2" charset="2"/>
              <a:buChar char="§"/>
              <a:defRPr sz="22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774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Subtitle (If Needed)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2065296"/>
            <a:ext cx="59563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2065296"/>
            <a:ext cx="2962448" cy="460220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en-US" dirty="0"/>
              <a:t>Click proper below image </a:t>
            </a:r>
          </a:p>
          <a:p>
            <a:pPr lvl="0"/>
            <a:r>
              <a:rPr lang="en-US" dirty="0"/>
              <a:t>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353166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2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_BuildingCro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3" y="2880073"/>
            <a:ext cx="10100798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3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ter_bluesideba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101600" cy="1041400"/>
          </a:xfrm>
          <a:prstGeom prst="rect">
            <a:avLst/>
          </a:prstGeom>
        </p:spPr>
      </p:pic>
      <p:pic>
        <p:nvPicPr>
          <p:cNvPr id="5" name="Picture 4" descr="master_bottom2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10058400" cy="3352800"/>
          </a:xfrm>
          <a:prstGeom prst="rect">
            <a:avLst/>
          </a:prstGeom>
        </p:spPr>
      </p:pic>
      <p:pic>
        <p:nvPicPr>
          <p:cNvPr id="6" name="Picture 5" descr="Cover_BuildingCrop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3" y="2880073"/>
            <a:ext cx="10100798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nd_bottom.eps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0"/>
            <a:ext cx="10058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9" r:id="rId3"/>
    <p:sldLayoutId id="2147483668" r:id="rId4"/>
    <p:sldLayoutId id="2147483671" r:id="rId5"/>
  </p:sldLayoutIdLst>
  <p:hf hdr="0" ftr="0" dt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 txBox="1">
            <a:spLocks/>
          </p:cNvSpPr>
          <p:nvPr/>
        </p:nvSpPr>
        <p:spPr>
          <a:xfrm>
            <a:off x="444500" y="619125"/>
            <a:ext cx="6965950" cy="742950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142958"/>
                </a:solidFill>
                <a:latin typeface="Vinyl OT Regular"/>
                <a:ea typeface="+mn-ea"/>
                <a:cs typeface="Vinyl OT Regular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Arial Narrow"/>
                <a:cs typeface="Arial Narrow"/>
              </a:rPr>
              <a:t>Power Tool Safety Zone Enforcer</a:t>
            </a:r>
            <a:endParaRPr lang="en-US" b="1" dirty="0">
              <a:latin typeface="Arial Narrow"/>
              <a:cs typeface="Arial Narrow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25522" y="1272801"/>
            <a:ext cx="6762678" cy="327310"/>
          </a:xfrm>
          <a:prstGeom prst="rect">
            <a:avLst/>
          </a:prstGeom>
        </p:spPr>
        <p:txBody>
          <a:bodyPr vert="horz" anchor="t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1700" kern="1200" baseline="0">
                <a:solidFill>
                  <a:srgbClr val="F16322"/>
                </a:solidFill>
                <a:latin typeface="OfficinaSansITCStd Bold"/>
                <a:ea typeface="+mn-ea"/>
                <a:cs typeface="OfficinaSansITCStd Bold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Droid Sans Pro"/>
                <a:cs typeface="Droid Sans Pro"/>
              </a:rPr>
              <a:t>Kristina Chu | Channing Philbrick </a:t>
            </a:r>
            <a:r>
              <a:rPr lang="en-US" sz="2000" b="1" dirty="0">
                <a:latin typeface="Droid Sans Pro"/>
                <a:cs typeface="Droid Sans Pro"/>
              </a:rPr>
              <a:t>| </a:t>
            </a:r>
            <a:r>
              <a:rPr lang="en-US" sz="2000" b="1" dirty="0" smtClean="0">
                <a:latin typeface="Droid Sans Pro"/>
                <a:cs typeface="Droid Sans Pro"/>
              </a:rPr>
              <a:t>Nick Ratajczyk</a:t>
            </a:r>
            <a:r>
              <a:rPr lang="en-US" sz="2000" b="1" dirty="0">
                <a:latin typeface="Droid Sans Pro"/>
                <a:cs typeface="Droid Sans Pro"/>
              </a:rPr>
              <a:t>	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444500" y="1596610"/>
            <a:ext cx="4673600" cy="250908"/>
          </a:xfrm>
          <a:prstGeom prst="rect">
            <a:avLst/>
          </a:prstGeom>
        </p:spPr>
        <p:txBody>
          <a:bodyPr vert="horz" anchor="t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1200" b="0" i="0" kern="1200" baseline="0">
                <a:solidFill>
                  <a:srgbClr val="F16322"/>
                </a:solidFill>
                <a:latin typeface="OfficinaSansITCStd Book"/>
                <a:ea typeface="+mn-ea"/>
                <a:cs typeface="OfficinaSansITCStd Book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Droid Sans Pro"/>
                <a:cs typeface="Droid Sans Pro"/>
              </a:rPr>
              <a:t>ECE 445 | </a:t>
            </a:r>
            <a:r>
              <a:rPr lang="en-US" sz="1400" dirty="0" smtClean="0">
                <a:latin typeface="Droid Sans Pro"/>
                <a:cs typeface="Droid Sans Pro"/>
              </a:rPr>
              <a:t>Spring 2017 | </a:t>
            </a:r>
            <a:r>
              <a:rPr lang="en-US" sz="1400" dirty="0">
                <a:latin typeface="Droid Sans Pro"/>
                <a:cs typeface="Droid Sans Pro"/>
              </a:rPr>
              <a:t>Group </a:t>
            </a:r>
            <a:r>
              <a:rPr lang="en-US" sz="1400" dirty="0" smtClean="0">
                <a:latin typeface="Droid Sans Pro"/>
                <a:cs typeface="Droid Sans Pro"/>
              </a:rPr>
              <a:t>11</a:t>
            </a:r>
            <a:endParaRPr lang="en-US" sz="1400" dirty="0">
              <a:latin typeface="Droid Sans Pro"/>
            </a:endParaRPr>
          </a:p>
          <a:p>
            <a:endParaRPr lang="en-US" sz="1400" dirty="0"/>
          </a:p>
          <a:p>
            <a:r>
              <a:rPr lang="en-US" sz="1400" dirty="0" smtClean="0">
                <a:latin typeface="Droid Sans Pro"/>
              </a:rPr>
              <a:t>May</a:t>
            </a:r>
            <a:r>
              <a:rPr lang="en-US" sz="1400" dirty="0" smtClean="0">
                <a:latin typeface="Droid Sans Pro"/>
              </a:rPr>
              <a:t> 2, </a:t>
            </a:r>
            <a:r>
              <a:rPr lang="en-US" sz="1400" dirty="0">
                <a:latin typeface="Droid Sans Pro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80265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619125"/>
            <a:ext cx="6280150" cy="742950"/>
          </a:xfrm>
        </p:spPr>
        <p:txBody>
          <a:bodyPr/>
          <a:lstStyle/>
          <a:p>
            <a:r>
              <a:rPr lang="en-US" dirty="0" smtClean="0"/>
              <a:t>Passive Infrared (PIR) Sensors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4673600" cy="4826000"/>
          </a:xfrm>
        </p:spPr>
        <p:txBody>
          <a:bodyPr/>
          <a:lstStyle/>
          <a:p>
            <a:pPr fontAlgn="base"/>
            <a:r>
              <a:rPr lang="en-US" sz="2000" dirty="0"/>
              <a:t>PIR Sensor</a:t>
            </a:r>
          </a:p>
          <a:p>
            <a:pPr lvl="1" fontAlgn="base"/>
            <a:r>
              <a:rPr lang="en-US" sz="2000" dirty="0"/>
              <a:t>Passive sensor</a:t>
            </a:r>
          </a:p>
          <a:p>
            <a:pPr lvl="1" fontAlgn="base"/>
            <a:r>
              <a:rPr lang="en-US" sz="2000" dirty="0"/>
              <a:t>Detects infrared (IR) signatures moving orthogonal to the sensor</a:t>
            </a:r>
          </a:p>
          <a:p>
            <a:pPr fontAlgn="base"/>
            <a:r>
              <a:rPr lang="en-US" sz="2000" dirty="0"/>
              <a:t>BD9251FV Filter-Amplifier</a:t>
            </a:r>
          </a:p>
          <a:p>
            <a:pPr lvl="1" fontAlgn="base"/>
            <a:r>
              <a:rPr lang="en-US" sz="2000" dirty="0"/>
              <a:t>Amplifies and filters PIR signal</a:t>
            </a:r>
          </a:p>
          <a:p>
            <a:pPr lvl="1" fontAlgn="base"/>
            <a:r>
              <a:rPr lang="en-US" sz="2000" dirty="0"/>
              <a:t>D_OUT signal indicates activity</a:t>
            </a:r>
          </a:p>
          <a:p>
            <a:pPr lvl="1" fontAlgn="base"/>
            <a:r>
              <a:rPr lang="en-US" sz="2000" dirty="0"/>
              <a:t>T_OUT signal indicates direction</a:t>
            </a:r>
          </a:p>
          <a:p>
            <a:pPr fontAlgn="base"/>
            <a:r>
              <a:rPr lang="en-US" sz="2000" dirty="0"/>
              <a:t>Modified Fresnel Lens</a:t>
            </a:r>
          </a:p>
          <a:p>
            <a:pPr lvl="1" fontAlgn="base"/>
            <a:r>
              <a:rPr lang="en-US" sz="2000" dirty="0"/>
              <a:t>Splits sensor field of view (FOV) into narrow beams</a:t>
            </a:r>
          </a:p>
          <a:p>
            <a:pPr lvl="1" fontAlgn="base"/>
            <a:r>
              <a:rPr lang="en-US" sz="2000" dirty="0"/>
              <a:t>Modification blocks all but one beam</a:t>
            </a:r>
          </a:p>
          <a:p>
            <a:endParaRPr 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996" y="2078182"/>
            <a:ext cx="4386142" cy="398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17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PIR Sensors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Amplifier Design</a:t>
            </a:r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702480" y="1917700"/>
            <a:ext cx="4605482" cy="4826000"/>
          </a:xfrm>
          <a:prstGeom prst="rect">
            <a:avLst/>
          </a:prstGeom>
        </p:spPr>
        <p:txBody>
          <a:bodyPr vert="horz"/>
          <a:lstStyle>
            <a:lvl1pPr marL="342900" indent="-342900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852312" indent="-342900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 marL="1361725" indent="-342900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 marL="1871137" indent="-342900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 marL="2380549" indent="-342900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Cutoff Frequency Calculation</a:t>
            </a:r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444500" y="1917700"/>
            <a:ext cx="4622800" cy="4826000"/>
          </a:xfrm>
          <a:prstGeom prst="rect">
            <a:avLst/>
          </a:prstGeom>
        </p:spPr>
        <p:txBody>
          <a:bodyPr vert="horz"/>
          <a:lstStyle>
            <a:lvl1pPr marL="342900" indent="-342900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852312" indent="-342900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 marL="1361725" indent="-342900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 marL="1871137" indent="-342900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 marL="2380549" indent="-342900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Gain Calculation</a:t>
            </a:r>
            <a:endParaRPr lang="en-US" dirty="0"/>
          </a:p>
        </p:txBody>
      </p:sp>
      <p:pic>
        <p:nvPicPr>
          <p:cNvPr id="21506" name="Picture 2" descr="https://lh3.googleusercontent.com/3r9llGyrFeu89KMfQh77wjXRIADBgyVvSAmvFNhuuwJPMjHZffuVW78k6vU23bWNJH-6G3eWZCgRY-xc0jOq7putJ0uRI-uN7qNfbQiyj8dXWVggk4E2QkAw-K0Jj1HHnDBSXcW24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02" y="2322656"/>
            <a:ext cx="191452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lh3.googleusercontent.com/P_bcOfOMec1SI-nWsFkHwmv95HsKN9zM9uVHjzwApzVerqbAEFeclc4YFyhKVBwwKueMLtq7K9YD854DTmnEaAdsLGEQVqBNcbDVw_tr5HZDys0y1i_b2R3WeioeKvnmNkm4dzrdMt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02" y="2937163"/>
            <a:ext cx="172402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lh3.googleusercontent.com/_AmrCnEhas04giIehwzscHipm7iMIbt-YC2n9UugLsJi54B3y-lRfds_Gtzg7xQOmtyd1ImDcgapJ5Men10sScz0eYs6I86oebsdp77vug8dClVq2og6ccIn4CHyVjvX7KXsITJ1NY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71" y="2360755"/>
            <a:ext cx="209550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s://lh4.googleusercontent.com/JxcOYpBQ4CEJZcF12DiHWrUECwBqY3Y25SUfMTEc3fLaLqZ_BXWAEDoWVq9AB26ZBEqAOU6nTS-Ly685eDyEv4zSn061s8mavsAIc-JGb1KhhYWhI3VCaPgEz2Xc1Ac5o5ZDC4bXE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502" y="3171825"/>
            <a:ext cx="59436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52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PIR Sensors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4673600" cy="4826000"/>
          </a:xfrm>
        </p:spPr>
        <p:txBody>
          <a:bodyPr/>
          <a:lstStyle/>
          <a:p>
            <a:pPr fontAlgn="base"/>
            <a:r>
              <a:rPr lang="en-US" dirty="0"/>
              <a:t>Comparator turns analog output of amplifier into digital signal </a:t>
            </a:r>
            <a:r>
              <a:rPr lang="en-US" dirty="0" smtClean="0"/>
              <a:t>D_OUT</a:t>
            </a:r>
          </a:p>
          <a:p>
            <a:pPr fontAlgn="base"/>
            <a:r>
              <a:rPr lang="en-US" dirty="0" smtClean="0"/>
              <a:t>Directional </a:t>
            </a:r>
            <a:r>
              <a:rPr lang="en-US" dirty="0"/>
              <a:t>output T_OUT is the directional output and is the output of an SR latch</a:t>
            </a:r>
          </a:p>
          <a:p>
            <a:endParaRPr lang="en-US" dirty="0"/>
          </a:p>
        </p:txBody>
      </p:sp>
      <p:pic>
        <p:nvPicPr>
          <p:cNvPr id="22532" name="Picture 4" descr="https://lh3.googleusercontent.com/rw_vOjgogMyKiLW-QNZaPPsXUNiT69-Nk2K_o1TDCWcoWQ4jUhnPYnPwmRv8z3hgtWOQbMRnvHIa2B9VniuYK5iolVNUWoARonwfgS-TJKkImMBfl-Nr0wEStJNRjMQpJUVNwudLZV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7" y="5021839"/>
            <a:ext cx="386715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65717" y="5203163"/>
            <a:ext cx="342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http://rohmfs.rohm.com/en/products/databook/datasheet/ic/sensor/human_body_detector/bd9251fv-e.pdf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/>
          <a:stretch/>
        </p:blipFill>
        <p:spPr bwMode="auto">
          <a:xfrm>
            <a:off x="5230091" y="1442609"/>
            <a:ext cx="432822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6328060" y="3082636"/>
            <a:ext cx="1596738" cy="0"/>
          </a:xfrm>
          <a:prstGeom prst="line">
            <a:avLst/>
          </a:prstGeom>
          <a:ln w="38100">
            <a:solidFill>
              <a:srgbClr val="13209D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84713" y="2889508"/>
            <a:ext cx="48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5V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9725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lh4.googleusercontent.com/_jCizOU9Ucki2cZA4bB_gi09NtN2lFKNGlbgyf3ku6KXsG3vPHL4M_SZWQTcB6NDtVSKBrPLvYmlrgaDvBxafQPm_NxqplYGEiswkfs3XY0kPlW6ShxwF6kGOStXXpGE-cWK_qdFOg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74" y="1028697"/>
            <a:ext cx="4274783" cy="327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PIR Sensors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Digital Logic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5727700" cy="4826000"/>
          </a:xfrm>
        </p:spPr>
        <p:txBody>
          <a:bodyPr/>
          <a:lstStyle/>
          <a:p>
            <a:pPr fontAlgn="base"/>
            <a:r>
              <a:rPr lang="en-US" b="1" dirty="0"/>
              <a:t>Purpose:</a:t>
            </a:r>
            <a:r>
              <a:rPr lang="en-US" dirty="0"/>
              <a:t> Maintain information from asynchronously triggered PIR sensors</a:t>
            </a:r>
          </a:p>
          <a:p>
            <a:pPr fontAlgn="base"/>
            <a:r>
              <a:rPr lang="en-US" dirty="0"/>
              <a:t>Holds D_OUT and T_OUT </a:t>
            </a:r>
          </a:p>
          <a:p>
            <a:pPr fontAlgn="base"/>
            <a:r>
              <a:rPr lang="en-US" dirty="0"/>
              <a:t>Reset when microcontroller reads data</a:t>
            </a:r>
          </a:p>
          <a:p>
            <a:endParaRPr lang="en-US" dirty="0"/>
          </a:p>
        </p:txBody>
      </p:sp>
      <p:pic>
        <p:nvPicPr>
          <p:cNvPr id="15364" name="Picture 4" descr="https://lh4.googleusercontent.com/Hx-b6ojkWlpxlADZmRIB4lIJX1DAhdz2syEjZ1cJ2g2TtpmcZkDM726xyk_Azr7voJvP92ZqIwQhcxfBFhhx0Fk0uB2MYeFpj_3jWKRL5l6dbu78BWdx5k3wphL27HMifGZySyd7x0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27" y="4087091"/>
            <a:ext cx="6849791" cy="265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05021" y="4299296"/>
            <a:ext cx="277783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http://rohmfs.rohm.com/en/products/databook/datasheet/ic/sensor/human_body_detector/bd9251fv-e.pdf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08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PIR Sensors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Verification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499" y="1917700"/>
            <a:ext cx="3067627" cy="4826000"/>
          </a:xfrm>
        </p:spPr>
        <p:txBody>
          <a:bodyPr/>
          <a:lstStyle/>
          <a:p>
            <a:pPr fontAlgn="base"/>
            <a:r>
              <a:rPr lang="en-US" dirty="0"/>
              <a:t>Tested using microcontroller for reset</a:t>
            </a:r>
          </a:p>
          <a:p>
            <a:pPr fontAlgn="base"/>
            <a:r>
              <a:rPr lang="en-US" dirty="0"/>
              <a:t>Verified in software and on oscilloscope</a:t>
            </a:r>
          </a:p>
          <a:p>
            <a:endParaRPr lang="en-US" dirty="0"/>
          </a:p>
        </p:txBody>
      </p:sp>
      <p:pic>
        <p:nvPicPr>
          <p:cNvPr id="16386" name="Picture 2" descr="https://lh4.googleusercontent.com/OYICi1bFmaHMTFujaLqVMzml3mpwrhha4f2vH1Gu5wdFc34OObwIFIatKkX-i3qiuRZfljg8MXdslOPXPBjh0lR8i4oTXabZ9ErHSfMOsVUUOt6h3JaXEtx5KCT8gSSS-rdTVJVEC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3" y="1974273"/>
            <a:ext cx="6245627" cy="446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17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Ultrasonic Sensors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5145809" cy="4826000"/>
          </a:xfrm>
        </p:spPr>
        <p:txBody>
          <a:bodyPr/>
          <a:lstStyle/>
          <a:p>
            <a:pPr fontAlgn="base"/>
            <a:r>
              <a:rPr lang="en-US" dirty="0"/>
              <a:t>Operating range of 2 - 400 cm</a:t>
            </a:r>
          </a:p>
          <a:p>
            <a:pPr fontAlgn="base"/>
            <a:r>
              <a:rPr lang="en-US" dirty="0"/>
              <a:t>Chosen because of ease of interface with microcontroller</a:t>
            </a:r>
          </a:p>
          <a:p>
            <a:pPr fontAlgn="base"/>
            <a:r>
              <a:rPr lang="en-US" dirty="0"/>
              <a:t>Good for detecting motion along its field of view</a:t>
            </a:r>
          </a:p>
          <a:p>
            <a:endParaRPr lang="en-US" dirty="0"/>
          </a:p>
        </p:txBody>
      </p:sp>
      <p:pic>
        <p:nvPicPr>
          <p:cNvPr id="17410" name="Picture 2" descr="https://lh3.googleusercontent.com/w0xjg8gpBtaS9ajpNjkdynjda8Hn-bIzimAkD8wPEVqUm8iTbpIQDK6QJJv43V7pH_VS82ueJqHvLTWO6my-3v13QIjRGQ4q4JYBL6btjA6EUlFUf4vTuyiRPnOATeGW050LGgOsjZ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93" y="1466850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46" y="3782447"/>
            <a:ext cx="6590002" cy="296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36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Ultrasonic Sensors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Use of simple averaging filter to lessen impact of spurious </a:t>
            </a:r>
            <a:r>
              <a:rPr lang="en-US" dirty="0" smtClean="0"/>
              <a:t>readings</a:t>
            </a:r>
            <a:endParaRPr lang="en-US" dirty="0"/>
          </a:p>
        </p:txBody>
      </p:sp>
      <p:pic>
        <p:nvPicPr>
          <p:cNvPr id="18434" name="Picture 2" descr="https://lh5.googleusercontent.com/1MXIzVbGJgy0LKO9vIXd8eZjbQqVhRSrPYPN43KggAXMJTCUni-cJW5X3TTbIP_7kA766SNVfqhMmSs9zOJ2G6aUKk4l0vZclR-8Jy1TzX9TDM5lAwyAXGrcsxXKKwZLvcpi48FStd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680413"/>
            <a:ext cx="9086850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43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Ultrasonic Sensors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Verification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base"/>
            <a:r>
              <a:rPr lang="en-US" dirty="0"/>
              <a:t>Distance measurements in 10 cm increments</a:t>
            </a:r>
          </a:p>
          <a:p>
            <a:pPr fontAlgn="base"/>
            <a:r>
              <a:rPr lang="en-US" dirty="0"/>
              <a:t>Stationary object with flat surface</a:t>
            </a:r>
          </a:p>
          <a:p>
            <a:pPr fontAlgn="base"/>
            <a:r>
              <a:rPr lang="en-US" dirty="0"/>
              <a:t>Filtering algorithm required to accurately detect human activity</a:t>
            </a:r>
          </a:p>
          <a:p>
            <a:endParaRPr lang="en-US" dirty="0"/>
          </a:p>
        </p:txBody>
      </p:sp>
      <p:pic>
        <p:nvPicPr>
          <p:cNvPr id="19458" name="Picture 2" descr="https://lh3.googleusercontent.com/5jTw7NLgL0sVeWEmeNMV1CqBODAfGGSATzYc0kMG6qgT9bqlOgHpgmKAlNw08vfT4Hj8bgb-tA46bmsbnDkPokwfnQXAYmEAt9dH2PO4OjbyndUZbchVsc2LAVi28Vz87O4vUIbQ38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4" y="3206249"/>
            <a:ext cx="9210099" cy="362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57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Sensor Array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4619336" cy="4826000"/>
          </a:xfrm>
        </p:spPr>
        <p:txBody>
          <a:bodyPr/>
          <a:lstStyle/>
          <a:p>
            <a:pPr fontAlgn="base"/>
            <a:r>
              <a:rPr lang="en-US" sz="2000" dirty="0"/>
              <a:t>Goals</a:t>
            </a:r>
          </a:p>
          <a:p>
            <a:pPr lvl="1" fontAlgn="base"/>
            <a:r>
              <a:rPr lang="en-US" sz="2000" dirty="0"/>
              <a:t>Detect entries and exits </a:t>
            </a:r>
          </a:p>
          <a:p>
            <a:pPr lvl="1" fontAlgn="base"/>
            <a:r>
              <a:rPr lang="en-US" sz="2000" dirty="0"/>
              <a:t>Both single person and multiple people at a time</a:t>
            </a:r>
          </a:p>
          <a:p>
            <a:pPr lvl="1" fontAlgn="base"/>
            <a:r>
              <a:rPr lang="en-US" sz="2000" dirty="0"/>
              <a:t>Account for obstructed sensor view</a:t>
            </a:r>
          </a:p>
          <a:p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5001491" y="1917700"/>
            <a:ext cx="4619336" cy="4826000"/>
          </a:xfrm>
          <a:prstGeom prst="rect">
            <a:avLst/>
          </a:prstGeom>
        </p:spPr>
        <p:txBody>
          <a:bodyPr vert="horz"/>
          <a:lstStyle>
            <a:lvl1pPr marL="342900" indent="-342900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852312" indent="-342900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 marL="1361725" indent="-342900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 marL="1871137" indent="-342900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 marL="2380549" indent="-342900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dirty="0"/>
              <a:t>Limitations</a:t>
            </a:r>
          </a:p>
          <a:p>
            <a:pPr lvl="1" fontAlgn="base"/>
            <a:r>
              <a:rPr lang="en-US" sz="2000" dirty="0"/>
              <a:t>Ultrasonic field of view fixed width</a:t>
            </a:r>
          </a:p>
          <a:p>
            <a:pPr lvl="1" fontAlgn="base"/>
            <a:r>
              <a:rPr lang="en-US" sz="2000" dirty="0"/>
              <a:t>PIR does not give steady state values</a:t>
            </a:r>
          </a:p>
          <a:p>
            <a:endParaRPr lang="en-US" dirty="0"/>
          </a:p>
        </p:txBody>
      </p:sp>
      <p:pic>
        <p:nvPicPr>
          <p:cNvPr id="6146" name="Picture 2" descr="https://lh5.googleusercontent.com/zoCdwv5PtSDuR9EBO11i3ORo-tOLFHTFYZJU_KtwNUOuC_iGZZRhnAlyld-JNyI-Jupl5_Vybc5wjinaFCkV-DbbY6tYdyby-8x4KjJIRmANpmM6l8zLxpu659nnw4Tm8pOLBjwjx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26" y="3990109"/>
            <a:ext cx="7937930" cy="28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2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Sensor Array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Side Entry/Exit and Obstructed Back Entry/Exit</a:t>
            </a:r>
            <a:endParaRPr lang="en-US" dirty="0"/>
          </a:p>
        </p:txBody>
      </p:sp>
      <p:pic>
        <p:nvPicPr>
          <p:cNvPr id="7170" name="Picture 2" descr="https://lh4.googleusercontent.com/-vjUyPlL4AIf29WKFT1qBqOESkZgdUm0TRpAGr4JjrCIqpC5ceaEADvyMe4gysaJvgT7iiuuL-GPmBNM9COnXGerNptkMP_NSMikS01nMSTOZ3qGfqyJF6McB0RuZ3oQvBt4S0vF-J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70" y="1814945"/>
            <a:ext cx="5959740" cy="505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19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4610100" cy="4826000"/>
          </a:xfrm>
        </p:spPr>
        <p:txBody>
          <a:bodyPr/>
          <a:lstStyle/>
          <a:p>
            <a:pPr fontAlgn="base"/>
            <a:r>
              <a:rPr lang="en-US" dirty="0"/>
              <a:t>79,500 table/bench saw entries medically treated in 2007-2008 </a:t>
            </a:r>
            <a:r>
              <a:rPr lang="en-US" dirty="0" smtClean="0"/>
              <a:t>[1]</a:t>
            </a:r>
            <a:endParaRPr lang="en-US" dirty="0"/>
          </a:p>
          <a:p>
            <a:pPr fontAlgn="base"/>
            <a:r>
              <a:rPr lang="en-US" dirty="0"/>
              <a:t>Location/distance checks and accidental startup prevention are important safeguarding methods </a:t>
            </a:r>
            <a:r>
              <a:rPr lang="en-US" dirty="0" smtClean="0"/>
              <a:t>[2]</a:t>
            </a:r>
            <a:endParaRPr lang="en-US" dirty="0"/>
          </a:p>
          <a:p>
            <a:r>
              <a:rPr lang="en-US" b="1" dirty="0"/>
              <a:t>Goal:</a:t>
            </a:r>
            <a:r>
              <a:rPr lang="en-US" dirty="0"/>
              <a:t> Reduce injuries caused by human interference</a:t>
            </a:r>
            <a:endParaRPr lang="en-US" dirty="0"/>
          </a:p>
        </p:txBody>
      </p:sp>
      <p:pic>
        <p:nvPicPr>
          <p:cNvPr id="2050" name="Picture 2" descr="https://lh4.googleusercontent.com/VgPMTRew8UmbfMtSRffIYOSbYg6RF1dNbgQzjqw9FP1r2xSX4O2rWlm1pn_OTo3BpoAz0qJEsfJP3Wzhs8A45lkgE-nhr752yCeCnba-rBOja2PnSMUljVVZ6dd2_4b5JxhwHcOu3X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32831" r="6496"/>
          <a:stretch/>
        </p:blipFill>
        <p:spPr bwMode="auto">
          <a:xfrm>
            <a:off x="5389419" y="2047010"/>
            <a:ext cx="3796146" cy="414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89419" y="6264396"/>
            <a:ext cx="5029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Source:</a:t>
            </a:r>
            <a:endParaRPr lang="en-US" sz="1600" dirty="0"/>
          </a:p>
          <a:p>
            <a:r>
              <a:rPr lang="en-US" sz="1600" dirty="0"/>
              <a:t>https://studentshop.pratt.duke.edu/lab%20space</a:t>
            </a:r>
            <a:endParaRPr lang="en-US" sz="1600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83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Sensor Array Layout</a:t>
            </a:r>
            <a:endParaRPr lang="en-US" dirty="0"/>
          </a:p>
        </p:txBody>
      </p:sp>
      <p:pic>
        <p:nvPicPr>
          <p:cNvPr id="8194" name="Picture 2" descr="https://lh5.googleusercontent.com/AQxjVL59eCIN3SEFy2CMzvzuCCwMaNdJ1tdzbg61B05Udn38FVazfgLnGF-Ck9oT_ZU_NqO4L-w67-3o5S43ewAw4-Qt5A-jgvF5pQSqYSK8yCWctwm3nLDRQPjX7WjQAdD8Zdawrq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609" y="1623300"/>
            <a:ext cx="7211902" cy="512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Back Entry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4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Software Algorithms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Main Control Loop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3070802" cy="4826000"/>
          </a:xfrm>
        </p:spPr>
        <p:txBody>
          <a:bodyPr/>
          <a:lstStyle/>
          <a:p>
            <a:pPr fontAlgn="base"/>
            <a:r>
              <a:rPr lang="en-US" dirty="0"/>
              <a:t>Reads Sensor Data</a:t>
            </a:r>
          </a:p>
          <a:p>
            <a:pPr fontAlgn="base"/>
            <a:r>
              <a:rPr lang="en-US" dirty="0"/>
              <a:t>Calls </a:t>
            </a:r>
            <a:r>
              <a:rPr lang="en-US" dirty="0" err="1"/>
              <a:t>ProcessData</a:t>
            </a:r>
            <a:r>
              <a:rPr lang="en-US" dirty="0"/>
              <a:t>()</a:t>
            </a:r>
          </a:p>
          <a:p>
            <a:pPr fontAlgn="base"/>
            <a:r>
              <a:rPr lang="en-US" dirty="0"/>
              <a:t>Controls Relay and LEDs</a:t>
            </a:r>
          </a:p>
          <a:p>
            <a:endParaRPr lang="en-US" dirty="0"/>
          </a:p>
        </p:txBody>
      </p:sp>
      <p:pic>
        <p:nvPicPr>
          <p:cNvPr id="9218" name="Picture 2" descr="https://lh4.googleusercontent.com/8MESzBKiRV8jwqexcRZ__P_kPSVXBeznKQPhudJWMVG6l8E62Vb2Y0RhosOIQ4F-9vE_SPOLkWUwEQJpEAjqvtw8onCn5lCoTQenr_46DI9_4xbsvH8kos9RRvgO7OKQmjcsUTt5xY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829" y="1809949"/>
            <a:ext cx="6619298" cy="476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91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Software Algorithms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Process Data Side Entry/Exit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4612409" cy="4826000"/>
          </a:xfrm>
        </p:spPr>
        <p:txBody>
          <a:bodyPr/>
          <a:lstStyle/>
          <a:p>
            <a:pPr fontAlgn="base"/>
            <a:r>
              <a:rPr lang="en-US" dirty="0"/>
              <a:t>Uses PIR and Cross Ultrasonic</a:t>
            </a:r>
          </a:p>
          <a:p>
            <a:pPr fontAlgn="base"/>
            <a:r>
              <a:rPr lang="en-US" dirty="0"/>
              <a:t>Detect one or two people entering at a time</a:t>
            </a:r>
          </a:p>
          <a:p>
            <a:endParaRPr lang="en-US" dirty="0"/>
          </a:p>
        </p:txBody>
      </p:sp>
      <p:pic>
        <p:nvPicPr>
          <p:cNvPr id="10242" name="Picture 2" descr="https://lh4.googleusercontent.com/kgf5BCygciyX8MTOjB347O52qvIuD0Cv4zyDxFyj_AFwp0_cppuYRa8fwkdDBv0rESHa9SkIu7duV_nRWAhnaT_PrvImeSbYToQRrX4DCe7H09dNc458V4RHEeiukcbMOkTWmy4sEG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"/>
          <a:stretch/>
        </p:blipFill>
        <p:spPr bwMode="auto">
          <a:xfrm>
            <a:off x="6504708" y="322119"/>
            <a:ext cx="3162011" cy="537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30" y="3541568"/>
            <a:ext cx="680085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85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Software Algorithms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Process Data Back Entry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1" y="1917700"/>
            <a:ext cx="2568864" cy="4826000"/>
          </a:xfrm>
        </p:spPr>
        <p:txBody>
          <a:bodyPr/>
          <a:lstStyle/>
          <a:p>
            <a:pPr fontAlgn="base"/>
            <a:r>
              <a:rPr lang="en-US" dirty="0"/>
              <a:t>Series of Ultrasonic Sensors</a:t>
            </a:r>
          </a:p>
          <a:p>
            <a:pPr fontAlgn="base"/>
            <a:r>
              <a:rPr lang="en-US" dirty="0"/>
              <a:t>Uses field of view overlap</a:t>
            </a:r>
          </a:p>
          <a:p>
            <a:endParaRPr lang="en-US" dirty="0"/>
          </a:p>
        </p:txBody>
      </p:sp>
      <p:pic>
        <p:nvPicPr>
          <p:cNvPr id="11268" name="Picture 4" descr="https://lh5.googleusercontent.com/7Fq0r1x0tlG2b0t9W2ST4Fd9c8LMJkND_ATJkDu3coxeEd6SRnB8AeHFqihOVEuHoxeT8bBdOVJxH-1BT9caWBtWTuLckx9JqOkB-AZmycqemvhuicKIsdl6f2H3gd33nmQx_FaYm8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56" y="4321473"/>
            <a:ext cx="8171007" cy="201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365" y="1573213"/>
            <a:ext cx="6810375" cy="310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1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Software Algorithms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Verification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4993409" cy="4826000"/>
          </a:xfrm>
        </p:spPr>
        <p:txBody>
          <a:bodyPr/>
          <a:lstStyle/>
          <a:p>
            <a:pPr fontAlgn="base"/>
            <a:r>
              <a:rPr lang="en-US" sz="2000" dirty="0"/>
              <a:t>All parts function correctly</a:t>
            </a:r>
          </a:p>
          <a:p>
            <a:pPr lvl="1" fontAlgn="base"/>
            <a:r>
              <a:rPr lang="en-US" sz="2000" dirty="0"/>
              <a:t>Main Control Loop</a:t>
            </a:r>
          </a:p>
          <a:p>
            <a:pPr lvl="1" fontAlgn="base"/>
            <a:r>
              <a:rPr lang="en-US" sz="2000" dirty="0"/>
              <a:t>Read sensor data for PIR and Ultrasonic</a:t>
            </a:r>
          </a:p>
          <a:p>
            <a:pPr lvl="1" fontAlgn="base"/>
            <a:r>
              <a:rPr lang="en-US" sz="2000" dirty="0"/>
              <a:t>Process Data with Idealized Data</a:t>
            </a:r>
          </a:p>
          <a:p>
            <a:endParaRPr lang="en-US" dirty="0"/>
          </a:p>
        </p:txBody>
      </p:sp>
      <p:pic>
        <p:nvPicPr>
          <p:cNvPr id="5124" name="Picture 4" descr="https://lh6.googleusercontent.com/VYlmrjMT5VxvDtfGjUBgtKmOe88OxJZZ9Hu-T4JV9WH_x8-ZERek5-vtWLapZ758I3Aip6N_tQCuLrvjGlFtNfSG_w_5kXe9pFBLE9Aj81zmd8tkDZ36x5OvWim0ArO_CmPQgcnwzu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4" b="21825"/>
          <a:stretch/>
        </p:blipFill>
        <p:spPr bwMode="auto">
          <a:xfrm>
            <a:off x="5773593" y="1387191"/>
            <a:ext cx="4114800" cy="340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lh3.googleusercontent.com/jpW3JlZ8BwPdBZvHahdmx1YhfOLCuLiMuR6WDlVdXATCj3-iKFu8Wh7XBTmsyLZDsGe1p-VysOGLQ9SYnW0NqezizofwR6UwP8ugdWcggCZXoq4PxXvjzZyRAhHHlzQoOcH-niHhG2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14" y="3865418"/>
            <a:ext cx="3974906" cy="29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46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619125"/>
            <a:ext cx="5105400" cy="742950"/>
          </a:xfrm>
        </p:spPr>
        <p:txBody>
          <a:bodyPr/>
          <a:lstStyle/>
          <a:p>
            <a:r>
              <a:rPr lang="en-US" dirty="0" smtClean="0"/>
              <a:t>Challenges Encountered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base"/>
            <a:r>
              <a:rPr lang="en-US" sz="2400" dirty="0"/>
              <a:t>Sensor Algorithm</a:t>
            </a:r>
          </a:p>
          <a:p>
            <a:pPr lvl="1" fontAlgn="base"/>
            <a:r>
              <a:rPr lang="en-US" sz="2000" dirty="0"/>
              <a:t>Unable to read current sensor output consistently</a:t>
            </a:r>
          </a:p>
          <a:p>
            <a:pPr fontAlgn="base"/>
            <a:r>
              <a:rPr lang="en-US" sz="2400" dirty="0"/>
              <a:t>Ultrasonic Sensors</a:t>
            </a:r>
          </a:p>
          <a:p>
            <a:pPr lvl="1" fontAlgn="base"/>
            <a:r>
              <a:rPr lang="en-US" sz="2000" dirty="0"/>
              <a:t>Inconsistent readings</a:t>
            </a:r>
          </a:p>
          <a:p>
            <a:pPr lvl="1" fontAlgn="base"/>
            <a:r>
              <a:rPr lang="en-US" sz="2000" dirty="0"/>
              <a:t>Intrinsic manufacturer design flaws</a:t>
            </a:r>
          </a:p>
          <a:p>
            <a:pPr lvl="1" fontAlgn="base"/>
            <a:r>
              <a:rPr lang="en-US" sz="2000" dirty="0"/>
              <a:t>Intermittent sensor lockup</a:t>
            </a:r>
          </a:p>
          <a:p>
            <a:pPr fontAlgn="base"/>
            <a:r>
              <a:rPr lang="en-US" sz="2400" dirty="0"/>
              <a:t>PIR Consistency</a:t>
            </a:r>
          </a:p>
          <a:p>
            <a:pPr lvl="1" fontAlgn="base"/>
            <a:r>
              <a:rPr lang="en-US" sz="2000" dirty="0"/>
              <a:t>Two-pulse response problem for the full depth of the zone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2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Successes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base"/>
            <a:r>
              <a:rPr lang="en-US" dirty="0"/>
              <a:t>System able to count single side entries and exits using PIR sensors</a:t>
            </a:r>
          </a:p>
          <a:p>
            <a:pPr fontAlgn="base"/>
            <a:r>
              <a:rPr lang="en-US" dirty="0"/>
              <a:t>Power module fully functional</a:t>
            </a:r>
          </a:p>
          <a:p>
            <a:pPr fontAlgn="base"/>
            <a:r>
              <a:rPr lang="en-US" dirty="0"/>
              <a:t>Software algorithm works for idealized test data</a:t>
            </a:r>
          </a:p>
          <a:p>
            <a:pPr fontAlgn="base"/>
            <a:r>
              <a:rPr lang="en-US" dirty="0"/>
              <a:t>Ultrasonic sensors individually function correctly when an object is present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3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4577773" cy="4826000"/>
          </a:xfrm>
        </p:spPr>
        <p:txBody>
          <a:bodyPr/>
          <a:lstStyle/>
          <a:p>
            <a:pPr fontAlgn="base"/>
            <a:r>
              <a:rPr lang="en-US" dirty="0" smtClean="0"/>
              <a:t>Viable solution to unsolved problem</a:t>
            </a:r>
          </a:p>
          <a:p>
            <a:pPr fontAlgn="base"/>
            <a:r>
              <a:rPr lang="en-US" dirty="0" smtClean="0"/>
              <a:t>Cost effective</a:t>
            </a:r>
          </a:p>
          <a:p>
            <a:pPr fontAlgn="base"/>
            <a:r>
              <a:rPr lang="en-US" dirty="0" smtClean="0"/>
              <a:t>Eliminates human error in self-monitoring a zone</a:t>
            </a:r>
            <a:endParaRPr lang="en-US" dirty="0"/>
          </a:p>
          <a:p>
            <a:endParaRPr lang="en-US" dirty="0"/>
          </a:p>
        </p:txBody>
      </p:sp>
      <p:pic>
        <p:nvPicPr>
          <p:cNvPr id="23556" name="Picture 4" descr="IMG_32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8"/>
          <a:stretch/>
        </p:blipFill>
        <p:spPr bwMode="auto">
          <a:xfrm>
            <a:off x="5198628" y="1917700"/>
            <a:ext cx="4456847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14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base"/>
            <a:r>
              <a:rPr lang="en-US" sz="2400" dirty="0"/>
              <a:t>Adding accuracy to more precisely define the zone</a:t>
            </a:r>
          </a:p>
          <a:p>
            <a:pPr fontAlgn="base"/>
            <a:r>
              <a:rPr lang="en-US" sz="2400" dirty="0"/>
              <a:t>More robust mounting system</a:t>
            </a:r>
          </a:p>
          <a:p>
            <a:pPr fontAlgn="base"/>
            <a:r>
              <a:rPr lang="en-US" sz="2400" dirty="0"/>
              <a:t>Custom-designed power supply</a:t>
            </a:r>
          </a:p>
          <a:p>
            <a:pPr lvl="1" fontAlgn="base"/>
            <a:r>
              <a:rPr lang="en-US" sz="2400" dirty="0"/>
              <a:t>Only requires one outlet versus two</a:t>
            </a:r>
          </a:p>
          <a:p>
            <a:pPr lvl="1" fontAlgn="base"/>
            <a:r>
              <a:rPr lang="en-US" sz="2400" dirty="0"/>
              <a:t>Reduction in module size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54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base"/>
            <a:r>
              <a:rPr lang="en-US" dirty="0"/>
              <a:t>Professor </a:t>
            </a:r>
            <a:r>
              <a:rPr lang="en-US" dirty="0" err="1"/>
              <a:t>Oelze</a:t>
            </a:r>
            <a:r>
              <a:rPr lang="en-US" dirty="0"/>
              <a:t> - Assistance with project planning</a:t>
            </a:r>
          </a:p>
          <a:p>
            <a:pPr fontAlgn="base"/>
            <a:r>
              <a:rPr lang="en-US" dirty="0"/>
              <a:t>TA Eric Clark - Guidance throughout</a:t>
            </a:r>
          </a:p>
          <a:p>
            <a:pPr fontAlgn="base"/>
            <a:r>
              <a:rPr lang="en-US" dirty="0"/>
              <a:t>Professor Swenson - Use of lab space</a:t>
            </a:r>
          </a:p>
          <a:p>
            <a:pPr fontAlgn="base"/>
            <a:r>
              <a:rPr lang="en-US" dirty="0"/>
              <a:t>Other ECE 445 Course Staff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89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4673600" cy="4826000"/>
          </a:xfrm>
        </p:spPr>
        <p:txBody>
          <a:bodyPr/>
          <a:lstStyle/>
          <a:p>
            <a:pPr fontAlgn="base"/>
            <a:r>
              <a:rPr lang="en-US" dirty="0"/>
              <a:t>A non-invasive way to improve machine shop safety</a:t>
            </a:r>
          </a:p>
          <a:p>
            <a:pPr fontAlgn="base"/>
            <a:r>
              <a:rPr lang="en-US" dirty="0"/>
              <a:t>Little hassle for workers</a:t>
            </a:r>
          </a:p>
          <a:p>
            <a:pPr fontAlgn="base"/>
            <a:r>
              <a:rPr lang="en-US" dirty="0"/>
              <a:t>Quick response time to detection of hazards</a:t>
            </a:r>
          </a:p>
          <a:p>
            <a:endParaRPr lang="en-US" dirty="0"/>
          </a:p>
        </p:txBody>
      </p:sp>
      <p:pic>
        <p:nvPicPr>
          <p:cNvPr id="3074" name="Picture 2" descr="https://lh5.googleusercontent.com/zanCH_0P-RSifeMX4EjxvJgl_tK3nch-5B4q_Hx1ES0ttPWeIRIi1vBGTBiyqoebTfyL52Ujkcoub5QGCCichXjs5qY5XczWexvsyzVYZe41q7Qmts_PjL-6qCQXsU753-9kMT_GCj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25" y="2012240"/>
            <a:ext cx="4561898" cy="349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79725" y="5526170"/>
            <a:ext cx="50292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Source: http://www.popularwoodworking.com/woodworking-blogs/power-tool-friendly-bench-richard-tendick</a:t>
            </a:r>
            <a:endParaRPr lang="en-US" sz="1600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31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[1]   S. R. </a:t>
            </a:r>
            <a:r>
              <a:rPr lang="en-US" dirty="0" err="1"/>
              <a:t>Chowdhurry</a:t>
            </a:r>
            <a:r>
              <a:rPr lang="en-US" dirty="0"/>
              <a:t>. (2009). Survey of Injuries Involving Stationary Saws [online]. Available: https://www.cpsc.gov/PageFiles/108980/statsaws.pdf</a:t>
            </a:r>
            <a:endParaRPr lang="en-US" dirty="0"/>
          </a:p>
          <a:p>
            <a:r>
              <a:rPr lang="en-US" dirty="0"/>
              <a:t>[2]  Occupational Safety and Health Administration. (1999). Guide for Protecting Workers from Woodworking Hazards [online]. Available: https://www.osha.gov/Publications/woodworking_hazards/osha3157.html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1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4673600" cy="4826000"/>
          </a:xfrm>
        </p:spPr>
        <p:txBody>
          <a:bodyPr/>
          <a:lstStyle/>
          <a:p>
            <a:pPr fontAlgn="base"/>
            <a:r>
              <a:rPr lang="en-US" dirty="0"/>
              <a:t>Monitor human activity within a 1.2m x 1.8m zone in front of a power tool</a:t>
            </a:r>
          </a:p>
          <a:p>
            <a:pPr fontAlgn="base"/>
            <a:r>
              <a:rPr lang="en-US" dirty="0"/>
              <a:t>If there are too many people in the zone, the tool will not be able to be operated</a:t>
            </a:r>
          </a:p>
          <a:p>
            <a:pPr fontAlgn="base"/>
            <a:r>
              <a:rPr lang="en-US" dirty="0"/>
              <a:t>Display safety status of tool to worker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45" y="1995055"/>
            <a:ext cx="4508355" cy="378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98202" y="5776913"/>
            <a:ext cx="5029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Source: https://i.ytimg.com/vi/sIZ2hrmJCmY/maxresdefault.jpg</a:t>
            </a:r>
            <a:endParaRPr lang="en-US" sz="1600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9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Ethics and Safety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base"/>
            <a:r>
              <a:rPr lang="en-US" sz="2000" dirty="0"/>
              <a:t>IEEE Code of Ethics</a:t>
            </a:r>
          </a:p>
          <a:p>
            <a:pPr lvl="1" fontAlgn="base"/>
            <a:r>
              <a:rPr lang="en-US" sz="2000" dirty="0"/>
              <a:t>#1 - “...promptly [disclose] factors that might endanger the public or the environment” [3]</a:t>
            </a:r>
          </a:p>
          <a:p>
            <a:pPr lvl="2" fontAlgn="base"/>
            <a:r>
              <a:rPr lang="en-US" sz="1800" dirty="0"/>
              <a:t>Product designed to identify worker hazards</a:t>
            </a:r>
          </a:p>
          <a:p>
            <a:pPr lvl="2" fontAlgn="base"/>
            <a:r>
              <a:rPr lang="en-US" sz="1800" dirty="0"/>
              <a:t>Provide immediate feedback to the user of potential danger</a:t>
            </a:r>
          </a:p>
          <a:p>
            <a:pPr fontAlgn="base"/>
            <a:r>
              <a:rPr lang="en-US" sz="2000" dirty="0"/>
              <a:t>OSHA: Occupational Safety and Health Administration</a:t>
            </a:r>
          </a:p>
          <a:p>
            <a:pPr lvl="1" fontAlgn="base"/>
            <a:r>
              <a:rPr lang="en-US" sz="2000" dirty="0"/>
              <a:t>Current regulations account for operator’s whereabouts but not passerby’s</a:t>
            </a:r>
          </a:p>
          <a:p>
            <a:pPr lvl="1" fontAlgn="base"/>
            <a:r>
              <a:rPr lang="en-US" sz="2000" dirty="0"/>
              <a:t>Zone of safety as a workplace-level regulation</a:t>
            </a:r>
          </a:p>
          <a:p>
            <a:pPr fontAlgn="base"/>
            <a:r>
              <a:rPr lang="en-US" sz="2000" dirty="0"/>
              <a:t>Despite the added safety, power tools are still dangerous</a:t>
            </a:r>
          </a:p>
          <a:p>
            <a:endParaRPr lang="en-US" dirty="0"/>
          </a:p>
        </p:txBody>
      </p:sp>
      <p:pic>
        <p:nvPicPr>
          <p:cNvPr id="24578" name="Picture 2" descr="IMG_32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0" t="16430" r="22338" b="48485"/>
          <a:stretch/>
        </p:blipFill>
        <p:spPr bwMode="auto">
          <a:xfrm>
            <a:off x="7473873" y="4629600"/>
            <a:ext cx="2452255" cy="219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46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Block Diagram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lock Diagr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314574"/>
            <a:ext cx="9468403" cy="373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77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Power Module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6168"/>
            <a:ext cx="6394739" cy="328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656" y="2246169"/>
            <a:ext cx="3646672" cy="371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58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Power Module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Verification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4418445" cy="4826000"/>
          </a:xfrm>
        </p:spPr>
        <p:txBody>
          <a:bodyPr/>
          <a:lstStyle/>
          <a:p>
            <a:pPr fontAlgn="base"/>
            <a:r>
              <a:rPr lang="en-US" dirty="0"/>
              <a:t>Unit testing of individual components</a:t>
            </a:r>
          </a:p>
          <a:p>
            <a:pPr fontAlgn="base"/>
            <a:r>
              <a:rPr lang="en-US" dirty="0"/>
              <a:t>Current sensor I-V relation for 180Ω load</a:t>
            </a:r>
          </a:p>
          <a:p>
            <a:pPr fontAlgn="base"/>
            <a:r>
              <a:rPr lang="en-US" dirty="0"/>
              <a:t>Impedance checks on AC relay contacts</a:t>
            </a:r>
          </a:p>
          <a:p>
            <a:pPr fontAlgn="base"/>
            <a:r>
              <a:rPr lang="en-US" dirty="0"/>
              <a:t>AC/DC converter output ripple</a:t>
            </a:r>
          </a:p>
          <a:p>
            <a:endParaRPr lang="en-US" dirty="0"/>
          </a:p>
        </p:txBody>
      </p:sp>
      <p:pic>
        <p:nvPicPr>
          <p:cNvPr id="13316" name="Picture 4" descr="https://lh6.googleusercontent.com/LejwLrv3f1kxSrOveZqlzwRCff1PvQJKJBfDxZ_fl-hLI49cqOL_F4TSl_QMQqoXPw_LCBGWc3Z4SkMMZahso_9RhLrFxHqUswY3jrZe3kZ6TyC5NzCtKdT_rdX9jnCt9UHdzf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55" y="2007466"/>
            <a:ext cx="4651952" cy="406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51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Microcontroller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587" y="2101850"/>
            <a:ext cx="7134081" cy="398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9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ondary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29066</TotalTime>
  <Words>767</Words>
  <Application>Microsoft Office PowerPoint</Application>
  <PresentationFormat>Custom</PresentationFormat>
  <Paragraphs>211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Droid Sans Pro</vt:lpstr>
      <vt:lpstr>Wingdings</vt:lpstr>
      <vt:lpstr>OfficinaSansITCStd Book</vt:lpstr>
      <vt:lpstr>Calibri</vt:lpstr>
      <vt:lpstr>Arial Narrow</vt:lpstr>
      <vt:lpstr>Droid Sans</vt:lpstr>
      <vt:lpstr>Cover Slide</vt:lpstr>
      <vt:lpstr>Secondary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Kristina Chu</dc:creator>
  <cp:lastModifiedBy>Kristina Chu</cp:lastModifiedBy>
  <cp:revision>921</cp:revision>
  <cp:lastPrinted>2014-09-15T22:09:39Z</cp:lastPrinted>
  <dcterms:created xsi:type="dcterms:W3CDTF">2014-02-04T22:50:07Z</dcterms:created>
  <dcterms:modified xsi:type="dcterms:W3CDTF">2017-05-02T16:35:17Z</dcterms:modified>
</cp:coreProperties>
</file>