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y="5143500" cx="9144000"/>
  <p:notesSz cx="6858000" cy="9144000"/>
  <p:embeddedFontLst>
    <p:embeddedFont>
      <p:font typeface="Nunito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font" Target="fonts/Nunito-bold.fntdata"/><Relationship Id="rId63" Type="http://schemas.openxmlformats.org/officeDocument/2006/relationships/font" Target="fonts/Nunito-regular.fntdata"/><Relationship Id="rId22" Type="http://schemas.openxmlformats.org/officeDocument/2006/relationships/slide" Target="slides/slide18.xml"/><Relationship Id="rId66" Type="http://schemas.openxmlformats.org/officeDocument/2006/relationships/font" Target="fonts/Nunito-boldItalic.fntdata"/><Relationship Id="rId21" Type="http://schemas.openxmlformats.org/officeDocument/2006/relationships/slide" Target="slides/slide17.xml"/><Relationship Id="rId65" Type="http://schemas.openxmlformats.org/officeDocument/2006/relationships/font" Target="fonts/Nunito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If value rises above this, then circuit is too hot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300"/>
              <a:buChar char="●"/>
              <a:defRPr/>
            </a:lvl1pPr>
            <a:lvl2pPr lvl="1" algn="ctr">
              <a:spcBef>
                <a:spcPts val="0"/>
              </a:spcBef>
              <a:buSzPts val="1100"/>
              <a:buChar char="○"/>
              <a:defRPr/>
            </a:lvl2pPr>
            <a:lvl3pPr lvl="2" algn="ctr">
              <a:spcBef>
                <a:spcPts val="0"/>
              </a:spcBef>
              <a:buSzPts val="1100"/>
              <a:buChar char="■"/>
              <a:defRPr/>
            </a:lvl3pPr>
            <a:lvl4pPr lvl="3" algn="ctr">
              <a:spcBef>
                <a:spcPts val="0"/>
              </a:spcBef>
              <a:buSzPts val="1100"/>
              <a:buChar char="●"/>
              <a:defRPr/>
            </a:lvl4pPr>
            <a:lvl5pPr lvl="4" algn="ctr">
              <a:spcBef>
                <a:spcPts val="0"/>
              </a:spcBef>
              <a:buSzPts val="1100"/>
              <a:buChar char="○"/>
              <a:defRPr/>
            </a:lvl5pPr>
            <a:lvl6pPr lvl="5" algn="ctr">
              <a:spcBef>
                <a:spcPts val="0"/>
              </a:spcBef>
              <a:buSzPts val="1100"/>
              <a:buChar char="■"/>
              <a:defRPr/>
            </a:lvl6pPr>
            <a:lvl7pPr lvl="6" algn="ctr">
              <a:spcBef>
                <a:spcPts val="0"/>
              </a:spcBef>
              <a:buSzPts val="1100"/>
              <a:buChar char="●"/>
              <a:defRPr/>
            </a:lvl7pPr>
            <a:lvl8pPr lvl="7" algn="ctr">
              <a:spcBef>
                <a:spcPts val="0"/>
              </a:spcBef>
              <a:buSzPts val="1100"/>
              <a:buChar char="○"/>
              <a:defRPr/>
            </a:lvl8pPr>
            <a:lvl9pPr lvl="8" algn="ctr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200"/>
              <a:buNone/>
              <a:defRPr sz="3200"/>
            </a:lvl1pPr>
            <a:lvl2pPr lvl="1" algn="ctr">
              <a:spcBef>
                <a:spcPts val="0"/>
              </a:spcBef>
              <a:buSzPts val="3200"/>
              <a:buNone/>
              <a:defRPr sz="3200"/>
            </a:lvl2pPr>
            <a:lvl3pPr lvl="2" algn="ctr">
              <a:spcBef>
                <a:spcPts val="0"/>
              </a:spcBef>
              <a:buSzPts val="3200"/>
              <a:buNone/>
              <a:defRPr sz="3200"/>
            </a:lvl3pPr>
            <a:lvl4pPr lvl="3" algn="ctr">
              <a:spcBef>
                <a:spcPts val="0"/>
              </a:spcBef>
              <a:buSzPts val="3200"/>
              <a:buNone/>
              <a:defRPr sz="3200"/>
            </a:lvl4pPr>
            <a:lvl5pPr lvl="4" algn="ctr">
              <a:spcBef>
                <a:spcPts val="0"/>
              </a:spcBef>
              <a:buSzPts val="3200"/>
              <a:buNone/>
              <a:defRPr sz="3200"/>
            </a:lvl5pPr>
            <a:lvl6pPr lvl="5" algn="ctr">
              <a:spcBef>
                <a:spcPts val="0"/>
              </a:spcBef>
              <a:buSzPts val="3200"/>
              <a:buNone/>
              <a:defRPr sz="3200"/>
            </a:lvl6pPr>
            <a:lvl7pPr lvl="6" algn="ctr">
              <a:spcBef>
                <a:spcPts val="0"/>
              </a:spcBef>
              <a:buSzPts val="3200"/>
              <a:buNone/>
              <a:defRPr sz="3200"/>
            </a:lvl7pPr>
            <a:lvl8pPr lvl="7" algn="ctr">
              <a:spcBef>
                <a:spcPts val="0"/>
              </a:spcBef>
              <a:buSzPts val="3200"/>
              <a:buNone/>
              <a:defRPr sz="3200"/>
            </a:lvl8pPr>
            <a:lvl9pPr lvl="8" algn="ctr">
              <a:spcBef>
                <a:spcPts val="0"/>
              </a:spcBef>
              <a:buSzPts val="3200"/>
              <a:buNone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24.jpg"/><Relationship Id="rId5" Type="http://schemas.openxmlformats.org/officeDocument/2006/relationships/image" Target="../media/image32.png"/><Relationship Id="rId6" Type="http://schemas.openxmlformats.org/officeDocument/2006/relationships/image" Target="../media/image12.png"/><Relationship Id="rId7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://www.youtube.com/watch?v=pR3HH15Ppcc" TargetMode="External"/><Relationship Id="rId4" Type="http://schemas.openxmlformats.org/officeDocument/2006/relationships/image" Target="../media/image4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RFI Detector</a:t>
            </a: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727950" y="3113650"/>
            <a:ext cx="7688100" cy="119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Group 13: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Jamie Brunskill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Tyler Shaw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Kyle Stevens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819150" y="845600"/>
            <a:ext cx="38481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Expected Battery Life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819150" y="1464950"/>
            <a:ext cx="3753000" cy="251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 AA Battery = 2800 mAh (amp hours)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</a:t>
            </a:r>
            <a:r>
              <a:rPr baseline="-25000" lang="en" sz="1800"/>
              <a:t>measured</a:t>
            </a:r>
            <a:r>
              <a:rPr lang="en" sz="1800"/>
              <a:t> = 120 mA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Assuming device on 10 minutes per day: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" sz="1800"/>
              <a:t>Life Span = 140 days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0" y="600150"/>
            <a:ext cx="417195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5194650" y="3312150"/>
            <a:ext cx="32445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/>
              <a:t>http://www.presentsformen.co.uk/4-x-aa-batteries-prod7098/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4000" y="4055525"/>
            <a:ext cx="25432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2175" y="4094575"/>
            <a:ext cx="3962400" cy="4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 and Control Unit PCB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976" y="1562075"/>
            <a:ext cx="4520400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725" y="1414463"/>
            <a:ext cx="3438525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2971800" y="357275"/>
            <a:ext cx="30000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CONTROL</a:t>
            </a: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UNIT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Unit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1925" y="1414425"/>
            <a:ext cx="4504200" cy="2955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ATmega328P Microcontroller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Thermistor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LED Visual Feedback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Green: No cell phone detected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Orange: Internal temperature warning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Red: Active cell phone detected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49110" l="56200" r="15315" t="12304"/>
          <a:stretch/>
        </p:blipFill>
        <p:spPr>
          <a:xfrm>
            <a:off x="5186125" y="995700"/>
            <a:ext cx="3374930" cy="31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6334975" y="1677900"/>
            <a:ext cx="642000" cy="709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ATmega328P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819150" y="1990725"/>
            <a:ext cx="39054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Multiple 10-bit Analog-to-Digital converters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Uses Arduino ISP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" sz="1800"/>
              <a:t>I/O pins support 10 mA, 2.1 V output</a:t>
            </a:r>
          </a:p>
          <a:p>
            <a:pPr indent="0" lvl="0" mar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650" y="1309100"/>
            <a:ext cx="4357124" cy="256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6593175" y="4686475"/>
            <a:ext cx="24660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/>
              <a:t>https://ktechnics.com/shop/atmega328p-pu/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ADCs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ADCs convert analog voltage to digital number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Based on external reference we provide (2.048 V)</a:t>
            </a:r>
          </a:p>
          <a:p>
            <a:pPr indent="-342900" lvl="1" marL="914400" rtl="0">
              <a:spcBef>
                <a:spcPts val="0"/>
              </a:spcBef>
              <a:buSzPts val="1800"/>
              <a:buChar char="○"/>
            </a:pPr>
            <a:r>
              <a:rPr lang="en" sz="1800"/>
              <a:t>Assigned number between 0-1023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75" y="3229038"/>
            <a:ext cx="57340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1674" l="0" r="0" t="2659"/>
          <a:stretch/>
        </p:blipFill>
        <p:spPr>
          <a:xfrm>
            <a:off x="1620325" y="236475"/>
            <a:ext cx="5987176" cy="46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Thermistor Sub-Circuit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714725" y="1450725"/>
            <a:ext cx="4441500" cy="262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</a:t>
            </a:r>
            <a:r>
              <a:rPr baseline="-25000" lang="en" sz="1800"/>
              <a:t>out</a:t>
            </a:r>
            <a:r>
              <a:rPr lang="en" sz="1800"/>
              <a:t> is sent to ADC</a:t>
            </a:r>
            <a:r>
              <a:rPr baseline="-25000" lang="en" sz="1800"/>
              <a:t>2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</a:t>
            </a:r>
            <a:r>
              <a:rPr baseline="-25000" lang="en" sz="1800"/>
              <a:t>TH</a:t>
            </a:r>
            <a:r>
              <a:rPr lang="en" sz="1800"/>
              <a:t> changes based on temperature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Safe operating usually around 85 </a:t>
            </a:r>
            <a:r>
              <a:rPr baseline="30000" lang="en" sz="1800"/>
              <a:t>oC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We set our cutoff at 81 </a:t>
            </a:r>
            <a:r>
              <a:rPr baseline="30000" lang="en" sz="1800"/>
              <a:t>oC</a:t>
            </a:r>
          </a:p>
          <a:p>
            <a:pPr indent="-342900" lvl="1" marL="914400" rtl="0">
              <a:spcBef>
                <a:spcPts val="0"/>
              </a:spcBef>
              <a:buSzPts val="1800"/>
              <a:buChar char="○"/>
            </a:pPr>
            <a:r>
              <a:rPr lang="en" sz="1800"/>
              <a:t>R</a:t>
            </a:r>
            <a:r>
              <a:rPr baseline="-25000" lang="en" sz="1800"/>
              <a:t>TH</a:t>
            </a:r>
            <a:r>
              <a:rPr lang="en" sz="1800"/>
              <a:t> = 1.504 kΩ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 sz="1800"/>
              <a:t>Threshold C set to 615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750" y="1285800"/>
            <a:ext cx="346710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6096775" y="4686475"/>
            <a:ext cx="29625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http://www.electronics-tutorials.ws/io/thermistors.html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43650" y="4686475"/>
            <a:ext cx="41520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https://www.altera.com/products/common/temperature/ind-temp.html#table1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 b="0" l="0" r="2200" t="0"/>
          <a:stretch/>
        </p:blipFill>
        <p:spPr>
          <a:xfrm>
            <a:off x="4038600" y="1511063"/>
            <a:ext cx="4867275" cy="295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5">
            <a:alphaModFix/>
          </a:blip>
          <a:srcRect b="8805" l="0" r="0" t="14695"/>
          <a:stretch/>
        </p:blipFill>
        <p:spPr>
          <a:xfrm>
            <a:off x="1247100" y="3136874"/>
            <a:ext cx="1945100" cy="4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6">
            <a:alphaModFix/>
          </a:blip>
          <a:srcRect b="8812" l="0" r="0" t="14694"/>
          <a:stretch/>
        </p:blipFill>
        <p:spPr>
          <a:xfrm>
            <a:off x="1667875" y="3550575"/>
            <a:ext cx="1103525" cy="4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38625" y="3937363"/>
            <a:ext cx="96202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1517" l="0" r="0" t="1817"/>
          <a:stretch/>
        </p:blipFill>
        <p:spPr>
          <a:xfrm>
            <a:off x="3338500" y="281525"/>
            <a:ext cx="2466975" cy="45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2132" l="0" r="0" t="4330"/>
          <a:stretch/>
        </p:blipFill>
        <p:spPr>
          <a:xfrm>
            <a:off x="2352675" y="248538"/>
            <a:ext cx="4438649" cy="46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93175" y="1698250"/>
            <a:ext cx="38400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Radio Frequency Interference (RFI)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Passive element filters detect phone RF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User knows if nearby phone is active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6224" r="18874" t="0"/>
          <a:stretch/>
        </p:blipFill>
        <p:spPr>
          <a:xfrm>
            <a:off x="4634550" y="508338"/>
            <a:ext cx="4121574" cy="41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Feedback Logic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819150" y="169757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Take multiple samples per cycle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Take average of samples to eliminate false positives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Red LED turns on when RF detected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Stays on for 3 seconds unless another packet of RF is sensed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" sz="1800"/>
              <a:t>Otherwise green LED is 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550" y="950600"/>
            <a:ext cx="3952875" cy="38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3009900" y="0"/>
            <a:ext cx="30000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RF</a:t>
            </a: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UNIT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2827" r="0" t="0"/>
          <a:stretch/>
        </p:blipFill>
        <p:spPr>
          <a:xfrm rot="-5400000">
            <a:off x="2336102" y="-508301"/>
            <a:ext cx="4471799" cy="613620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>
            <a:off x="1922700" y="2567475"/>
            <a:ext cx="4944000" cy="1643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Cellular Frequencies in Puerto Rico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5237" y="1537488"/>
            <a:ext cx="3713532" cy="33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/>
          <p:nvPr/>
        </p:nvSpPr>
        <p:spPr>
          <a:xfrm>
            <a:off x="2732200" y="3383150"/>
            <a:ext cx="3584700" cy="20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2779650" y="4589925"/>
            <a:ext cx="3584700" cy="20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Lower Band RF Schematic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63" y="1638438"/>
            <a:ext cx="8067825" cy="278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Upper Band RF Schematic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50" y="1566550"/>
            <a:ext cx="8169101" cy="29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Antennas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819150" y="1990725"/>
            <a:ext cx="33159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Requirement 1: </a:t>
            </a:r>
            <a:r>
              <a:rPr lang="en" sz="1800"/>
              <a:t>Must receive frequencies 704-849 MHz and 1710-1915 MHz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b="1" lang="en" sz="1800"/>
              <a:t>Requirement 2:</a:t>
            </a:r>
            <a:r>
              <a:rPr lang="en" sz="1800"/>
              <a:t> Must be matched to 50 ohms at center frequency of each band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250" y="1360650"/>
            <a:ext cx="3229599" cy="242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819150" y="845600"/>
            <a:ext cx="23163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Antennas 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325" y="1491244"/>
            <a:ext cx="6839351" cy="30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Antennas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288" y="487987"/>
            <a:ext cx="4015424" cy="416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Antennas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819150" y="1800200"/>
            <a:ext cx="33159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Requirement 1: </a:t>
            </a:r>
            <a:r>
              <a:rPr lang="en" sz="1800"/>
              <a:t>Must receive frequencies 704-849 MHz and 1710-1915 MHz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○"/>
            </a:pPr>
            <a:r>
              <a:rPr lang="en" sz="1800">
                <a:solidFill>
                  <a:srgbClr val="00FF00"/>
                </a:solidFill>
              </a:rPr>
              <a:t>PASS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Requirement 2:</a:t>
            </a:r>
            <a:r>
              <a:rPr lang="en" sz="1800"/>
              <a:t> Must be matched to 50 ohms at center frequency of each band</a:t>
            </a:r>
          </a:p>
          <a:p>
            <a:pPr indent="-342900" lvl="1" marL="914400" rtl="0">
              <a:spcBef>
                <a:spcPts val="0"/>
              </a:spcBef>
              <a:buClr>
                <a:srgbClr val="FF0000"/>
              </a:buClr>
              <a:buSzPts val="1800"/>
              <a:buChar char="○"/>
            </a:pPr>
            <a:r>
              <a:rPr lang="en" sz="1800">
                <a:solidFill>
                  <a:srgbClr val="FF0000"/>
                </a:solidFill>
              </a:rPr>
              <a:t>FAIL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250" y="1360650"/>
            <a:ext cx="3229599" cy="242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819150" y="1447800"/>
            <a:ext cx="7505700" cy="331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Arecibo Observatory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Measurements susceptible to interference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Phones radiate RF signals under normal operation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 affect data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Easy for visitors to forget and/or ignore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 handheld device to detect active cell phones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Bandpass Filters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Lower Frequency Band: 704-849 MHz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Upper Frequency Band: 1710-1915 MHz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Requirement 1:</a:t>
            </a:r>
            <a:r>
              <a:rPr lang="en" sz="1800"/>
              <a:t> Less than 8 dB of loss within the passband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b="1" lang="en" sz="1800"/>
              <a:t>Requirement 2: </a:t>
            </a:r>
            <a:r>
              <a:rPr lang="en" sz="1800"/>
              <a:t>20 dB shape factor less than 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Lower Band Filter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819150" y="1990725"/>
            <a:ext cx="29109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&lt; 3 dB Passband Loss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 sz="1800"/>
              <a:t>Shape Factor: 3.67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6000" y="482138"/>
            <a:ext cx="4238850" cy="417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Lower Band Filter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819150" y="1990725"/>
            <a:ext cx="13353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 sz="1800"/>
              <a:t>2nd Order Filter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450" y="1375175"/>
            <a:ext cx="5034774" cy="345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Lower Band Filter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38" y="1990725"/>
            <a:ext cx="7793513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Lower Band Filter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625" y="1329050"/>
            <a:ext cx="4982751" cy="34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Lower Band Filter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400" y="1386350"/>
            <a:ext cx="5007200" cy="34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Lower Band Filter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063" y="1447650"/>
            <a:ext cx="4917874" cy="33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Lower Band Filter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819150" y="1990725"/>
            <a:ext cx="30291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Requirement 1:</a:t>
            </a:r>
            <a:r>
              <a:rPr lang="en" sz="1800"/>
              <a:t> Less than 8 dB of loss within the passband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Up to 16 dB ---&gt; </a:t>
            </a:r>
            <a:r>
              <a:rPr lang="en" sz="1800">
                <a:solidFill>
                  <a:srgbClr val="FF0000"/>
                </a:solidFill>
              </a:rPr>
              <a:t>FAIL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Requirement 2: </a:t>
            </a:r>
            <a:r>
              <a:rPr lang="en" sz="1800"/>
              <a:t>20 dB shape factor less than 7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2.58 ---&gt; </a:t>
            </a:r>
            <a:r>
              <a:rPr lang="en" sz="1800">
                <a:solidFill>
                  <a:srgbClr val="00FF00"/>
                </a:solidFill>
              </a:rPr>
              <a:t>PASS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574" y="740550"/>
            <a:ext cx="4806900" cy="36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Higher Band Filter</a:t>
            </a:r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819150" y="1990725"/>
            <a:ext cx="28635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&lt; 2.4 dB Passband Loss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 sz="1800"/>
              <a:t>Shape Factor: 7.3</a:t>
            </a:r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511" y="845600"/>
            <a:ext cx="4684285" cy="388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Higher Band Filter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000" y="1473400"/>
            <a:ext cx="4812000" cy="334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Design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850" y="280713"/>
            <a:ext cx="5721001" cy="458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Higher Band Filter</a:t>
            </a:r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863" y="1463675"/>
            <a:ext cx="5170274" cy="33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Higher Band Filter</a:t>
            </a:r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1" name="Shape 4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863" y="1439375"/>
            <a:ext cx="4758274" cy="33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Higher Band Filter</a:t>
            </a:r>
          </a:p>
        </p:txBody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8" name="Shape 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50" y="1635777"/>
            <a:ext cx="7930698" cy="31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Higher Band Filter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5" name="Shape 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700" y="1990723"/>
            <a:ext cx="6624595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Higher Band Filter</a:t>
            </a:r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32" name="Shape 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975" y="1402225"/>
            <a:ext cx="5390050" cy="33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Higher Band Filter</a:t>
            </a: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819150" y="1990725"/>
            <a:ext cx="33174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Requirement 1:</a:t>
            </a:r>
            <a:r>
              <a:rPr lang="en" sz="1800"/>
              <a:t> Less than 8 dB of loss within the passband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&lt; 5.6 dB ---&gt; </a:t>
            </a:r>
            <a:r>
              <a:rPr lang="en" sz="1800">
                <a:solidFill>
                  <a:srgbClr val="00FF00"/>
                </a:solidFill>
              </a:rPr>
              <a:t>PASS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Requirement 2: </a:t>
            </a:r>
            <a:r>
              <a:rPr lang="en" sz="1800"/>
              <a:t>20 dB shape factor less than 7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4.38 ---&gt; </a:t>
            </a:r>
            <a:r>
              <a:rPr lang="en" sz="1800">
                <a:solidFill>
                  <a:srgbClr val="00FF00"/>
                </a:solidFill>
              </a:rPr>
              <a:t>PASS</a:t>
            </a:r>
          </a:p>
        </p:txBody>
      </p: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923" y="678650"/>
            <a:ext cx="4476849" cy="405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Matching Networks</a:t>
            </a:r>
          </a:p>
        </p:txBody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b="1" lang="en" sz="1800"/>
              <a:t>Requirement:</a:t>
            </a:r>
            <a:r>
              <a:rPr lang="en" sz="1800"/>
              <a:t> Less than 3 dB of loss within passband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Lower Band Matching</a:t>
            </a:r>
          </a:p>
        </p:txBody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2" name="Shape 4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2552901"/>
            <a:ext cx="7505702" cy="132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Lower Band Matching</a:t>
            </a:r>
          </a:p>
        </p:txBody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9" name="Shape 4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224" y="470225"/>
            <a:ext cx="4270774" cy="445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Lower Band Matching</a:t>
            </a:r>
          </a:p>
        </p:txBody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819150" y="1990725"/>
            <a:ext cx="25362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800"/>
              <a:t>Requirement:</a:t>
            </a:r>
            <a:r>
              <a:rPr lang="en" sz="1800"/>
              <a:t> Less than 3 dB of loss within passband</a:t>
            </a:r>
          </a:p>
          <a:p>
            <a:pPr indent="-342900" lvl="1" marL="914400">
              <a:spcBef>
                <a:spcPts val="0"/>
              </a:spcBef>
              <a:buSzPts val="1800"/>
              <a:buChar char="○"/>
            </a:pPr>
            <a:r>
              <a:rPr lang="en" sz="1800"/>
              <a:t>&gt; 12 dB ---&gt; </a:t>
            </a:r>
            <a:r>
              <a:rPr lang="en" sz="1800">
                <a:solidFill>
                  <a:srgbClr val="FF0000"/>
                </a:solidFill>
              </a:rPr>
              <a:t>FAIL</a:t>
            </a:r>
          </a:p>
        </p:txBody>
      </p:sp>
      <p:pic>
        <p:nvPicPr>
          <p:cNvPr id="466" name="Shape 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5273" y="1448625"/>
            <a:ext cx="4969576" cy="29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2827" r="0" t="0"/>
          <a:stretch/>
        </p:blipFill>
        <p:spPr>
          <a:xfrm rot="-5400000">
            <a:off x="2336102" y="-508301"/>
            <a:ext cx="4471799" cy="6136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1984325" y="764975"/>
            <a:ext cx="4146900" cy="138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922700" y="2567475"/>
            <a:ext cx="4944000" cy="1643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/>
        </p:nvSpPr>
        <p:spPr>
          <a:xfrm rot="-5400000">
            <a:off x="5080550" y="961675"/>
            <a:ext cx="1697100" cy="1236000"/>
          </a:xfrm>
          <a:prstGeom prst="rtTriangl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Higher Band Matching</a:t>
            </a:r>
          </a:p>
        </p:txBody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2523744"/>
            <a:ext cx="7505699" cy="1381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Higher Band Matching</a:t>
            </a:r>
          </a:p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80" name="Shape 4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675" y="946550"/>
            <a:ext cx="4229649" cy="398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Higher Band Matching</a:t>
            </a:r>
          </a:p>
        </p:txBody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819150" y="1990725"/>
            <a:ext cx="26982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800"/>
              <a:t>Requirement:</a:t>
            </a:r>
            <a:r>
              <a:rPr lang="en" sz="1800"/>
              <a:t> Less than 3 dB of loss within passband</a:t>
            </a:r>
          </a:p>
          <a:p>
            <a:pPr indent="-342900" lvl="1" marL="914400" rtl="0">
              <a:spcBef>
                <a:spcPts val="0"/>
              </a:spcBef>
              <a:buSzPts val="1800"/>
              <a:buChar char="○"/>
            </a:pPr>
            <a:r>
              <a:rPr lang="en" sz="1800"/>
              <a:t>&gt; 13 dB ---&gt; </a:t>
            </a:r>
            <a:r>
              <a:rPr lang="en" sz="1800">
                <a:solidFill>
                  <a:srgbClr val="FF0000"/>
                </a:solidFill>
              </a:rPr>
              <a:t>FAIL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87" name="Shape 4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375" y="1402775"/>
            <a:ext cx="4558474" cy="303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RF Detector</a:t>
            </a:r>
          </a:p>
        </p:txBody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Requirement 1:</a:t>
            </a:r>
            <a:r>
              <a:rPr lang="en" sz="1800"/>
              <a:t> Must detect 704-849 MHz and 1710-1915 MHz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○"/>
            </a:pPr>
            <a:r>
              <a:rPr lang="en" sz="1800">
                <a:solidFill>
                  <a:srgbClr val="00FF00"/>
                </a:solidFill>
              </a:rPr>
              <a:t>PASS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Requirement 2:</a:t>
            </a:r>
            <a:r>
              <a:rPr lang="en" sz="1800"/>
              <a:t> Must detect down to -40 dBm</a:t>
            </a:r>
          </a:p>
          <a:p>
            <a:pPr indent="-342900" lvl="1" marL="914400" rtl="0">
              <a:spcBef>
                <a:spcPts val="0"/>
              </a:spcBef>
              <a:buClr>
                <a:srgbClr val="00FF00"/>
              </a:buClr>
              <a:buSzPts val="1800"/>
              <a:buChar char="○"/>
            </a:pPr>
            <a:r>
              <a:rPr lang="en" sz="1800">
                <a:solidFill>
                  <a:srgbClr val="00FF00"/>
                </a:solidFill>
              </a:rPr>
              <a:t>PASS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Both verified with a conducted signal from signal generator and a multimeter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RF PCB</a:t>
            </a:r>
          </a:p>
        </p:txBody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00" name="Shape 5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2516937"/>
            <a:ext cx="7505699" cy="1395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ECE 445 project" id="507" name="Shape 507" title="RFI Detector Demo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819150" y="1990725"/>
            <a:ext cx="37815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Iterative design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Non-idealities in components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" sz="1800"/>
              <a:t>Communication of deadlines and concepts</a:t>
            </a:r>
          </a:p>
        </p:txBody>
      </p:sp>
      <p:pic>
        <p:nvPicPr>
          <p:cNvPr id="514" name="Shape 5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683900"/>
            <a:ext cx="320039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>
            <a:off x="819150" y="845600"/>
            <a:ext cx="37719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x="709000" y="1990725"/>
            <a:ext cx="48033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Lumped component filter -&gt; Microstrip filter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Higher quality substrate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Combine all subsections onto one PCB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" sz="1800"/>
              <a:t>More efficient current draw</a:t>
            </a:r>
          </a:p>
        </p:txBody>
      </p:sp>
      <p:pic>
        <p:nvPicPr>
          <p:cNvPr id="521" name="Shape 5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250" y="376987"/>
            <a:ext cx="3292124" cy="438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725" y="1628775"/>
            <a:ext cx="42005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2952750" y="741050"/>
            <a:ext cx="32004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POWER UNIT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Power Unit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1925" y="1485900"/>
            <a:ext cx="4504200" cy="2960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4 AA alkaline batteries to have a starting voltage of 6 V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2 Voltage Regulators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First one steps down the voltage to 3.3V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Second one steps down the voltage to 2.048V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Yellow LED</a:t>
            </a:r>
          </a:p>
          <a:p>
            <a:pPr indent="-342900" lvl="1" marL="914400" rtl="0">
              <a:spcBef>
                <a:spcPts val="0"/>
              </a:spcBef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Indicates that device is 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633114" y="1712861"/>
            <a:ext cx="2681902" cy="357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-570" l="16929" r="0" t="11435"/>
          <a:stretch/>
        </p:blipFill>
        <p:spPr>
          <a:xfrm rot="-5400000">
            <a:off x="6082545" y="-189114"/>
            <a:ext cx="1783026" cy="271675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6773925" y="2871575"/>
            <a:ext cx="563400" cy="439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6931825" y="3389575"/>
            <a:ext cx="405600" cy="330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 Unit Schematic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1464950"/>
            <a:ext cx="8677274" cy="34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Features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761375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Batteries are easily accessible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First Voltage Regulator outputs a steady 3.3V +/- 5%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Second Voltage Regulator outputs a steady 2.048V +/- 5%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Power Switch easily accessible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Yellow LED visible to person using device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