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Robo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oboto-bold.fntdata"/><Relationship Id="rId16" Type="http://schemas.openxmlformats.org/officeDocument/2006/relationships/font" Target="fonts/Roboto-regular.fntdata"/><Relationship Id="rId5" Type="http://schemas.openxmlformats.org/officeDocument/2006/relationships/notesMaster" Target="notesMasters/notesMaster1.xml"/><Relationship Id="rId19" Type="http://schemas.openxmlformats.org/officeDocument/2006/relationships/font" Target="fonts/Roboto-boldItalic.fntdata"/><Relationship Id="rId6" Type="http://schemas.openxmlformats.org/officeDocument/2006/relationships/slide" Target="slides/slide1.xml"/><Relationship Id="rId18" Type="http://schemas.openxmlformats.org/officeDocument/2006/relationships/font" Target="fonts/Robo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Google Shape;143;g6c404f2d1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6c404f2d1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g6c404f2d1a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6c404f2d1a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6c3fad991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6c3fad991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6c3fad9912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6c3fad9912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6c3fad9912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6c3fad9912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g7b4f2818b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7b4f2818b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7b4f2818bf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7b4f2818bf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g7b4f2818bf_1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7b4f2818bf_1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g7b4f2818bf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7b4f2818bf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1600"/>
              </a:spcBef>
              <a:spcAft>
                <a:spcPts val="0"/>
              </a:spcAft>
              <a:buClr>
                <a:schemeClr val="lt1"/>
              </a:buClr>
              <a:buSzPts val="1400"/>
              <a:buChar char="○"/>
              <a:defRPr>
                <a:solidFill>
                  <a:schemeClr val="lt1"/>
                </a:solidFill>
              </a:defRPr>
            </a:lvl2pPr>
            <a:lvl3pPr indent="-317500" lvl="2" marL="1371600" algn="ctr">
              <a:spcBef>
                <a:spcPts val="1600"/>
              </a:spcBef>
              <a:spcAft>
                <a:spcPts val="0"/>
              </a:spcAft>
              <a:buClr>
                <a:schemeClr val="lt1"/>
              </a:buClr>
              <a:buSzPts val="1400"/>
              <a:buChar char="■"/>
              <a:defRPr>
                <a:solidFill>
                  <a:schemeClr val="lt1"/>
                </a:solidFill>
              </a:defRPr>
            </a:lvl3pPr>
            <a:lvl4pPr indent="-317500" lvl="3" marL="1828800" algn="ctr">
              <a:spcBef>
                <a:spcPts val="1600"/>
              </a:spcBef>
              <a:spcAft>
                <a:spcPts val="0"/>
              </a:spcAft>
              <a:buClr>
                <a:schemeClr val="lt1"/>
              </a:buClr>
              <a:buSzPts val="1400"/>
              <a:buChar char="●"/>
              <a:defRPr>
                <a:solidFill>
                  <a:schemeClr val="lt1"/>
                </a:solidFill>
              </a:defRPr>
            </a:lvl4pPr>
            <a:lvl5pPr indent="-317500" lvl="4" marL="2286000" algn="ctr">
              <a:spcBef>
                <a:spcPts val="1600"/>
              </a:spcBef>
              <a:spcAft>
                <a:spcPts val="0"/>
              </a:spcAft>
              <a:buClr>
                <a:schemeClr val="lt1"/>
              </a:buClr>
              <a:buSzPts val="1400"/>
              <a:buChar char="○"/>
              <a:defRPr>
                <a:solidFill>
                  <a:schemeClr val="lt1"/>
                </a:solidFill>
              </a:defRPr>
            </a:lvl5pPr>
            <a:lvl6pPr indent="-317500" lvl="5" marL="2743200" algn="ctr">
              <a:spcBef>
                <a:spcPts val="1600"/>
              </a:spcBef>
              <a:spcAft>
                <a:spcPts val="0"/>
              </a:spcAft>
              <a:buClr>
                <a:schemeClr val="lt1"/>
              </a:buClr>
              <a:buSzPts val="1400"/>
              <a:buChar char="■"/>
              <a:defRPr>
                <a:solidFill>
                  <a:schemeClr val="lt1"/>
                </a:solidFill>
              </a:defRPr>
            </a:lvl6pPr>
            <a:lvl7pPr indent="-317500" lvl="6" marL="3200400" algn="ctr">
              <a:spcBef>
                <a:spcPts val="1600"/>
              </a:spcBef>
              <a:spcAft>
                <a:spcPts val="0"/>
              </a:spcAft>
              <a:buClr>
                <a:schemeClr val="lt1"/>
              </a:buClr>
              <a:buSzPts val="1400"/>
              <a:buChar char="●"/>
              <a:defRPr>
                <a:solidFill>
                  <a:schemeClr val="lt1"/>
                </a:solidFill>
              </a:defRPr>
            </a:lvl7pPr>
            <a:lvl8pPr indent="-317500" lvl="7" marL="3657600" algn="ctr">
              <a:spcBef>
                <a:spcPts val="1600"/>
              </a:spcBef>
              <a:spcAft>
                <a:spcPts val="0"/>
              </a:spcAft>
              <a:buClr>
                <a:schemeClr val="lt1"/>
              </a:buClr>
              <a:buSzPts val="1400"/>
              <a:buChar char="○"/>
              <a:defRPr>
                <a:solidFill>
                  <a:schemeClr val="lt1"/>
                </a:solidFill>
              </a:defRPr>
            </a:lvl8pPr>
            <a:lvl9pPr indent="-317500" lvl="8" marL="4114800" algn="ctr">
              <a:spcBef>
                <a:spcPts val="1600"/>
              </a:spcBef>
              <a:spcAft>
                <a:spcPts val="160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160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1600"/>
              </a:spcBef>
              <a:spcAft>
                <a:spcPts val="160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www.youtube.com/watch?v=m9fDwd_-Fgw"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Google Shape;85;p13"/>
          <p:cNvSpPr txBox="1"/>
          <p:nvPr>
            <p:ph type="ctrTitle"/>
          </p:nvPr>
        </p:nvSpPr>
        <p:spPr>
          <a:xfrm>
            <a:off x="598100" y="1775222"/>
            <a:ext cx="8222100" cy="8388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Wobblebot Project Presentation</a:t>
            </a:r>
            <a:endParaRPr/>
          </a:p>
        </p:txBody>
      </p:sp>
      <p:sp>
        <p:nvSpPr>
          <p:cNvPr id="86" name="Google Shape;86;p13"/>
          <p:cNvSpPr txBox="1"/>
          <p:nvPr>
            <p:ph idx="1" type="subTitle"/>
          </p:nvPr>
        </p:nvSpPr>
        <p:spPr>
          <a:xfrm>
            <a:off x="598088" y="2715913"/>
            <a:ext cx="8222100" cy="43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Team 25 - Marc Backas, Phillip Lovetere, Mingrui Zhou</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Google Shape;146;p22"/>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22"/>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148" name="Google Shape;148;p22"/>
          <p:cNvPicPr preferRelativeResize="0"/>
          <p:nvPr/>
        </p:nvPicPr>
        <p:blipFill>
          <a:blip r:embed="rId3">
            <a:alphaModFix/>
          </a:blip>
          <a:stretch>
            <a:fillRect/>
          </a:stretch>
        </p:blipFill>
        <p:spPr>
          <a:xfrm>
            <a:off x="0" y="1385280"/>
            <a:ext cx="9144002" cy="237294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14"/>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4"/>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93" name="Google Shape;93;p14" title="WobbleBot">
            <a:hlinkClick r:id="rId3"/>
          </p:cNvPr>
          <p:cNvPicPr preferRelativeResize="0"/>
          <p:nvPr/>
        </p:nvPicPr>
        <p:blipFill>
          <a:blip r:embed="rId4">
            <a:alphaModFix/>
          </a:blip>
          <a:stretch>
            <a:fillRect/>
          </a:stretch>
        </p:blipFill>
        <p:spPr>
          <a:xfrm>
            <a:off x="2286000" y="857250"/>
            <a:ext cx="4572000" cy="3429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5"/>
          <p:cNvSpPr txBox="1"/>
          <p:nvPr>
            <p:ph type="title"/>
          </p:nvPr>
        </p:nvSpPr>
        <p:spPr>
          <a:xfrm>
            <a:off x="311700" y="83750"/>
            <a:ext cx="8520600" cy="5727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Project Layout</a:t>
            </a:r>
            <a:endParaRPr/>
          </a:p>
        </p:txBody>
      </p:sp>
      <p:sp>
        <p:nvSpPr>
          <p:cNvPr id="99" name="Google Shape;99;p15"/>
          <p:cNvSpPr txBox="1"/>
          <p:nvPr>
            <p:ph idx="1" type="body"/>
          </p:nvPr>
        </p:nvSpPr>
        <p:spPr>
          <a:xfrm>
            <a:off x="4430200" y="656450"/>
            <a:ext cx="4713900" cy="43170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Processor System:</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rPr lang="en"/>
              <a:t>-AT328p used as microcontroller</a:t>
            </a:r>
            <a:endParaRPr/>
          </a:p>
          <a:p>
            <a:pPr indent="0" lvl="0" marL="0" rtl="0" algn="l">
              <a:lnSpc>
                <a:spcPct val="115000"/>
              </a:lnSpc>
              <a:spcBef>
                <a:spcPts val="0"/>
              </a:spcBef>
              <a:spcAft>
                <a:spcPts val="0"/>
              </a:spcAft>
              <a:buNone/>
            </a:pPr>
            <a:r>
              <a:t/>
            </a:r>
            <a:endParaRPr/>
          </a:p>
          <a:p>
            <a:pPr indent="0" lvl="0" marL="0" rtl="0" algn="l">
              <a:lnSpc>
                <a:spcPct val="115000"/>
              </a:lnSpc>
              <a:spcBef>
                <a:spcPts val="0"/>
              </a:spcBef>
              <a:spcAft>
                <a:spcPts val="0"/>
              </a:spcAft>
              <a:buNone/>
            </a:pPr>
            <a:r>
              <a:rPr lang="en"/>
              <a:t>	-takes input from orientation 	                 </a:t>
            </a:r>
            <a:endParaRPr/>
          </a:p>
          <a:p>
            <a:pPr indent="0" lvl="0" marL="0" rtl="0" algn="l">
              <a:lnSpc>
                <a:spcPct val="115000"/>
              </a:lnSpc>
              <a:spcBef>
                <a:spcPts val="0"/>
              </a:spcBef>
              <a:spcAft>
                <a:spcPts val="0"/>
              </a:spcAft>
              <a:buNone/>
            </a:pPr>
            <a:r>
              <a:rPr lang="en"/>
              <a:t>         sensor(tilt angle) &amp; motor                                </a:t>
            </a:r>
            <a:endParaRPr/>
          </a:p>
          <a:p>
            <a:pPr indent="0" lvl="0" marL="0" rtl="0" algn="l">
              <a:lnSpc>
                <a:spcPct val="115000"/>
              </a:lnSpc>
              <a:spcBef>
                <a:spcPts val="0"/>
              </a:spcBef>
              <a:spcAft>
                <a:spcPts val="0"/>
              </a:spcAft>
              <a:buNone/>
            </a:pPr>
            <a:r>
              <a:rPr lang="en"/>
              <a:t>         encoder(shaft position), uses this info   </a:t>
            </a:r>
            <a:endParaRPr/>
          </a:p>
          <a:p>
            <a:pPr indent="0" lvl="0" marL="0" rtl="0" algn="l">
              <a:lnSpc>
                <a:spcPct val="115000"/>
              </a:lnSpc>
              <a:spcBef>
                <a:spcPts val="0"/>
              </a:spcBef>
              <a:spcAft>
                <a:spcPts val="0"/>
              </a:spcAft>
              <a:buNone/>
            </a:pPr>
            <a:r>
              <a:rPr lang="en"/>
              <a:t>         to generate &amp; send digital control </a:t>
            </a:r>
            <a:endParaRPr/>
          </a:p>
          <a:p>
            <a:pPr indent="0" lvl="0" marL="0" rtl="0" algn="l">
              <a:lnSpc>
                <a:spcPct val="115000"/>
              </a:lnSpc>
              <a:spcBef>
                <a:spcPts val="0"/>
              </a:spcBef>
              <a:spcAft>
                <a:spcPts val="0"/>
              </a:spcAft>
              <a:buNone/>
            </a:pPr>
            <a:r>
              <a:rPr lang="en"/>
              <a:t>         signal to the motor driver</a:t>
            </a:r>
            <a:endParaRPr/>
          </a:p>
          <a:p>
            <a:pPr indent="0" lvl="0" marL="0" rtl="0" algn="l">
              <a:spcBef>
                <a:spcPts val="0"/>
              </a:spcBef>
              <a:spcAft>
                <a:spcPts val="1600"/>
              </a:spcAft>
              <a:buNone/>
            </a:pPr>
            <a:r>
              <a:t/>
            </a:r>
            <a:endParaRPr/>
          </a:p>
        </p:txBody>
      </p:sp>
      <p:pic>
        <p:nvPicPr>
          <p:cNvPr id="100" name="Google Shape;100;p15"/>
          <p:cNvPicPr preferRelativeResize="0"/>
          <p:nvPr/>
        </p:nvPicPr>
        <p:blipFill>
          <a:blip r:embed="rId3">
            <a:alphaModFix/>
          </a:blip>
          <a:stretch>
            <a:fillRect/>
          </a:stretch>
        </p:blipFill>
        <p:spPr>
          <a:xfrm>
            <a:off x="1" y="115691"/>
            <a:ext cx="4572000" cy="485776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16"/>
          <p:cNvSpPr txBox="1"/>
          <p:nvPr>
            <p:ph type="title"/>
          </p:nvPr>
        </p:nvSpPr>
        <p:spPr>
          <a:xfrm>
            <a:off x="311700" y="83750"/>
            <a:ext cx="8520600" cy="5727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Project Layout </a:t>
            </a:r>
            <a:r>
              <a:rPr lang="en" sz="1800"/>
              <a:t>(cont.)</a:t>
            </a:r>
            <a:endParaRPr sz="1800"/>
          </a:p>
        </p:txBody>
      </p:sp>
      <p:sp>
        <p:nvSpPr>
          <p:cNvPr id="106" name="Google Shape;106;p16"/>
          <p:cNvSpPr txBox="1"/>
          <p:nvPr>
            <p:ph idx="1" type="body"/>
          </p:nvPr>
        </p:nvSpPr>
        <p:spPr>
          <a:xfrm>
            <a:off x="4430200" y="656450"/>
            <a:ext cx="4713900" cy="43170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Power System:</a:t>
            </a:r>
            <a:endParaRPr/>
          </a:p>
          <a:p>
            <a:pPr indent="0" lvl="0" marL="0" rtl="0" algn="l">
              <a:lnSpc>
                <a:spcPct val="100000"/>
              </a:lnSpc>
              <a:spcBef>
                <a:spcPts val="0"/>
              </a:spcBef>
              <a:spcAft>
                <a:spcPts val="0"/>
              </a:spcAft>
              <a:buNone/>
            </a:pPr>
            <a:r>
              <a:t/>
            </a:r>
            <a:endParaRPr/>
          </a:p>
          <a:p>
            <a:pPr indent="0" lvl="0" marL="0" rtl="0" algn="l">
              <a:lnSpc>
                <a:spcPct val="115000"/>
              </a:lnSpc>
              <a:spcBef>
                <a:spcPts val="0"/>
              </a:spcBef>
              <a:spcAft>
                <a:spcPts val="0"/>
              </a:spcAft>
              <a:buNone/>
            </a:pPr>
            <a:r>
              <a:rPr lang="en"/>
              <a:t>-12V 5A power supply(limited to ~1A due to greater need for fine motor control than for speed)</a:t>
            </a:r>
            <a:endParaRPr/>
          </a:p>
          <a:p>
            <a:pPr indent="0" lvl="0" marL="0" rtl="0" algn="l">
              <a:lnSpc>
                <a:spcPct val="115000"/>
              </a:lnSpc>
              <a:spcBef>
                <a:spcPts val="200"/>
              </a:spcBef>
              <a:spcAft>
                <a:spcPts val="0"/>
              </a:spcAft>
              <a:buNone/>
            </a:pPr>
            <a:r>
              <a:rPr lang="en"/>
              <a:t>	-used to power the motor &amp; motor driver</a:t>
            </a:r>
            <a:endParaRPr/>
          </a:p>
          <a:p>
            <a:pPr indent="0" lvl="0" marL="0" rtl="0" algn="l">
              <a:lnSpc>
                <a:spcPct val="115000"/>
              </a:lnSpc>
              <a:spcBef>
                <a:spcPts val="200"/>
              </a:spcBef>
              <a:spcAft>
                <a:spcPts val="0"/>
              </a:spcAft>
              <a:buNone/>
            </a:pPr>
            <a:r>
              <a:rPr lang="en"/>
              <a:t>	-Connected to a 5V linear regulator </a:t>
            </a:r>
            <a:endParaRPr/>
          </a:p>
          <a:p>
            <a:pPr indent="0" lvl="0" marL="0" rtl="0" algn="l">
              <a:lnSpc>
                <a:spcPct val="115000"/>
              </a:lnSpc>
              <a:spcBef>
                <a:spcPts val="200"/>
              </a:spcBef>
              <a:spcAft>
                <a:spcPts val="0"/>
              </a:spcAft>
              <a:buNone/>
            </a:pPr>
            <a:r>
              <a:rPr lang="en"/>
              <a:t>         (used to power the microcontroller, </a:t>
            </a:r>
            <a:endParaRPr/>
          </a:p>
          <a:p>
            <a:pPr indent="0" lvl="0" marL="0" rtl="0" algn="l">
              <a:lnSpc>
                <a:spcPct val="115000"/>
              </a:lnSpc>
              <a:spcBef>
                <a:spcPts val="200"/>
              </a:spcBef>
              <a:spcAft>
                <a:spcPts val="200"/>
              </a:spcAft>
              <a:buNone/>
            </a:pPr>
            <a:r>
              <a:rPr lang="en"/>
              <a:t>          orientation sensor, &amp; motor encoder)</a:t>
            </a:r>
            <a:endParaRPr/>
          </a:p>
        </p:txBody>
      </p:sp>
      <p:pic>
        <p:nvPicPr>
          <p:cNvPr id="107" name="Google Shape;107;p16"/>
          <p:cNvPicPr preferRelativeResize="0"/>
          <p:nvPr/>
        </p:nvPicPr>
        <p:blipFill>
          <a:blip r:embed="rId3">
            <a:alphaModFix/>
          </a:blip>
          <a:stretch>
            <a:fillRect/>
          </a:stretch>
        </p:blipFill>
        <p:spPr>
          <a:xfrm>
            <a:off x="0" y="188293"/>
            <a:ext cx="4503650" cy="478515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17"/>
          <p:cNvSpPr txBox="1"/>
          <p:nvPr>
            <p:ph type="title"/>
          </p:nvPr>
        </p:nvSpPr>
        <p:spPr>
          <a:xfrm>
            <a:off x="311700" y="83750"/>
            <a:ext cx="8520600" cy="5727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en"/>
              <a:t>Project Layout </a:t>
            </a:r>
            <a:r>
              <a:rPr lang="en" sz="1800"/>
              <a:t>(cont. 2)</a:t>
            </a:r>
            <a:endParaRPr sz="1800"/>
          </a:p>
        </p:txBody>
      </p:sp>
      <p:sp>
        <p:nvSpPr>
          <p:cNvPr id="113" name="Google Shape;113;p17"/>
          <p:cNvSpPr txBox="1"/>
          <p:nvPr>
            <p:ph idx="1" type="body"/>
          </p:nvPr>
        </p:nvSpPr>
        <p:spPr>
          <a:xfrm>
            <a:off x="4430200" y="656450"/>
            <a:ext cx="4713900" cy="43170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Motor </a:t>
            </a:r>
            <a:r>
              <a:rPr lang="en"/>
              <a:t>System:</a:t>
            </a:r>
            <a:endParaRPr/>
          </a:p>
          <a:p>
            <a:pPr indent="0" lvl="0" marL="0" rtl="0" algn="l">
              <a:lnSpc>
                <a:spcPct val="100000"/>
              </a:lnSpc>
              <a:spcBef>
                <a:spcPts val="0"/>
              </a:spcBef>
              <a:spcAft>
                <a:spcPts val="0"/>
              </a:spcAft>
              <a:buNone/>
            </a:pPr>
            <a:r>
              <a:t/>
            </a:r>
            <a:endParaRPr/>
          </a:p>
          <a:p>
            <a:pPr indent="0" lvl="0" marL="0" rtl="0" algn="l">
              <a:lnSpc>
                <a:spcPct val="114000"/>
              </a:lnSpc>
              <a:spcBef>
                <a:spcPts val="0"/>
              </a:spcBef>
              <a:spcAft>
                <a:spcPts val="0"/>
              </a:spcAft>
              <a:buNone/>
            </a:pPr>
            <a:r>
              <a:rPr lang="en"/>
              <a:t>-Motor driver converts the digital control signal from the microcontroller into a current used to drive the motor</a:t>
            </a:r>
            <a:endParaRPr/>
          </a:p>
          <a:p>
            <a:pPr indent="0" lvl="0" marL="0" rtl="0" algn="l">
              <a:lnSpc>
                <a:spcPct val="114000"/>
              </a:lnSpc>
              <a:spcBef>
                <a:spcPts val="1600"/>
              </a:spcBef>
              <a:spcAft>
                <a:spcPts val="1600"/>
              </a:spcAft>
              <a:buNone/>
            </a:pPr>
            <a:r>
              <a:rPr lang="en"/>
              <a:t>-Motor encoder reports shaft position of the motor to the microcontroller so the proper control signal can be computed</a:t>
            </a:r>
            <a:endParaRPr/>
          </a:p>
        </p:txBody>
      </p:sp>
      <p:pic>
        <p:nvPicPr>
          <p:cNvPr id="114" name="Google Shape;114;p17"/>
          <p:cNvPicPr preferRelativeResize="0"/>
          <p:nvPr/>
        </p:nvPicPr>
        <p:blipFill>
          <a:blip r:embed="rId3">
            <a:alphaModFix/>
          </a:blip>
          <a:stretch>
            <a:fillRect/>
          </a:stretch>
        </p:blipFill>
        <p:spPr>
          <a:xfrm>
            <a:off x="0" y="161218"/>
            <a:ext cx="4374750" cy="464818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Google Shape;119;p18"/>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Unity3D Simulator </a:t>
            </a:r>
            <a:endParaRPr/>
          </a:p>
        </p:txBody>
      </p:sp>
      <p:sp>
        <p:nvSpPr>
          <p:cNvPr id="120" name="Google Shape;120;p18"/>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Unity’s built-in physics engines provide </a:t>
            </a:r>
            <a:endParaRPr/>
          </a:p>
          <a:p>
            <a:pPr indent="0" lvl="0" marL="457200" rtl="0" algn="l">
              <a:spcBef>
                <a:spcPts val="1600"/>
              </a:spcBef>
              <a:spcAft>
                <a:spcPts val="0"/>
              </a:spcAft>
              <a:buNone/>
            </a:pPr>
            <a:r>
              <a:rPr lang="en"/>
              <a:t>components that handle the physical sim</a:t>
            </a:r>
            <a:endParaRPr/>
          </a:p>
          <a:p>
            <a:pPr indent="0" lvl="0" marL="457200" rtl="0" algn="l">
              <a:spcBef>
                <a:spcPts val="1600"/>
              </a:spcBef>
              <a:spcAft>
                <a:spcPts val="0"/>
              </a:spcAft>
              <a:buNone/>
            </a:pPr>
            <a:r>
              <a:rPr lang="en"/>
              <a:t>ulation for our projects. </a:t>
            </a:r>
            <a:endParaRPr/>
          </a:p>
          <a:p>
            <a:pPr indent="-342900" lvl="0" marL="457200" rtl="0" algn="l">
              <a:spcBef>
                <a:spcPts val="1600"/>
              </a:spcBef>
              <a:spcAft>
                <a:spcPts val="0"/>
              </a:spcAft>
              <a:buSzPts val="1800"/>
              <a:buChar char="-"/>
            </a:pPr>
            <a:r>
              <a:rPr lang="en"/>
              <a:t>In our unity simulator, we set the size and</a:t>
            </a:r>
            <a:endParaRPr/>
          </a:p>
          <a:p>
            <a:pPr indent="0" lvl="0" marL="457200" rtl="0" algn="l">
              <a:spcBef>
                <a:spcPts val="1600"/>
              </a:spcBef>
              <a:spcAft>
                <a:spcPts val="0"/>
              </a:spcAft>
              <a:buNone/>
            </a:pPr>
            <a:r>
              <a:rPr lang="en"/>
              <a:t>weight of the cylinder and motor to be the</a:t>
            </a:r>
            <a:endParaRPr/>
          </a:p>
          <a:p>
            <a:pPr indent="0" lvl="0" marL="457200" rtl="0" algn="l">
              <a:spcBef>
                <a:spcPts val="1600"/>
              </a:spcBef>
              <a:spcAft>
                <a:spcPts val="1600"/>
              </a:spcAft>
              <a:buNone/>
            </a:pPr>
            <a:r>
              <a:rPr lang="en"/>
              <a:t>same as our wobblebot. Even size of the wheels.  All of them are in 3-d models. </a:t>
            </a:r>
            <a:endParaRPr/>
          </a:p>
        </p:txBody>
      </p:sp>
      <p:pic>
        <p:nvPicPr>
          <p:cNvPr id="121" name="Google Shape;121;p18"/>
          <p:cNvPicPr preferRelativeResize="0"/>
          <p:nvPr/>
        </p:nvPicPr>
        <p:blipFill>
          <a:blip r:embed="rId3">
            <a:alphaModFix/>
          </a:blip>
          <a:stretch>
            <a:fillRect/>
          </a:stretch>
        </p:blipFill>
        <p:spPr>
          <a:xfrm>
            <a:off x="5060400" y="1229875"/>
            <a:ext cx="3771900" cy="25146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Google Shape;126;p19"/>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Features of Unity3D simulator	</a:t>
            </a:r>
            <a:endParaRPr/>
          </a:p>
        </p:txBody>
      </p:sp>
      <p:sp>
        <p:nvSpPr>
          <p:cNvPr id="127" name="Google Shape;127;p19"/>
          <p:cNvSpPr txBox="1"/>
          <p:nvPr>
            <p:ph idx="1" type="body"/>
          </p:nvPr>
        </p:nvSpPr>
        <p:spPr>
          <a:xfrm>
            <a:off x="311700" y="1220575"/>
            <a:ext cx="8520600" cy="3339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Physics engines, Physics parameters and Physical connection. </a:t>
            </a:r>
            <a:endParaRPr/>
          </a:p>
          <a:p>
            <a:pPr indent="-342900" lvl="0" marL="457200" rtl="0" algn="l">
              <a:spcBef>
                <a:spcPts val="0"/>
              </a:spcBef>
              <a:spcAft>
                <a:spcPts val="0"/>
              </a:spcAft>
              <a:buSzPts val="1800"/>
              <a:buChar char="-"/>
            </a:pPr>
            <a:r>
              <a:rPr lang="en"/>
              <a:t>Mock orientation sensor and motor encoder. UnityEngine includes the Gyroscope.input package which can access the tilt angle and shaft position and assign these features to the controller.</a:t>
            </a:r>
            <a:endParaRPr/>
          </a:p>
          <a:p>
            <a:pPr indent="-342900" lvl="0" marL="457200" rtl="0" algn="l">
              <a:spcBef>
                <a:spcPts val="0"/>
              </a:spcBef>
              <a:spcAft>
                <a:spcPts val="0"/>
              </a:spcAft>
              <a:buSzPts val="1800"/>
              <a:buChar char="-"/>
            </a:pPr>
            <a:r>
              <a:rPr lang="en"/>
              <a:t>Functions and equations related to the movement between motor and cylinder. By changing some the parameters, it will break the equations and the motor will not stay balance on the cylinder. </a:t>
            </a:r>
            <a:endParaRPr/>
          </a:p>
          <a:p>
            <a:pPr indent="-342900" lvl="0" marL="457200" rtl="0" algn="l">
              <a:spcBef>
                <a:spcPts val="0"/>
              </a:spcBef>
              <a:spcAft>
                <a:spcPts val="0"/>
              </a:spcAft>
              <a:buSzPts val="1800"/>
              <a:buChar char="-"/>
            </a:pPr>
            <a:r>
              <a:rPr lang="en"/>
              <a:t>MonoBehaviour includes the SystemObject (cylinder and motor) and Collections. </a:t>
            </a:r>
            <a:endParaRPr/>
          </a:p>
        </p:txBody>
      </p:sp>
      <p:pic>
        <p:nvPicPr>
          <p:cNvPr id="128" name="Google Shape;128;p19"/>
          <p:cNvPicPr preferRelativeResize="0"/>
          <p:nvPr/>
        </p:nvPicPr>
        <p:blipFill>
          <a:blip r:embed="rId3">
            <a:alphaModFix/>
          </a:blip>
          <a:stretch>
            <a:fillRect/>
          </a:stretch>
        </p:blipFill>
        <p:spPr>
          <a:xfrm>
            <a:off x="6718500" y="-1"/>
            <a:ext cx="2425500" cy="13056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20"/>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Goal of the Unity3D simulator 	</a:t>
            </a:r>
            <a:endParaRPr/>
          </a:p>
        </p:txBody>
      </p:sp>
      <p:sp>
        <p:nvSpPr>
          <p:cNvPr id="134" name="Google Shape;134;p20"/>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Test the functioning requirement of the wobblebot with the same data set up as the real hardware has. By changing the parameters of some features such as resistance, velocity or mass, it will differ the result of whether the motor can balance on the </a:t>
            </a:r>
            <a:r>
              <a:rPr lang="en"/>
              <a:t>cylinder</a:t>
            </a:r>
            <a:r>
              <a:rPr lang="en"/>
              <a:t>. </a:t>
            </a:r>
            <a:endParaRPr/>
          </a:p>
          <a:p>
            <a:pPr indent="-342900" lvl="0" marL="457200" rtl="0" algn="l">
              <a:spcBef>
                <a:spcPts val="0"/>
              </a:spcBef>
              <a:spcAft>
                <a:spcPts val="0"/>
              </a:spcAft>
              <a:buSzPts val="1800"/>
              <a:buChar char="-"/>
            </a:pPr>
            <a:r>
              <a:rPr lang="en"/>
              <a:t>Using the simulator, it is easier to set the mass, velocity, </a:t>
            </a:r>
            <a:r>
              <a:rPr lang="en"/>
              <a:t>resistance</a:t>
            </a:r>
            <a:r>
              <a:rPr lang="en"/>
              <a:t> and anything on the board and controller. It will be more </a:t>
            </a:r>
            <a:r>
              <a:rPr lang="en"/>
              <a:t>convenient</a:t>
            </a:r>
            <a:r>
              <a:rPr lang="en"/>
              <a:t> to test the functionality by using the simulator.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21"/>
          <p:cNvSpPr txBox="1"/>
          <p:nvPr>
            <p:ph type="title"/>
          </p:nvPr>
        </p:nvSpPr>
        <p:spPr>
          <a:xfrm>
            <a:off x="311700" y="410000"/>
            <a:ext cx="8520600" cy="607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Controller design</a:t>
            </a:r>
            <a:endParaRPr/>
          </a:p>
        </p:txBody>
      </p:sp>
      <p:sp>
        <p:nvSpPr>
          <p:cNvPr id="140" name="Google Shape;140;p21"/>
          <p:cNvSpPr txBox="1"/>
          <p:nvPr>
            <p:ph idx="1" type="body"/>
          </p:nvPr>
        </p:nvSpPr>
        <p:spPr>
          <a:xfrm>
            <a:off x="311700" y="1229875"/>
            <a:ext cx="8520600" cy="3339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Sensor precision:</a:t>
            </a:r>
            <a:endParaRPr/>
          </a:p>
          <a:p>
            <a:pPr indent="-317500" lvl="1" marL="914400" rtl="0" algn="l">
              <a:spcBef>
                <a:spcPts val="0"/>
              </a:spcBef>
              <a:spcAft>
                <a:spcPts val="0"/>
              </a:spcAft>
              <a:buSzPts val="1400"/>
              <a:buChar char="○"/>
            </a:pPr>
            <a:r>
              <a:rPr lang="en"/>
              <a:t>Motor encoder: 2*pi/(197*6) = .005 rad/count</a:t>
            </a:r>
            <a:endParaRPr/>
          </a:p>
          <a:p>
            <a:pPr indent="-342900" lvl="0" marL="457200" rtl="0" algn="l">
              <a:spcBef>
                <a:spcPts val="0"/>
              </a:spcBef>
              <a:spcAft>
                <a:spcPts val="0"/>
              </a:spcAft>
              <a:buSzPts val="1800"/>
              <a:buChar char="●"/>
            </a:pPr>
            <a:r>
              <a:rPr lang="en"/>
              <a:t>Motor Driver precision:</a:t>
            </a:r>
            <a:endParaRPr/>
          </a:p>
          <a:p>
            <a:pPr indent="-317500" lvl="1" marL="914400" rtl="0" algn="l">
              <a:spcBef>
                <a:spcPts val="0"/>
              </a:spcBef>
              <a:spcAft>
                <a:spcPts val="0"/>
              </a:spcAft>
              <a:buSzPts val="1400"/>
              <a:buChar char="○"/>
            </a:pPr>
            <a:r>
              <a:rPr lang="en"/>
              <a:t>2.2/(5*0.8) = 0.55 Amps</a:t>
            </a:r>
            <a:endParaRPr/>
          </a:p>
          <a:p>
            <a:pPr indent="-317500" lvl="1" marL="914400" rtl="0" algn="l">
              <a:spcBef>
                <a:spcPts val="0"/>
              </a:spcBef>
              <a:spcAft>
                <a:spcPts val="0"/>
              </a:spcAft>
              <a:buSzPts val="1400"/>
              <a:buChar char="○"/>
            </a:pPr>
            <a:r>
              <a:rPr lang="en"/>
              <a:t>64 current levels -&gt; 0.017 A per step</a:t>
            </a:r>
            <a:endParaRPr/>
          </a:p>
        </p:txBody>
      </p:sp>
      <p:pic>
        <p:nvPicPr>
          <p:cNvPr id="141" name="Google Shape;141;p21"/>
          <p:cNvPicPr preferRelativeResize="0"/>
          <p:nvPr/>
        </p:nvPicPr>
        <p:blipFill>
          <a:blip r:embed="rId3">
            <a:alphaModFix/>
          </a:blip>
          <a:stretch>
            <a:fillRect/>
          </a:stretch>
        </p:blipFill>
        <p:spPr>
          <a:xfrm>
            <a:off x="4470275" y="713172"/>
            <a:ext cx="4673725" cy="22526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