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6.xml"/>
  <Override ContentType="application/vnd.openxmlformats-officedocument.presentationml.comments+xml" PartName="/ppt/comments/comment3.xml"/>
  <Override ContentType="application/vnd.openxmlformats-officedocument.presentationml.comments+xml" PartName="/ppt/comments/comment13.xml"/>
  <Override ContentType="application/vnd.openxmlformats-officedocument.presentationml.comments+xml" PartName="/ppt/comments/comment1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12.xml"/>
  <Override ContentType="application/vnd.openxmlformats-officedocument.presentationml.comments+xml" PartName="/ppt/comments/comment1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4" name="Sean Lu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A0B6241-684A-4FDE-923E-13ADF1D6EC74}">
  <a:tblStyle styleId="{1A0B6241-684A-4FDE-923E-13ADF1D6E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Average-regular.fntdata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2-10T00:29:22.279">
    <p:pos x="6000" y="0"/>
    <p:text>sean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0" dt="2019-12-10T00:33:08.834">
    <p:pos x="6000" y="0"/>
    <p:text>sean</p:tex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1" dt="2019-12-10T00:33:27.564">
    <p:pos x="6000" y="0"/>
    <p:text>johan</p:text>
  </p:cm>
</p:cmLst>
</file>

<file path=ppt/comments/comment1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2" dt="2019-12-10T00:33:32.724">
    <p:pos x="6000" y="0"/>
    <p:text>sean</p:text>
  </p:cm>
</p:cmLst>
</file>

<file path=ppt/comments/comment1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3" dt="2019-12-10T00:34:12.631">
    <p:pos x="6000" y="0"/>
    <p:text>johan</p:text>
  </p:cm>
</p:cmLst>
</file>

<file path=ppt/comments/comment1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4" dt="2019-12-10T00:34:30.103">
    <p:pos x="6000" y="0"/>
    <p:text>nosa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12-10T00:29:41.554">
    <p:pos x="6000" y="0"/>
    <p:text>sean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9-12-10T00:31:43.546">
    <p:pos x="6000" y="0"/>
    <p:text>nosa/johan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9-12-10T00:30:58.582">
    <p:pos x="6000" y="0"/>
    <p:text>nosa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5" dt="2019-12-10T00:31:03.887">
    <p:pos x="6000" y="0"/>
    <p:text>johan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6" dt="2019-12-10T00:31:09.333">
    <p:pos x="6000" y="0"/>
    <p:text>sean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7" dt="2019-12-10T00:31:21.677">
    <p:pos x="6000" y="0"/>
    <p:text>nosa/johan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8" dt="2019-12-10T00:32:55.496">
    <p:pos x="6000" y="0"/>
    <p:text>nosa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9" dt="2019-12-10T00:33:01.454">
    <p:pos x="6000" y="0"/>
    <p:text>johan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acc35da2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acc35da2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acc35da2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acc35da2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acc35da2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acc35da2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acc35da2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acc35da2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acc35da2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acc35da2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acc35da2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acc35da2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acc35da2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acc35da2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acc35da2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acc35da2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acc35da2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acc35da2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acc35da2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acc35da2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acc35da2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acc35da2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acc35da2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acc35da2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acc35da20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acc35da2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acc35da2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acc35da2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acc35da2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acc35da2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8.xml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9.xm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0.xml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1.xml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2.xml"/><Relationship Id="rId4" Type="http://schemas.openxmlformats.org/officeDocument/2006/relationships/image" Target="../media/image9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3.xml"/><Relationship Id="rId4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4.xml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3.xm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6.xml"/><Relationship Id="rId4" Type="http://schemas.openxmlformats.org/officeDocument/2006/relationships/image" Target="../media/image11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Deadlift Assistant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32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 Luo, Nosa Egiebor, Johan Mufuta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22"/>
          <p:cNvGraphicFramePr/>
          <p:nvPr/>
        </p:nvGraphicFramePr>
        <p:xfrm>
          <a:off x="780863" y="131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{1A0B6241-684A-4FDE-923E-13ADF1D6EC74}</a:tableStyleId>
              </a:tblPr>
              <a:tblGrid>
                <a:gridCol w="3012125"/>
                <a:gridCol w="3165275"/>
                <a:gridCol w="1404850"/>
              </a:tblGrid>
              <a:tr h="28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Requirement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Verifications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Passed?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Barbell Subsystem can 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receives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and sends data to and from laptop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Port connection line in wrapper.py does not throw an error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Barbell Module can 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distinguish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its own orientation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LEDs stay on when the module faces upward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LEDs turn off when the module faces downward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Red/Green LEDs light up when CV 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subsystem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determines form 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quality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Can see the Red LED turn on 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after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bad form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Can see the Green LED turn on after good form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 - Barbell Subsystem R/V</a:t>
            </a: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7513350" y="1809650"/>
            <a:ext cx="360900" cy="401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green check"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3250" y="2371200"/>
            <a:ext cx="401100" cy="40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reen check"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3250" y="3205400"/>
            <a:ext cx="401100" cy="4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 - Computer Vision Subsystem R/V</a:t>
            </a:r>
            <a:endParaRPr/>
          </a:p>
        </p:txBody>
      </p:sp>
      <p:graphicFrame>
        <p:nvGraphicFramePr>
          <p:cNvPr id="126" name="Google Shape;126;p23"/>
          <p:cNvGraphicFramePr/>
          <p:nvPr/>
        </p:nvGraphicFramePr>
        <p:xfrm>
          <a:off x="362813" y="156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{1A0B6241-684A-4FDE-923E-13ADF1D6EC74}</a:tableStyleId>
              </a:tblPr>
              <a:tblGrid>
                <a:gridCol w="3424350"/>
                <a:gridCol w="4044175"/>
                <a:gridCol w="949850"/>
              </a:tblGrid>
              <a:tr h="26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Requirement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Verifications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Passed?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laptop can send and 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receive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signals to and from the Barbell Module via Bluetooth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Connection confirmed by the Bluetooth window displayed by the laptop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 error message from the port connection in wrapper.py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Computer Vision Subsystem can 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distinguish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which stage of the lift the user is on and takes 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pictures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at each one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Unique terminal log indicating webcam and OpenCV are ready for use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Pictures taken at each lift stage are in output folder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Computer Vision Subsystem processes photos taken during the lift and sends feedback on form quality to the barbell subsystem 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Output pictures show lines correlated to the user’s body parts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Red/green LED lights up on barbell subsystem according to the processed feedback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" name="Google Shape;127;p23"/>
          <p:cNvSpPr/>
          <p:nvPr/>
        </p:nvSpPr>
        <p:spPr>
          <a:xfrm>
            <a:off x="8108850" y="2170650"/>
            <a:ext cx="360900" cy="401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green check"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750" y="2927725"/>
            <a:ext cx="401100" cy="40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reen check"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750" y="3592150"/>
            <a:ext cx="401100" cy="4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 - Physical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551950" y="1688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50" y="1688275"/>
            <a:ext cx="2664300" cy="19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6250" y="1688275"/>
            <a:ext cx="2664300" cy="19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0550" y="1688275"/>
            <a:ext cx="2664300" cy="199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Successes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Reliable deadlift feedback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Kept cost under $150</a:t>
            </a:r>
            <a:endParaRPr/>
          </a:p>
        </p:txBody>
      </p:sp>
      <p:pic>
        <p:nvPicPr>
          <p:cNvPr descr="Image result for success clipart"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625" y="1364413"/>
            <a:ext cx="2414675" cy="24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RaspberryPi camera module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Bluetooth module malfunction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Inaccurate, sporadic sensors</a:t>
            </a:r>
            <a:endParaRPr/>
          </a:p>
        </p:txBody>
      </p:sp>
      <p:pic>
        <p:nvPicPr>
          <p:cNvPr descr="Image result for thinking clipart"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925" y="2268250"/>
            <a:ext cx="2045375" cy="26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575" y="3074225"/>
            <a:ext cx="2394652" cy="179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8325" y="3074207"/>
            <a:ext cx="2394652" cy="179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Tests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Trial and error with sensor values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Getting the bluetooth message timing down</a:t>
            </a:r>
            <a:endParaRPr/>
          </a:p>
        </p:txBody>
      </p:sp>
      <p:pic>
        <p:nvPicPr>
          <p:cNvPr descr="Image result for lab test clipart"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3325" y="2360875"/>
            <a:ext cx="3108975" cy="22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Conclusion/Future Work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</a:t>
            </a:r>
            <a:r>
              <a:rPr b="1" lang="en"/>
              <a:t>eamless</a:t>
            </a:r>
            <a:r>
              <a:rPr lang="en"/>
              <a:t> </a:t>
            </a:r>
            <a:r>
              <a:rPr b="1" lang="en"/>
              <a:t>live feedback</a:t>
            </a:r>
            <a:r>
              <a:rPr lang="en"/>
              <a:t> on deadlift routine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No trainer</a:t>
            </a:r>
            <a:r>
              <a:rPr lang="en"/>
              <a:t> needed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Practices Good Form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Visual Feedback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we were to </a:t>
            </a:r>
            <a:r>
              <a:rPr b="1" lang="en"/>
              <a:t>continue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Make Barbell Module </a:t>
            </a:r>
            <a:r>
              <a:rPr b="1" lang="en"/>
              <a:t>more compact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Conduct </a:t>
            </a:r>
            <a:r>
              <a:rPr b="1" lang="en"/>
              <a:t>industry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Make completely </a:t>
            </a:r>
            <a:r>
              <a:rPr b="1" lang="en" sz="1400"/>
              <a:t>software-based </a:t>
            </a:r>
            <a:r>
              <a:rPr lang="en" sz="1400"/>
              <a:t>v</a:t>
            </a:r>
            <a:r>
              <a:rPr lang="en"/>
              <a:t>ia a mobile app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Include </a:t>
            </a:r>
            <a:r>
              <a:rPr b="1" lang="en"/>
              <a:t>different exercises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future clipart"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050" y="1137975"/>
            <a:ext cx="2488025" cy="28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500,000</a:t>
            </a:r>
            <a:r>
              <a:rPr lang="en"/>
              <a:t> annual gym-related injuries in the 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Existing </a:t>
            </a:r>
            <a:r>
              <a:rPr b="1" lang="en"/>
              <a:t>solutions </a:t>
            </a:r>
            <a:r>
              <a:rPr lang="en"/>
              <a:t>and their </a:t>
            </a:r>
            <a:r>
              <a:rPr b="1" lang="en"/>
              <a:t>problems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Only </a:t>
            </a:r>
            <a:r>
              <a:rPr b="1" lang="en"/>
              <a:t>15%</a:t>
            </a:r>
            <a:r>
              <a:rPr lang="en"/>
              <a:t> of gym-goers utilize physical trainer services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Unreliable </a:t>
            </a:r>
            <a:r>
              <a:rPr lang="en"/>
              <a:t>information from the internet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67500" y="1644176"/>
            <a:ext cx="3928601" cy="18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Develop an </a:t>
            </a:r>
            <a:r>
              <a:rPr b="1" lang="en"/>
              <a:t>affordable </a:t>
            </a:r>
            <a:r>
              <a:rPr lang="en"/>
              <a:t>and </a:t>
            </a:r>
            <a:r>
              <a:rPr b="1" lang="en"/>
              <a:t>reliable </a:t>
            </a:r>
            <a:r>
              <a:rPr lang="en"/>
              <a:t>feedback system for the deadlift exercise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Utilize </a:t>
            </a:r>
            <a:r>
              <a:rPr b="1" lang="en"/>
              <a:t>computer vision</a:t>
            </a:r>
            <a:r>
              <a:rPr lang="en"/>
              <a:t> to analyze joint-angles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Create a </a:t>
            </a:r>
            <a:r>
              <a:rPr b="1" lang="en"/>
              <a:t>simple </a:t>
            </a:r>
            <a:r>
              <a:rPr lang="en"/>
              <a:t>product that can be </a:t>
            </a:r>
            <a:r>
              <a:rPr b="1" lang="en"/>
              <a:t>used by anyone</a:t>
            </a:r>
            <a:endParaRPr b="1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37392" r="29654" t="0"/>
          <a:stretch/>
        </p:blipFill>
        <p:spPr>
          <a:xfrm>
            <a:off x="802900" y="2260125"/>
            <a:ext cx="1564826" cy="2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b="0" l="27506" r="40258" t="0"/>
          <a:stretch/>
        </p:blipFill>
        <p:spPr>
          <a:xfrm>
            <a:off x="6817275" y="2260125"/>
            <a:ext cx="1530800" cy="26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Design - Block Diagram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527" y="101575"/>
            <a:ext cx="3068025" cy="49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Design - Barbell Subsystem R/V</a:t>
            </a:r>
            <a:endParaRPr/>
          </a:p>
        </p:txBody>
      </p:sp>
      <p:graphicFrame>
        <p:nvGraphicFramePr>
          <p:cNvPr id="92" name="Google Shape;92;p18"/>
          <p:cNvGraphicFramePr/>
          <p:nvPr/>
        </p:nvGraphicFramePr>
        <p:xfrm>
          <a:off x="885000" y="1335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{1A0B6241-684A-4FDE-923E-13ADF1D6EC74}</a:tableStyleId>
              </a:tblPr>
              <a:tblGrid>
                <a:gridCol w="3613200"/>
                <a:gridCol w="3760775"/>
              </a:tblGrid>
              <a:tr h="28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Requirement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Verifications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Barbell Subsystem can receives and sends data to and from the RaspberryPi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Port connection line in wrapper.py does not throw an error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Barbell Module sends signals to Raspberry to take pictures at different lift stages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Barbell Module can distinguish its own orientation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LEDs stay on when the module faces upward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LEDs turn off when the module faces downward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Red/Green LEDs light up when CV subsystem determines form quality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Can see the Red LED turn on after bad form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Can see the Green LED turn on after good form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Design - Computer Vision Subsystem R/V</a:t>
            </a:r>
            <a:endParaRPr/>
          </a:p>
        </p:txBody>
      </p:sp>
      <p:graphicFrame>
        <p:nvGraphicFramePr>
          <p:cNvPr id="98" name="Google Shape;98;p19"/>
          <p:cNvGraphicFramePr/>
          <p:nvPr/>
        </p:nvGraphicFramePr>
        <p:xfrm>
          <a:off x="362813" y="156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{1A0B6241-684A-4FDE-923E-13ADF1D6EC74}</a:tableStyleId>
              </a:tblPr>
              <a:tblGrid>
                <a:gridCol w="3825050"/>
                <a:gridCol w="4383675"/>
              </a:tblGrid>
              <a:tr h="26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Requirement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Verifications</a:t>
                      </a:r>
                      <a:endParaRPr b="1" sz="18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laptop can send and receive signals to and from the Barbell Module via Bluetooth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Connection confirmed by the Bluetooth window displayed by the laptop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 error message from the port connection in wrapper.py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Computer Vision Subsystem can distinguish which stage of the lift the user is on and takes pictures at each one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Unique terminal log indicating webcam and OpenCV are ready for use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Pictures taken at each lift stage are in output folder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The Computer Vision Subsystem processes photos taken during the lift and sends feedback on form quality to the barbell subsystem 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Output pictures show lines correlated to the user’s body parts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rage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Red/green LED lights up on barbell subsystem according to the processed feedback</a:t>
                      </a:r>
                      <a:endParaRPr sz="1200">
                        <a:solidFill>
                          <a:srgbClr val="FFFFFF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Design - Physical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7775" y="1152475"/>
            <a:ext cx="2694227" cy="375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5">
            <a:alphaModFix/>
          </a:blip>
          <a:srcRect b="5957" l="0" r="0" t="12209"/>
          <a:stretch/>
        </p:blipFill>
        <p:spPr>
          <a:xfrm>
            <a:off x="4572000" y="1152475"/>
            <a:ext cx="2694224" cy="375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69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 - Block Diagram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882" y="642575"/>
            <a:ext cx="5070967" cy="43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