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autoCompressPictures="0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</p:sldIdLst>
  <p:sldSz cy="51435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11" Type="http://schemas.openxmlformats.org/officeDocument/2006/relationships/slide" Target="slides/slide6.xml"/><Relationship Id="rId22" Type="http://schemas.openxmlformats.org/officeDocument/2006/relationships/slide" Target="slides/slide17.xml"/><Relationship Id="rId10" Type="http://schemas.openxmlformats.org/officeDocument/2006/relationships/slide" Target="slides/slide5.xml"/><Relationship Id="rId21" Type="http://schemas.openxmlformats.org/officeDocument/2006/relationships/slide" Target="slides/slide16.xml"/><Relationship Id="rId13" Type="http://schemas.openxmlformats.org/officeDocument/2006/relationships/slide" Target="slides/slide8.xml"/><Relationship Id="rId24" Type="http://schemas.openxmlformats.org/officeDocument/2006/relationships/slide" Target="slides/slide19.xml"/><Relationship Id="rId12" Type="http://schemas.openxmlformats.org/officeDocument/2006/relationships/slide" Target="slides/slide7.xml"/><Relationship Id="rId23" Type="http://schemas.openxmlformats.org/officeDocument/2006/relationships/slide" Target="slides/slide18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5" Type="http://schemas.openxmlformats.org/officeDocument/2006/relationships/notesMaster" Target="notesMasters/notesMaster1.xml"/><Relationship Id="rId19" Type="http://schemas.openxmlformats.org/officeDocument/2006/relationships/slide" Target="slides/slide14.xml"/><Relationship Id="rId6" Type="http://schemas.openxmlformats.org/officeDocument/2006/relationships/slide" Target="slides/slide1.xml"/><Relationship Id="rId18" Type="http://schemas.openxmlformats.org/officeDocument/2006/relationships/slide" Target="slides/slide13.xml"/><Relationship Id="rId7" Type="http://schemas.openxmlformats.org/officeDocument/2006/relationships/slide" Target="slides/slide2.xml"/><Relationship Id="rId8" Type="http://schemas.openxmlformats.org/officeDocument/2006/relationships/slide" Target="slides/slide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rgbClr val="333333"/>
                </a:solidFill>
                <a:highlight>
                  <a:srgbClr val="FFFFFF"/>
                </a:highlight>
              </a:rPr>
              <a:t>Your slides should generally include:</a:t>
            </a:r>
            <a:endParaRPr>
              <a:solidFill>
                <a:srgbClr val="333333"/>
              </a:solidFill>
              <a:highlight>
                <a:srgbClr val="FFFFFF"/>
              </a:highlight>
            </a:endParaRPr>
          </a:p>
          <a:p>
            <a:pPr indent="-298450" lvl="0" marL="7493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100"/>
              <a:buAutoNum type="arabicPeriod"/>
            </a:pPr>
            <a:r>
              <a:rPr b="1" lang="en">
                <a:solidFill>
                  <a:srgbClr val="333333"/>
                </a:solidFill>
              </a:rPr>
              <a:t>Title slide:</a:t>
            </a:r>
            <a:r>
              <a:rPr lang="en">
                <a:solidFill>
                  <a:srgbClr val="333333"/>
                </a:solidFill>
              </a:rPr>
              <a:t> Names, group #, title.</a:t>
            </a:r>
            <a:endParaRPr>
              <a:solidFill>
                <a:srgbClr val="333333"/>
              </a:solidFill>
            </a:endParaRPr>
          </a:p>
          <a:p>
            <a:pPr indent="-298450" lvl="0" marL="7493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100"/>
              <a:buAutoNum type="arabicPeriod"/>
            </a:pPr>
            <a:r>
              <a:rPr b="1" lang="en">
                <a:solidFill>
                  <a:srgbClr val="333333"/>
                </a:solidFill>
              </a:rPr>
              <a:t>Introduction slide:</a:t>
            </a:r>
            <a:r>
              <a:rPr lang="en">
                <a:solidFill>
                  <a:srgbClr val="333333"/>
                </a:solidFill>
              </a:rPr>
              <a:t> What is the project?</a:t>
            </a:r>
            <a:endParaRPr>
              <a:solidFill>
                <a:srgbClr val="333333"/>
              </a:solidFill>
            </a:endParaRPr>
          </a:p>
          <a:p>
            <a:pPr indent="-298450" lvl="0" marL="7493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100"/>
              <a:buAutoNum type="arabicPeriod"/>
            </a:pPr>
            <a:r>
              <a:rPr b="1" lang="en">
                <a:solidFill>
                  <a:srgbClr val="333333"/>
                </a:solidFill>
              </a:rPr>
              <a:t>Objective slide:</a:t>
            </a:r>
            <a:r>
              <a:rPr lang="en">
                <a:solidFill>
                  <a:srgbClr val="333333"/>
                </a:solidFill>
              </a:rPr>
              <a:t> What problem does this solve?</a:t>
            </a:r>
            <a:endParaRPr>
              <a:solidFill>
                <a:srgbClr val="333333"/>
              </a:solidFill>
            </a:endParaRPr>
          </a:p>
          <a:p>
            <a:pPr indent="-298450" lvl="0" marL="7493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100"/>
              <a:buAutoNum type="arabicPeriod"/>
            </a:pPr>
            <a:r>
              <a:rPr b="1" lang="en">
                <a:solidFill>
                  <a:srgbClr val="333333"/>
                </a:solidFill>
              </a:rPr>
              <a:t>Design Slides:</a:t>
            </a:r>
            <a:r>
              <a:rPr lang="en">
                <a:solidFill>
                  <a:srgbClr val="333333"/>
                </a:solidFill>
              </a:rPr>
              <a:t> A few slides on design, requirements and verification (should include block diagram, math, graphs, figures, tables). </a:t>
            </a:r>
            <a:endParaRPr>
              <a:solidFill>
                <a:srgbClr val="333333"/>
              </a:solidFill>
            </a:endParaRPr>
          </a:p>
          <a:p>
            <a:pPr indent="-298450" lvl="0" marL="7493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100"/>
              <a:buAutoNum type="arabicPeriod"/>
            </a:pPr>
            <a:r>
              <a:rPr b="1" lang="en">
                <a:solidFill>
                  <a:srgbClr val="333333"/>
                </a:solidFill>
              </a:rPr>
              <a:t>Conclusion:</a:t>
            </a:r>
            <a:r>
              <a:rPr lang="en">
                <a:solidFill>
                  <a:srgbClr val="333333"/>
                </a:solidFill>
              </a:rPr>
              <a:t> Wrap things up, future work.</a:t>
            </a:r>
            <a:endParaRPr>
              <a:solidFill>
                <a:srgbClr val="333333"/>
              </a:solidFill>
            </a:endParaRPr>
          </a:p>
          <a:p>
            <a:pPr indent="0" lvl="0" marL="0" rtl="0" algn="l">
              <a:spcBef>
                <a:spcPts val="18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g48a2406531_0_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1" name="Google Shape;161;g48a2406531_0_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g48a482fba2_2_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8" name="Google Shape;168;g48a482fba2_2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g48a482fba2_2_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4" name="Google Shape;174;g48a482fba2_2_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g48a2406531_0_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0" name="Google Shape;180;g48a2406531_0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48a482fba2_2_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" name="Google Shape;187;g48a482fba2_2_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9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g48a482fba2_2_3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3" name="Google Shape;193;g48a482fba2_2_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98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g48a2406531_0_2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0" name="Google Shape;200;g48a2406531_0_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05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g48a482fba2_2_3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7" name="Google Shape;207;g48a482fba2_2_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1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g48a482fba2_2_4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3" name="Google Shape;213;g48a482fba2_2_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18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g48a2406531_0_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0" name="Google Shape;220;g48a2406531_0_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Char char="●"/>
            </a:pPr>
            <a:r>
              <a:rPr lang="en" sz="1200"/>
              <a:t>As you saw in our videos, all functionality was there</a:t>
            </a:r>
            <a:endParaRPr sz="1200"/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Char char="●"/>
            </a:pPr>
            <a:r>
              <a:rPr lang="en" sz="1200"/>
              <a:t>We were able to connect our modules and pass information between them</a:t>
            </a:r>
            <a:endParaRPr sz="1200"/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Char char="●"/>
            </a:pPr>
            <a:r>
              <a:rPr lang="en" sz="1200"/>
              <a:t>However, there are always ways to improve and some future work would be to...</a:t>
            </a:r>
            <a:endParaRPr sz="1200"/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Char char="●"/>
            </a:pPr>
            <a:r>
              <a:rPr lang="en" sz="1200"/>
              <a:t>Alternative communication methods (RF or Bluetooth) may have been more effective</a:t>
            </a:r>
            <a:endParaRPr sz="1200"/>
          </a:p>
          <a:p>
            <a:pPr indent="0" lvl="0" marL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sz="1200"/>
          </a:p>
          <a:p>
            <a:pPr indent="-304800" lvl="0" marL="457200" rtl="0" algn="just">
              <a:spcBef>
                <a:spcPts val="1600"/>
              </a:spcBef>
              <a:spcAft>
                <a:spcPts val="0"/>
              </a:spcAft>
              <a:buClr>
                <a:srgbClr val="131F33"/>
              </a:buClr>
              <a:buSzPts val="1200"/>
              <a:buFont typeface="Georgia"/>
              <a:buChar char="●"/>
            </a:pPr>
            <a:r>
              <a:rPr lang="en" sz="1200">
                <a:solidFill>
                  <a:srgbClr val="131F33"/>
                </a:solidFill>
                <a:latin typeface="Georgia"/>
                <a:ea typeface="Georgia"/>
                <a:cs typeface="Georgia"/>
                <a:sym typeface="Georgia"/>
              </a:rPr>
              <a:t>Improve IR LED range or implement an alternative communication method like Radio frequency (RF) signals or Bluetooth</a:t>
            </a:r>
            <a:endParaRPr sz="1200">
              <a:solidFill>
                <a:srgbClr val="131F33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-304800" lvl="0" marL="457200" rtl="0" algn="just">
              <a:spcBef>
                <a:spcPts val="0"/>
              </a:spcBef>
              <a:spcAft>
                <a:spcPts val="0"/>
              </a:spcAft>
              <a:buClr>
                <a:srgbClr val="131F33"/>
              </a:buClr>
              <a:buSzPts val="1200"/>
              <a:buFont typeface="Georgia"/>
              <a:buChar char="●"/>
            </a:pPr>
            <a:r>
              <a:rPr lang="en" sz="1200">
                <a:solidFill>
                  <a:srgbClr val="131F33"/>
                </a:solidFill>
                <a:latin typeface="Georgia"/>
                <a:ea typeface="Georgia"/>
                <a:cs typeface="Georgia"/>
                <a:sym typeface="Georgia"/>
              </a:rPr>
              <a:t>Perfect the current functionality of the Get Active Gaming System</a:t>
            </a:r>
            <a:endParaRPr sz="1200">
              <a:solidFill>
                <a:srgbClr val="131F33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-304800" lvl="0" marL="457200" rtl="0" algn="just">
              <a:spcBef>
                <a:spcPts val="0"/>
              </a:spcBef>
              <a:spcAft>
                <a:spcPts val="0"/>
              </a:spcAft>
              <a:buClr>
                <a:srgbClr val="131F33"/>
              </a:buClr>
              <a:buSzPts val="1200"/>
              <a:buFont typeface="Georgia"/>
              <a:buChar char="●"/>
            </a:pPr>
            <a:r>
              <a:rPr lang="en" sz="1200">
                <a:solidFill>
                  <a:srgbClr val="131F33"/>
                </a:solidFill>
                <a:latin typeface="Georgia"/>
                <a:ea typeface="Georgia"/>
                <a:cs typeface="Georgia"/>
                <a:sym typeface="Georgia"/>
              </a:rPr>
              <a:t>Use smaller components like surface mount components on PCBs</a:t>
            </a:r>
            <a:endParaRPr sz="1200">
              <a:solidFill>
                <a:srgbClr val="131F33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-304800" lvl="0" marL="457200" rtl="0" algn="just">
              <a:spcBef>
                <a:spcPts val="0"/>
              </a:spcBef>
              <a:spcAft>
                <a:spcPts val="0"/>
              </a:spcAft>
              <a:buClr>
                <a:srgbClr val="131F33"/>
              </a:buClr>
              <a:buSzPts val="1200"/>
              <a:buFont typeface="Georgia"/>
              <a:buChar char="●"/>
            </a:pPr>
            <a:r>
              <a:rPr lang="en" sz="1200">
                <a:solidFill>
                  <a:srgbClr val="131F33"/>
                </a:solidFill>
                <a:latin typeface="Georgia"/>
                <a:ea typeface="Georgia"/>
                <a:cs typeface="Georgia"/>
                <a:sym typeface="Georgia"/>
              </a:rPr>
              <a:t>Add constrations on electrical current and ensure low power consumption of the system</a:t>
            </a:r>
            <a:endParaRPr sz="1200">
              <a:solidFill>
                <a:srgbClr val="131F33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-304800" lvl="0" marL="457200" rtl="0" algn="just">
              <a:spcBef>
                <a:spcPts val="0"/>
              </a:spcBef>
              <a:spcAft>
                <a:spcPts val="0"/>
              </a:spcAft>
              <a:buClr>
                <a:srgbClr val="131F33"/>
              </a:buClr>
              <a:buSzPts val="1200"/>
              <a:buFont typeface="Georgia"/>
              <a:buChar char="●"/>
            </a:pPr>
            <a:r>
              <a:rPr lang="en" sz="1200">
                <a:solidFill>
                  <a:srgbClr val="131F33"/>
                </a:solidFill>
                <a:latin typeface="Georgia"/>
                <a:ea typeface="Georgia"/>
                <a:cs typeface="Georgia"/>
                <a:sym typeface="Georgia"/>
              </a:rPr>
              <a:t>Encase each module in more formalized packaging</a:t>
            </a:r>
            <a:endParaRPr sz="1200">
              <a:solidFill>
                <a:srgbClr val="131F33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-304800" lvl="0" marL="457200" rtl="0" algn="just">
              <a:spcBef>
                <a:spcPts val="0"/>
              </a:spcBef>
              <a:spcAft>
                <a:spcPts val="0"/>
              </a:spcAft>
              <a:buClr>
                <a:srgbClr val="131F33"/>
              </a:buClr>
              <a:buSzPts val="1200"/>
              <a:buFont typeface="Georgia"/>
              <a:buChar char="●"/>
            </a:pPr>
            <a:r>
              <a:rPr lang="en" sz="1200">
                <a:solidFill>
                  <a:srgbClr val="131F33"/>
                </a:solidFill>
                <a:latin typeface="Georgia"/>
                <a:ea typeface="Georgia"/>
                <a:cs typeface="Georgia"/>
                <a:sym typeface="Georgia"/>
              </a:rPr>
              <a:t>Add more games</a:t>
            </a:r>
            <a:endParaRPr sz="120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4a38514a2b_0_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4a38514a2b_0_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 sz="1800">
                <a:solidFill>
                  <a:schemeClr val="dk1"/>
                </a:solidFill>
              </a:rPr>
              <a:t>Electronic screen devices are inescapable </a:t>
            </a:r>
            <a:endParaRPr sz="1800">
              <a:solidFill>
                <a:schemeClr val="dk1"/>
              </a:solidFill>
            </a:endParaRPr>
          </a:p>
          <a:p>
            <a:pPr indent="-3175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</a:pPr>
            <a:r>
              <a:rPr lang="en" sz="1400">
                <a:solidFill>
                  <a:schemeClr val="dk1"/>
                </a:solidFill>
              </a:rPr>
              <a:t>Kids - entertainment</a:t>
            </a:r>
            <a:endParaRPr sz="1400">
              <a:solidFill>
                <a:schemeClr val="dk1"/>
              </a:solidFill>
            </a:endParaRPr>
          </a:p>
          <a:p>
            <a:pPr indent="-3175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</a:pPr>
            <a:r>
              <a:rPr lang="en" sz="1400">
                <a:solidFill>
                  <a:schemeClr val="dk1"/>
                </a:solidFill>
              </a:rPr>
              <a:t>Adults - work</a:t>
            </a:r>
            <a:endParaRPr sz="1400">
              <a:solidFill>
                <a:schemeClr val="dk1"/>
              </a:solidFill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 sz="1800">
                <a:solidFill>
                  <a:schemeClr val="dk1"/>
                </a:solidFill>
              </a:rPr>
              <a:t>Cause future health problems</a:t>
            </a:r>
            <a:endParaRPr sz="1800">
              <a:solidFill>
                <a:schemeClr val="dk1"/>
              </a:solidFill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 sz="1800">
                <a:solidFill>
                  <a:schemeClr val="dk1"/>
                </a:solidFill>
              </a:rPr>
              <a:t>Encourage people to spend a few minutes during the day to stand up and move around</a:t>
            </a:r>
            <a:endParaRPr sz="1800">
              <a:solidFill>
                <a:schemeClr val="dk1"/>
              </a:solidFill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 sz="1800">
                <a:solidFill>
                  <a:schemeClr val="dk1"/>
                </a:solidFill>
              </a:rPr>
              <a:t>Need exercise?? - yeah still dont know what we want to say here lol should i say obesity is a problem or is that weird</a:t>
            </a:r>
            <a:endParaRPr sz="1800">
              <a:solidFill>
                <a:schemeClr val="dk1"/>
              </a:solidFill>
            </a:endParaRPr>
          </a:p>
          <a:p>
            <a:pPr indent="0" lvl="0" marL="4572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800">
              <a:solidFill>
                <a:schemeClr val="dk1"/>
              </a:solidFill>
            </a:endParaRPr>
          </a:p>
          <a:p>
            <a:pPr indent="0" lvl="0" marL="4572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800">
              <a:solidFill>
                <a:schemeClr val="dk1"/>
              </a:solidFill>
            </a:endParaRPr>
          </a:p>
          <a:p>
            <a:pPr indent="0" lvl="0" marL="4572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800">
              <a:solidFill>
                <a:schemeClr val="dk1"/>
              </a:solidFill>
            </a:endParaRPr>
          </a:p>
          <a:p>
            <a:pPr indent="0" lvl="0" marL="13716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8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4a38514a2b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4a38514a2b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g4a38514a2b_0_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" name="Google Shape;74;g4a38514a2b_0_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</a:rPr>
              <a:t>Block Diagram</a:t>
            </a:r>
            <a:endParaRPr sz="1800">
              <a:solidFill>
                <a:schemeClr val="dk1"/>
              </a:solidFill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 sz="1800">
                <a:solidFill>
                  <a:schemeClr val="dk1"/>
                </a:solidFill>
              </a:rPr>
              <a:t>4 Main Modules</a:t>
            </a:r>
            <a:endParaRPr sz="1800">
              <a:solidFill>
                <a:schemeClr val="dk1"/>
              </a:solidFill>
            </a:endParaRPr>
          </a:p>
          <a:p>
            <a:pPr indent="-3175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</a:pPr>
            <a:r>
              <a:rPr lang="en" sz="1400">
                <a:solidFill>
                  <a:schemeClr val="dk1"/>
                </a:solidFill>
              </a:rPr>
              <a:t>Central Hub</a:t>
            </a:r>
            <a:endParaRPr sz="1400">
              <a:solidFill>
                <a:schemeClr val="dk1"/>
              </a:solidFill>
            </a:endParaRPr>
          </a:p>
          <a:p>
            <a:pPr indent="-3175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</a:pPr>
            <a:r>
              <a:rPr lang="en" sz="1400">
                <a:solidFill>
                  <a:schemeClr val="dk1"/>
                </a:solidFill>
              </a:rPr>
              <a:t>Get Moving Game</a:t>
            </a:r>
            <a:endParaRPr sz="1400">
              <a:solidFill>
                <a:schemeClr val="dk1"/>
              </a:solidFill>
            </a:endParaRPr>
          </a:p>
          <a:p>
            <a:pPr indent="-3175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</a:pPr>
            <a:r>
              <a:rPr lang="en" sz="1400">
                <a:solidFill>
                  <a:schemeClr val="dk1"/>
                </a:solidFill>
              </a:rPr>
              <a:t>Whack-a-Mole Game</a:t>
            </a:r>
            <a:endParaRPr sz="1400">
              <a:solidFill>
                <a:schemeClr val="dk1"/>
              </a:solidFill>
            </a:endParaRPr>
          </a:p>
          <a:p>
            <a:pPr indent="-3175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</a:pPr>
            <a:r>
              <a:rPr lang="en" sz="1400">
                <a:solidFill>
                  <a:schemeClr val="dk1"/>
                </a:solidFill>
              </a:rPr>
              <a:t>Heart Rate Monitor</a:t>
            </a:r>
            <a:endParaRPr sz="1400">
              <a:solidFill>
                <a:schemeClr val="dk1"/>
              </a:solidFill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 sz="1800">
                <a:solidFill>
                  <a:schemeClr val="dk1"/>
                </a:solidFill>
              </a:rPr>
              <a:t>IR Communication</a:t>
            </a:r>
            <a:endParaRPr sz="1800">
              <a:solidFill>
                <a:schemeClr val="dk1"/>
              </a:solidFill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 sz="1800">
                <a:solidFill>
                  <a:schemeClr val="dk1"/>
                </a:solidFill>
              </a:rPr>
              <a:t>9 V Battery Power for each module</a:t>
            </a:r>
            <a:endParaRPr sz="1800">
              <a:solidFill>
                <a:schemeClr val="dk1"/>
              </a:solidFill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 sz="1800">
                <a:solidFill>
                  <a:schemeClr val="dk1"/>
                </a:solidFill>
              </a:rPr>
              <a:t>Microcontroller controls each module (ATMEGA328P)</a:t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g48a482fba2_2_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" name="Google Shape;79;g48a482fba2_2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" sz="1200">
                <a:solidFill>
                  <a:srgbClr val="131F33"/>
                </a:solidFill>
                <a:latin typeface="Georgia"/>
                <a:ea typeface="Georgia"/>
                <a:cs typeface="Georgia"/>
                <a:sym typeface="Georgia"/>
              </a:rPr>
              <a:t>This diagram shows an example set up of the Get Active Gaming System. The system has been created to be: </a:t>
            </a:r>
            <a:endParaRPr sz="1200">
              <a:solidFill>
                <a:srgbClr val="131F33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rgbClr val="131F33"/>
              </a:buClr>
              <a:buSzPts val="1200"/>
              <a:buFont typeface="Georgia"/>
              <a:buChar char="●"/>
            </a:pPr>
            <a:r>
              <a:rPr lang="en" sz="1200">
                <a:solidFill>
                  <a:srgbClr val="131F33"/>
                </a:solidFill>
                <a:latin typeface="Georgia"/>
                <a:ea typeface="Georgia"/>
                <a:cs typeface="Georgia"/>
                <a:sym typeface="Georgia"/>
              </a:rPr>
              <a:t>Portable</a:t>
            </a:r>
            <a:endParaRPr sz="1200">
              <a:solidFill>
                <a:srgbClr val="131F33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rgbClr val="131F33"/>
              </a:buClr>
              <a:buSzPts val="1200"/>
              <a:buFont typeface="Georgia"/>
              <a:buChar char="●"/>
            </a:pPr>
            <a:r>
              <a:rPr lang="en" sz="1200">
                <a:solidFill>
                  <a:srgbClr val="131F33"/>
                </a:solidFill>
                <a:latin typeface="Georgia"/>
                <a:ea typeface="Georgia"/>
                <a:cs typeface="Georgia"/>
                <a:sym typeface="Georgia"/>
              </a:rPr>
              <a:t>Easy to set up</a:t>
            </a:r>
            <a:endParaRPr sz="1200">
              <a:solidFill>
                <a:srgbClr val="131F33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rgbClr val="131F33"/>
              </a:buClr>
              <a:buSzPts val="1200"/>
              <a:buFont typeface="Georgia"/>
              <a:buChar char="●"/>
            </a:pPr>
            <a:r>
              <a:rPr lang="en" sz="1200">
                <a:solidFill>
                  <a:srgbClr val="131F33"/>
                </a:solidFill>
                <a:latin typeface="Georgia"/>
                <a:ea typeface="Georgia"/>
                <a:cs typeface="Georgia"/>
                <a:sym typeface="Georgia"/>
              </a:rPr>
              <a:t>Set up in any orientation</a:t>
            </a:r>
            <a:endParaRPr sz="1200">
              <a:solidFill>
                <a:srgbClr val="131F33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rgbClr val="131F33"/>
              </a:buClr>
              <a:buSzPts val="1200"/>
              <a:buFont typeface="Georgia"/>
              <a:buChar char="●"/>
            </a:pPr>
            <a:r>
              <a:rPr lang="en" sz="1200">
                <a:solidFill>
                  <a:srgbClr val="131F33"/>
                </a:solidFill>
                <a:latin typeface="Georgia"/>
                <a:ea typeface="Georgia"/>
                <a:cs typeface="Georgia"/>
                <a:sym typeface="Georgia"/>
              </a:rPr>
              <a:t>Interactive and fun</a:t>
            </a:r>
            <a:endParaRPr sz="1200">
              <a:solidFill>
                <a:srgbClr val="131F33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31F33"/>
              </a:buClr>
              <a:buSzPts val="1200"/>
              <a:buFont typeface="Georgia"/>
              <a:buChar char="●"/>
            </a:pPr>
            <a:r>
              <a:rPr lang="en" sz="1200">
                <a:solidFill>
                  <a:srgbClr val="131F33"/>
                </a:solidFill>
                <a:latin typeface="Georgia"/>
                <a:ea typeface="Georgia"/>
                <a:cs typeface="Georgia"/>
                <a:sym typeface="Georgia"/>
              </a:rPr>
              <a:t>Minimize screen devices</a:t>
            </a:r>
            <a:endParaRPr sz="120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g4a3e750ac1_0_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" name="Google Shape;85;g4a3e750ac1_0_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IR Receiver Requirement</a:t>
            </a:r>
            <a:endParaRPr sz="1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92100" lvl="0" marL="457200" rtl="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Calibri"/>
              <a:buAutoNum type="arabicPeriod"/>
            </a:pPr>
            <a:r>
              <a:rPr lang="en" sz="1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Detects IR transmissions within 1 second of IR signal being sent from a distance of up to 25 feet.</a:t>
            </a:r>
            <a:endParaRPr sz="1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92100" lvl="0" marL="45720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Calibri"/>
              <a:buAutoNum type="arabicPeriod"/>
            </a:pPr>
            <a:r>
              <a:rPr lang="en" sz="1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Detects unique IR patterns and can display. timing and frequency of pulses (within 20% accuracy) on microcontroller console.</a:t>
            </a:r>
            <a:endParaRPr sz="1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IR LED Requirements</a:t>
            </a:r>
            <a:endParaRPr sz="1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92100" lvl="0" marL="457200" rtl="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Calibri"/>
              <a:buAutoNum type="arabicPeriod"/>
            </a:pPr>
            <a:r>
              <a:rPr lang="en" sz="1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Transmission range &gt; 25 feet.</a:t>
            </a:r>
            <a:endParaRPr sz="1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92100" lvl="0" marL="45720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Calibri"/>
              <a:buAutoNum type="arabicPeriod"/>
            </a:pPr>
            <a:r>
              <a:rPr lang="en" sz="1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850 nm +/- 100 nm wavelength (low IR range).</a:t>
            </a:r>
            <a:endParaRPr sz="1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92100" lvl="0" marL="45720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Calibri"/>
              <a:buAutoNum type="arabicPeriod"/>
            </a:pPr>
            <a:r>
              <a:rPr lang="en" sz="1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Operates at less than 100 mA of continuous forward current.</a:t>
            </a:r>
            <a:endParaRPr sz="1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92100" lvl="0" marL="45720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Calibri"/>
              <a:buAutoNum type="arabicPeriod"/>
            </a:pPr>
            <a:r>
              <a:rPr lang="en" sz="1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Forward voltage between less than 1.7 V.</a:t>
            </a:r>
            <a:endParaRPr sz="1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92100" lvl="0" marL="45720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Calibri"/>
              <a:buAutoNum type="arabicPeriod"/>
            </a:pPr>
            <a:r>
              <a:rPr lang="en" sz="1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Power dissipation at or below 150 mW.</a:t>
            </a:r>
            <a:endParaRPr sz="1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g4a38514a2b_0_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9" name="Google Shape;139;g4a38514a2b_0_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Still important to have a screen in order to communicate with the player. We used an 16x2 LCD display since it is sma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Had difficulties with the PCB. With the central hub created on protoboard, I was able to keep the IR LED and IR Recevier above some of the other components in the module. This made it slightly easier to communicate with peripheral modules.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g4a3e750ac1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6" name="Google Shape;146;g4a3e750ac1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48a482fba2_2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5" name="Google Shape;155;g48a482fba2_2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2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hyperlink" Target="http://drive.google.com/file/d/1PkpWYdBEYmP9ti-glCT4WTqIYrUH8Fv1/view" TargetMode="External"/><Relationship Id="rId4" Type="http://schemas.openxmlformats.org/officeDocument/2006/relationships/image" Target="../media/image9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7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hyperlink" Target="http://drive.google.com/file/d/1MzZiaeAHPqc-TmGO5y1laU2KRWIyIucf/view" TargetMode="External"/><Relationship Id="rId4" Type="http://schemas.openxmlformats.org/officeDocument/2006/relationships/image" Target="../media/image1.jp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8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5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hyperlink" Target="http://drive.google.com/file/d/17RYdqGDwqZf2-i1VQpnEyG0RC9InPR_L/view" TargetMode="External"/><Relationship Id="rId4" Type="http://schemas.openxmlformats.org/officeDocument/2006/relationships/image" Target="../media/image2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3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0.png"/><Relationship Id="rId4" Type="http://schemas.openxmlformats.org/officeDocument/2006/relationships/image" Target="../media/image6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1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8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4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7.jpg"/><Relationship Id="rId4" Type="http://schemas.openxmlformats.org/officeDocument/2006/relationships/image" Target="../media/image16.jpg"/><Relationship Id="rId5" Type="http://schemas.openxmlformats.org/officeDocument/2006/relationships/image" Target="../media/image13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Get Active Gaming System</a:t>
            </a:r>
            <a:endParaRPr/>
          </a:p>
        </p:txBody>
      </p:sp>
      <p:sp>
        <p:nvSpPr>
          <p:cNvPr id="55" name="Google Shape;55;p13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/>
              <a:t>Team 30: </a:t>
            </a:r>
            <a:r>
              <a:rPr lang="en" sz="2000"/>
              <a:t>Carolyn Nye, Bing Singhsumalee, and Madison Wilson</a:t>
            </a:r>
            <a:endParaRPr sz="200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2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Get Moving Game</a:t>
            </a:r>
            <a:endParaRPr/>
          </a:p>
        </p:txBody>
      </p:sp>
      <p:sp>
        <p:nvSpPr>
          <p:cNvPr id="164" name="Google Shape;164;p22"/>
          <p:cNvSpPr txBox="1"/>
          <p:nvPr>
            <p:ph idx="1" type="body"/>
          </p:nvPr>
        </p:nvSpPr>
        <p:spPr>
          <a:xfrm>
            <a:off x="3274350" y="1152475"/>
            <a:ext cx="55578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0000"/>
                </a:solidFill>
              </a:rPr>
              <a:t>Functionality</a:t>
            </a:r>
            <a:endParaRPr>
              <a:solidFill>
                <a:srgbClr val="000000"/>
              </a:solidFill>
            </a:endParaRPr>
          </a:p>
          <a:p>
            <a:pPr indent="-342900" lvl="0" marL="457200" rtl="0" algn="l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</a:pPr>
            <a:r>
              <a:rPr lang="en">
                <a:solidFill>
                  <a:srgbClr val="000000"/>
                </a:solidFill>
              </a:rPr>
              <a:t>Records user jumping jack count</a:t>
            </a:r>
            <a:endParaRPr>
              <a:solidFill>
                <a:srgbClr val="000000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</a:pPr>
            <a:r>
              <a:rPr lang="en">
                <a:solidFill>
                  <a:srgbClr val="000000"/>
                </a:solidFill>
              </a:rPr>
              <a:t>Sends number back to Central Hub</a:t>
            </a:r>
            <a:endParaRPr>
              <a:solidFill>
                <a:srgbClr val="000000"/>
              </a:solidFill>
            </a:endParaRPr>
          </a:p>
          <a:p>
            <a:pPr indent="0" lvl="0" marL="45720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>
              <a:solidFill>
                <a:srgbClr val="000000"/>
              </a:solidFill>
            </a:endParaRPr>
          </a:p>
        </p:txBody>
      </p:sp>
      <p:pic>
        <p:nvPicPr>
          <p:cNvPr id="165" name="Google Shape;165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700" y="1071025"/>
            <a:ext cx="2684450" cy="357929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2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Get Moving Game </a:t>
            </a:r>
            <a:endParaRPr/>
          </a:p>
        </p:txBody>
      </p:sp>
      <p:pic>
        <p:nvPicPr>
          <p:cNvPr id="171" name="Google Shape;171;p23" title="GetMoving_Final.MOV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202838" y="1017725"/>
            <a:ext cx="4738333" cy="3553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2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Get Moving Game</a:t>
            </a:r>
            <a:endParaRPr/>
          </a:p>
        </p:txBody>
      </p:sp>
      <p:sp>
        <p:nvSpPr>
          <p:cNvPr id="177" name="Google Shape;177;p2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rgbClr val="000000"/>
                </a:solidFill>
              </a:rPr>
              <a:t>Requirements and Verification</a:t>
            </a:r>
            <a:endParaRPr>
              <a:solidFill>
                <a:srgbClr val="000000"/>
              </a:solidFill>
            </a:endParaRPr>
          </a:p>
          <a:p>
            <a:pPr indent="-342900" lvl="0" marL="457200" rtl="0" algn="l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>
                <a:solidFill>
                  <a:schemeClr val="dk1"/>
                </a:solidFill>
              </a:rPr>
              <a:t>The microcontroller can record accelerometer data from user’s arm movements accurately</a:t>
            </a:r>
            <a:endParaRPr>
              <a:solidFill>
                <a:srgbClr val="000000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</a:pPr>
            <a:r>
              <a:rPr lang="en">
                <a:solidFill>
                  <a:schemeClr val="dk1"/>
                </a:solidFill>
              </a:rPr>
              <a:t>The microcontroller connects with the IR Receiver and must receive a certain IR signal for start and stop commands</a:t>
            </a:r>
            <a:endParaRPr>
              <a:solidFill>
                <a:srgbClr val="000000"/>
              </a:solidFill>
            </a:endParaRPr>
          </a:p>
          <a:p>
            <a:pPr indent="-3429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</a:pPr>
            <a:r>
              <a:rPr lang="en">
                <a:solidFill>
                  <a:srgbClr val="000000"/>
                </a:solidFill>
              </a:rPr>
              <a:t>The microcontroller connects with the IR LED and sends a unique IR signal back to the central hub </a:t>
            </a:r>
            <a:endParaRPr>
              <a:solidFill>
                <a:srgbClr val="000000"/>
              </a:solidFill>
            </a:endParaRPr>
          </a:p>
          <a:p>
            <a:pPr indent="-3429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</a:pPr>
            <a:r>
              <a:rPr lang="en">
                <a:solidFill>
                  <a:srgbClr val="000000"/>
                </a:solidFill>
              </a:rPr>
              <a:t>The module stays on the user’s arm during movement</a:t>
            </a:r>
            <a:endParaRPr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2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0000"/>
                </a:solidFill>
              </a:rPr>
              <a:t>Whack-a-Mole</a:t>
            </a:r>
            <a:endParaRPr>
              <a:solidFill>
                <a:srgbClr val="000000"/>
              </a:solidFill>
            </a:endParaRPr>
          </a:p>
        </p:txBody>
      </p:sp>
      <p:sp>
        <p:nvSpPr>
          <p:cNvPr id="183" name="Google Shape;183;p25"/>
          <p:cNvSpPr txBox="1"/>
          <p:nvPr>
            <p:ph idx="1" type="body"/>
          </p:nvPr>
        </p:nvSpPr>
        <p:spPr>
          <a:xfrm>
            <a:off x="3353300" y="1152475"/>
            <a:ext cx="5478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0000"/>
                </a:solidFill>
              </a:rPr>
              <a:t>Functionality</a:t>
            </a:r>
            <a:endParaRPr>
              <a:solidFill>
                <a:srgbClr val="000000"/>
              </a:solidFill>
            </a:endParaRPr>
          </a:p>
          <a:p>
            <a:pPr indent="-342900" lvl="0" marL="457200" rtl="0" algn="l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</a:pPr>
            <a:r>
              <a:rPr lang="en">
                <a:solidFill>
                  <a:srgbClr val="000000"/>
                </a:solidFill>
              </a:rPr>
              <a:t>Lights up when receives unique IR pattern from Central Hub</a:t>
            </a:r>
            <a:endParaRPr>
              <a:solidFill>
                <a:srgbClr val="000000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</a:pPr>
            <a:r>
              <a:rPr lang="en">
                <a:solidFill>
                  <a:srgbClr val="000000"/>
                </a:solidFill>
              </a:rPr>
              <a:t>Sends confirmation signal back to Central Hub upon force sensor press</a:t>
            </a:r>
            <a:endParaRPr>
              <a:solidFill>
                <a:srgbClr val="000000"/>
              </a:solidFill>
            </a:endParaRPr>
          </a:p>
        </p:txBody>
      </p:sp>
      <p:pic>
        <p:nvPicPr>
          <p:cNvPr id="184" name="Google Shape;184;p25"/>
          <p:cNvPicPr preferRelativeResize="0"/>
          <p:nvPr/>
        </p:nvPicPr>
        <p:blipFill rotWithShape="1">
          <a:blip r:embed="rId3">
            <a:alphaModFix/>
          </a:blip>
          <a:srcRect b="0" l="2971" r="51804" t="9099"/>
          <a:stretch/>
        </p:blipFill>
        <p:spPr>
          <a:xfrm>
            <a:off x="311702" y="1326452"/>
            <a:ext cx="2741600" cy="283961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2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Whack-a-Mole</a:t>
            </a:r>
            <a:endParaRPr/>
          </a:p>
        </p:txBody>
      </p:sp>
      <p:pic>
        <p:nvPicPr>
          <p:cNvPr id="190" name="Google Shape;190;p26" title="IMG_3162.MOV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286000" y="1146175"/>
            <a:ext cx="4572000" cy="3429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2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Whack-a-Mole</a:t>
            </a:r>
            <a:endParaRPr/>
          </a:p>
        </p:txBody>
      </p:sp>
      <p:sp>
        <p:nvSpPr>
          <p:cNvPr id="196" name="Google Shape;196;p27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0000"/>
                </a:solidFill>
              </a:rPr>
              <a:t>Requirements and Verification</a:t>
            </a:r>
            <a:endParaRPr>
              <a:solidFill>
                <a:srgbClr val="000000"/>
              </a:solidFill>
            </a:endParaRPr>
          </a:p>
          <a:p>
            <a:pPr indent="-342900" lvl="0" marL="457200" rtl="0" algn="l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</a:pPr>
            <a:r>
              <a:rPr lang="en">
                <a:solidFill>
                  <a:srgbClr val="000000"/>
                </a:solidFill>
              </a:rPr>
              <a:t>M</a:t>
            </a:r>
            <a:r>
              <a:rPr lang="en">
                <a:solidFill>
                  <a:srgbClr val="000000"/>
                </a:solidFill>
              </a:rPr>
              <a:t>odule sends and receives IR signals from the Central Hub</a:t>
            </a:r>
            <a:endParaRPr>
              <a:solidFill>
                <a:srgbClr val="000000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</a:pPr>
            <a:r>
              <a:rPr lang="en">
                <a:solidFill>
                  <a:srgbClr val="000000"/>
                </a:solidFill>
              </a:rPr>
              <a:t>Microcontroller receives input from pressure sensor presses</a:t>
            </a:r>
            <a:endParaRPr>
              <a:solidFill>
                <a:srgbClr val="000000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</a:pPr>
            <a:r>
              <a:rPr lang="en">
                <a:solidFill>
                  <a:srgbClr val="000000"/>
                </a:solidFill>
              </a:rPr>
              <a:t>Module can be placed in any orientation within a 25’x25’ room</a:t>
            </a:r>
            <a:endParaRPr>
              <a:solidFill>
                <a:srgbClr val="000000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</a:pPr>
            <a:r>
              <a:rPr lang="en">
                <a:solidFill>
                  <a:srgbClr val="000000"/>
                </a:solidFill>
              </a:rPr>
              <a:t>Force sensor values vary depending on applied force</a:t>
            </a:r>
            <a:endParaRPr>
              <a:solidFill>
                <a:srgbClr val="000000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</a:pPr>
            <a:r>
              <a:rPr lang="en">
                <a:solidFill>
                  <a:srgbClr val="000000"/>
                </a:solidFill>
              </a:rPr>
              <a:t>Users can determine which module to hit based on the LED light attached to the module</a:t>
            </a:r>
            <a:endParaRPr>
              <a:solidFill>
                <a:srgbClr val="000000"/>
              </a:solidFill>
            </a:endParaRPr>
          </a:p>
        </p:txBody>
      </p:sp>
      <p:pic>
        <p:nvPicPr>
          <p:cNvPr id="197" name="Google Shape;197;p27"/>
          <p:cNvPicPr preferRelativeResize="0"/>
          <p:nvPr/>
        </p:nvPicPr>
        <p:blipFill rotWithShape="1">
          <a:blip r:embed="rId3">
            <a:alphaModFix/>
          </a:blip>
          <a:srcRect b="3297" l="-625" r="37398" t="3297"/>
          <a:stretch/>
        </p:blipFill>
        <p:spPr>
          <a:xfrm>
            <a:off x="3568575" y="3552500"/>
            <a:ext cx="2603623" cy="14039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2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Heart Rate Monitor</a:t>
            </a:r>
            <a:endParaRPr/>
          </a:p>
        </p:txBody>
      </p:sp>
      <p:sp>
        <p:nvSpPr>
          <p:cNvPr id="203" name="Google Shape;203;p28"/>
          <p:cNvSpPr txBox="1"/>
          <p:nvPr>
            <p:ph idx="1" type="body"/>
          </p:nvPr>
        </p:nvSpPr>
        <p:spPr>
          <a:xfrm>
            <a:off x="4048000" y="1152475"/>
            <a:ext cx="47841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0000"/>
                </a:solidFill>
              </a:rPr>
              <a:t>Functionality</a:t>
            </a:r>
            <a:endParaRPr>
              <a:solidFill>
                <a:srgbClr val="000000"/>
              </a:solidFill>
            </a:endParaRPr>
          </a:p>
          <a:p>
            <a:pPr indent="-342900" lvl="0" marL="457200" rtl="0" algn="l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</a:pPr>
            <a:r>
              <a:rPr lang="en">
                <a:solidFill>
                  <a:srgbClr val="000000"/>
                </a:solidFill>
              </a:rPr>
              <a:t>Records heartbeat using IR transmitter and receiver</a:t>
            </a:r>
            <a:endParaRPr>
              <a:solidFill>
                <a:srgbClr val="000000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</a:pPr>
            <a:r>
              <a:rPr lang="en">
                <a:solidFill>
                  <a:srgbClr val="000000"/>
                </a:solidFill>
              </a:rPr>
              <a:t>LEDs display heartbeat and recording period</a:t>
            </a:r>
            <a:endParaRPr>
              <a:solidFill>
                <a:srgbClr val="000000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</a:pPr>
            <a:r>
              <a:rPr lang="en">
                <a:solidFill>
                  <a:srgbClr val="000000"/>
                </a:solidFill>
              </a:rPr>
              <a:t>Communicates with Central Hub to send heart rate recording</a:t>
            </a:r>
            <a:endParaRPr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>
              <a:solidFill>
                <a:srgbClr val="000000"/>
              </a:solidFill>
            </a:endParaRPr>
          </a:p>
        </p:txBody>
      </p:sp>
      <p:pic>
        <p:nvPicPr>
          <p:cNvPr id="204" name="Google Shape;204;p28"/>
          <p:cNvPicPr preferRelativeResize="0"/>
          <p:nvPr/>
        </p:nvPicPr>
        <p:blipFill rotWithShape="1">
          <a:blip r:embed="rId3">
            <a:alphaModFix/>
          </a:blip>
          <a:srcRect b="6285" l="12778" r="0" t="11652"/>
          <a:stretch/>
        </p:blipFill>
        <p:spPr>
          <a:xfrm rot="-5400000">
            <a:off x="510176" y="855829"/>
            <a:ext cx="3087324" cy="36806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08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2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Heart Rate Monitor</a:t>
            </a:r>
            <a:endParaRPr/>
          </a:p>
        </p:txBody>
      </p:sp>
      <p:pic>
        <p:nvPicPr>
          <p:cNvPr id="210" name="Google Shape;210;p29" title="Heart.mov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286000" y="1241700"/>
            <a:ext cx="4572000" cy="3429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14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3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Heart Rate Monitor</a:t>
            </a:r>
            <a:endParaRPr/>
          </a:p>
        </p:txBody>
      </p:sp>
      <p:sp>
        <p:nvSpPr>
          <p:cNvPr id="216" name="Google Shape;216;p30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0000"/>
                </a:solidFill>
              </a:rPr>
              <a:t>Requirements and Verification</a:t>
            </a:r>
            <a:endParaRPr>
              <a:solidFill>
                <a:srgbClr val="000000"/>
              </a:solidFill>
            </a:endParaRPr>
          </a:p>
          <a:p>
            <a:pPr indent="-342900" lvl="0" marL="4572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</a:pPr>
            <a:r>
              <a:rPr lang="en">
                <a:solidFill>
                  <a:srgbClr val="000000"/>
                </a:solidFill>
              </a:rPr>
              <a:t>A</a:t>
            </a:r>
            <a:r>
              <a:rPr lang="en">
                <a:solidFill>
                  <a:srgbClr val="000000"/>
                </a:solidFill>
              </a:rPr>
              <a:t>ccurately record the user’s heart rate </a:t>
            </a:r>
            <a:r>
              <a:rPr lang="en">
                <a:solidFill>
                  <a:schemeClr val="dk1"/>
                </a:solidFill>
              </a:rPr>
              <a:t>(+/- 10 beats/min)</a:t>
            </a:r>
            <a:endParaRPr>
              <a:solidFill>
                <a:srgbClr val="000000"/>
              </a:solidFill>
            </a:endParaRPr>
          </a:p>
          <a:p>
            <a:pPr indent="-3429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</a:pPr>
            <a:r>
              <a:rPr lang="en">
                <a:solidFill>
                  <a:srgbClr val="000000"/>
                </a:solidFill>
              </a:rPr>
              <a:t>Microcontroller sends the score back to central hub (via IR)</a:t>
            </a:r>
            <a:endParaRPr>
              <a:solidFill>
                <a:srgbClr val="000000"/>
              </a:solidFill>
            </a:endParaRPr>
          </a:p>
          <a:p>
            <a:pPr indent="-3429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</a:pPr>
            <a:r>
              <a:rPr lang="en">
                <a:solidFill>
                  <a:srgbClr val="000000"/>
                </a:solidFill>
              </a:rPr>
              <a:t>Module can fit on a variety of user finger sizes</a:t>
            </a:r>
            <a:endParaRPr>
              <a:solidFill>
                <a:srgbClr val="000000"/>
              </a:solidFill>
            </a:endParaRPr>
          </a:p>
          <a:p>
            <a:pPr indent="-3429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</a:pPr>
            <a:r>
              <a:rPr lang="en">
                <a:solidFill>
                  <a:srgbClr val="000000"/>
                </a:solidFill>
              </a:rPr>
              <a:t>Module stays on the user’s finger</a:t>
            </a:r>
            <a:endParaRPr>
              <a:solidFill>
                <a:srgbClr val="000000"/>
              </a:solidFill>
            </a:endParaRPr>
          </a:p>
        </p:txBody>
      </p:sp>
      <p:pic>
        <p:nvPicPr>
          <p:cNvPr id="217" name="Google Shape;217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66375" y="3271023"/>
            <a:ext cx="4011240" cy="1622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2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3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Conclusion</a:t>
            </a:r>
            <a:endParaRPr/>
          </a:p>
        </p:txBody>
      </p:sp>
      <p:sp>
        <p:nvSpPr>
          <p:cNvPr id="223" name="Google Shape;223;p3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</a:pPr>
            <a:r>
              <a:rPr lang="en">
                <a:solidFill>
                  <a:srgbClr val="000000"/>
                </a:solidFill>
              </a:rPr>
              <a:t>It worked!</a:t>
            </a:r>
            <a:endParaRPr>
              <a:solidFill>
                <a:srgbClr val="000000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</a:pPr>
            <a:r>
              <a:rPr lang="en">
                <a:solidFill>
                  <a:srgbClr val="000000"/>
                </a:solidFill>
              </a:rPr>
              <a:t>Module functionality complete</a:t>
            </a:r>
            <a:endParaRPr>
              <a:solidFill>
                <a:srgbClr val="000000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</a:pPr>
            <a:r>
              <a:rPr lang="en">
                <a:solidFill>
                  <a:srgbClr val="000000"/>
                </a:solidFill>
              </a:rPr>
              <a:t>Communication between modules</a:t>
            </a:r>
            <a:endParaRPr>
              <a:solidFill>
                <a:srgbClr val="000000"/>
              </a:solidFill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0000"/>
                </a:solidFill>
              </a:rPr>
              <a:t>Fu</a:t>
            </a:r>
            <a:r>
              <a:rPr lang="en">
                <a:solidFill>
                  <a:srgbClr val="000000"/>
                </a:solidFill>
              </a:rPr>
              <a:t>ture Work:</a:t>
            </a:r>
            <a:endParaRPr>
              <a:solidFill>
                <a:srgbClr val="000000"/>
              </a:solidFill>
            </a:endParaRPr>
          </a:p>
          <a:p>
            <a:pPr indent="-342900" lvl="0" marL="4572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</a:pPr>
            <a:r>
              <a:rPr lang="en">
                <a:solidFill>
                  <a:srgbClr val="000000"/>
                </a:solidFill>
              </a:rPr>
              <a:t>Smaller components</a:t>
            </a:r>
            <a:endParaRPr>
              <a:solidFill>
                <a:srgbClr val="000000"/>
              </a:solidFill>
            </a:endParaRPr>
          </a:p>
          <a:p>
            <a:pPr indent="-3429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</a:pPr>
            <a:r>
              <a:rPr lang="en">
                <a:solidFill>
                  <a:srgbClr val="000000"/>
                </a:solidFill>
              </a:rPr>
              <a:t>Improve IR LED range</a:t>
            </a:r>
            <a:endParaRPr>
              <a:solidFill>
                <a:srgbClr val="000000"/>
              </a:solidFill>
            </a:endParaRPr>
          </a:p>
          <a:p>
            <a:pPr indent="-3429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</a:pPr>
            <a:r>
              <a:rPr lang="en">
                <a:solidFill>
                  <a:srgbClr val="000000"/>
                </a:solidFill>
              </a:rPr>
              <a:t>Encase each module in more formalized packaging</a:t>
            </a:r>
            <a:endParaRPr>
              <a:solidFill>
                <a:srgbClr val="000000"/>
              </a:solidFill>
            </a:endParaRPr>
          </a:p>
          <a:p>
            <a:pPr indent="-3429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</a:pPr>
            <a:r>
              <a:rPr lang="en">
                <a:solidFill>
                  <a:srgbClr val="000000"/>
                </a:solidFill>
              </a:rPr>
              <a:t>Add more games</a:t>
            </a:r>
            <a:endParaRPr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Objective</a:t>
            </a:r>
            <a:endParaRPr/>
          </a:p>
        </p:txBody>
      </p:sp>
      <p:sp>
        <p:nvSpPr>
          <p:cNvPr id="61" name="Google Shape;61;p14"/>
          <p:cNvSpPr txBox="1"/>
          <p:nvPr>
            <p:ph idx="1" type="body"/>
          </p:nvPr>
        </p:nvSpPr>
        <p:spPr>
          <a:xfrm>
            <a:off x="311700" y="1152475"/>
            <a:ext cx="58392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</a:pPr>
            <a:r>
              <a:rPr lang="en">
                <a:solidFill>
                  <a:srgbClr val="000000"/>
                </a:solidFill>
              </a:rPr>
              <a:t>Get</a:t>
            </a:r>
            <a:r>
              <a:rPr lang="en">
                <a:solidFill>
                  <a:srgbClr val="000000"/>
                </a:solidFill>
              </a:rPr>
              <a:t> </a:t>
            </a:r>
            <a:r>
              <a:rPr lang="en">
                <a:solidFill>
                  <a:srgbClr val="000000"/>
                </a:solidFill>
              </a:rPr>
              <a:t>people</a:t>
            </a:r>
            <a:r>
              <a:rPr lang="en">
                <a:solidFill>
                  <a:srgbClr val="000000"/>
                </a:solidFill>
              </a:rPr>
              <a:t> </a:t>
            </a:r>
            <a:r>
              <a:rPr lang="en">
                <a:solidFill>
                  <a:srgbClr val="000000"/>
                </a:solidFill>
              </a:rPr>
              <a:t>moving!</a:t>
            </a:r>
            <a:endParaRPr>
              <a:solidFill>
                <a:srgbClr val="000000"/>
              </a:solidFill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○"/>
            </a:pPr>
            <a:r>
              <a:rPr lang="en" sz="1800">
                <a:solidFill>
                  <a:srgbClr val="000000"/>
                </a:solidFill>
              </a:rPr>
              <a:t>Kids</a:t>
            </a:r>
            <a:endParaRPr sz="1800">
              <a:solidFill>
                <a:srgbClr val="000000"/>
              </a:solidFill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○"/>
            </a:pPr>
            <a:r>
              <a:rPr lang="en" sz="1800">
                <a:solidFill>
                  <a:srgbClr val="000000"/>
                </a:solidFill>
              </a:rPr>
              <a:t>Adults</a:t>
            </a:r>
            <a:endParaRPr sz="1800">
              <a:solidFill>
                <a:srgbClr val="000000"/>
              </a:solidFill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○"/>
            </a:pPr>
            <a:r>
              <a:rPr lang="en" sz="1800">
                <a:solidFill>
                  <a:srgbClr val="000000"/>
                </a:solidFill>
              </a:rPr>
              <a:t>Elderly</a:t>
            </a:r>
            <a:endParaRPr sz="1800">
              <a:solidFill>
                <a:srgbClr val="000000"/>
              </a:solidFill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○"/>
            </a:pPr>
            <a:r>
              <a:rPr lang="en" sz="1800">
                <a:solidFill>
                  <a:srgbClr val="000000"/>
                </a:solidFill>
              </a:rPr>
              <a:t>Pets</a:t>
            </a:r>
            <a:endParaRPr sz="1800">
              <a:solidFill>
                <a:srgbClr val="000000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</a:pPr>
            <a:r>
              <a:rPr lang="en">
                <a:solidFill>
                  <a:srgbClr val="000000"/>
                </a:solidFill>
              </a:rPr>
              <a:t>Portable/mobile</a:t>
            </a:r>
            <a:endParaRPr>
              <a:solidFill>
                <a:srgbClr val="000000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</a:pPr>
            <a:r>
              <a:rPr lang="en">
                <a:solidFill>
                  <a:srgbClr val="000000"/>
                </a:solidFill>
              </a:rPr>
              <a:t>Easy setup</a:t>
            </a:r>
            <a:endParaRPr>
              <a:solidFill>
                <a:srgbClr val="000000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</a:pPr>
            <a:r>
              <a:rPr lang="en">
                <a:solidFill>
                  <a:srgbClr val="000000"/>
                </a:solidFill>
              </a:rPr>
              <a:t>Set up in any orientation</a:t>
            </a:r>
            <a:endParaRPr>
              <a:solidFill>
                <a:srgbClr val="000000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</a:pPr>
            <a:r>
              <a:rPr lang="en">
                <a:solidFill>
                  <a:srgbClr val="000000"/>
                </a:solidFill>
              </a:rPr>
              <a:t>Interactive &amp; fun</a:t>
            </a:r>
            <a:endParaRPr>
              <a:solidFill>
                <a:srgbClr val="000000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</a:pPr>
            <a:r>
              <a:rPr lang="en">
                <a:solidFill>
                  <a:srgbClr val="000000"/>
                </a:solidFill>
              </a:rPr>
              <a:t>Minimize screen devices</a:t>
            </a:r>
            <a:endParaRPr>
              <a:solidFill>
                <a:srgbClr val="000000"/>
              </a:solidFill>
            </a:endParaRPr>
          </a:p>
        </p:txBody>
      </p:sp>
      <p:pic>
        <p:nvPicPr>
          <p:cNvPr id="62" name="Google Shape;62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70075" y="445025"/>
            <a:ext cx="2688300" cy="2016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470425" y="2679600"/>
            <a:ext cx="3287600" cy="2016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Introduction</a:t>
            </a:r>
            <a:endParaRPr/>
          </a:p>
        </p:txBody>
      </p:sp>
      <p:sp>
        <p:nvSpPr>
          <p:cNvPr id="69" name="Google Shape;69;p15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</a:pPr>
            <a:r>
              <a:rPr lang="en">
                <a:solidFill>
                  <a:srgbClr val="000000"/>
                </a:solidFill>
              </a:rPr>
              <a:t>Game system for people of any age range</a:t>
            </a:r>
            <a:endParaRPr>
              <a:solidFill>
                <a:srgbClr val="000000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</a:pPr>
            <a:r>
              <a:rPr lang="en">
                <a:solidFill>
                  <a:srgbClr val="000000"/>
                </a:solidFill>
              </a:rPr>
              <a:t>Supports multiple games</a:t>
            </a:r>
            <a:endParaRPr>
              <a:solidFill>
                <a:srgbClr val="000000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</a:pPr>
            <a:r>
              <a:rPr lang="en">
                <a:solidFill>
                  <a:srgbClr val="000000"/>
                </a:solidFill>
              </a:rPr>
              <a:t>Flexibility to add more or different games</a:t>
            </a:r>
            <a:endParaRPr>
              <a:solidFill>
                <a:srgbClr val="000000"/>
              </a:solidFill>
            </a:endParaRPr>
          </a:p>
        </p:txBody>
      </p:sp>
      <p:pic>
        <p:nvPicPr>
          <p:cNvPr id="70" name="Google Shape;70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5400000">
            <a:off x="815633" y="1976725"/>
            <a:ext cx="2408534" cy="3416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71" name="Google Shape;71;p15"/>
          <p:cNvPicPr preferRelativeResize="0"/>
          <p:nvPr/>
        </p:nvPicPr>
        <p:blipFill rotWithShape="1">
          <a:blip r:embed="rId4">
            <a:alphaModFix/>
          </a:blip>
          <a:srcRect b="0" l="2969" r="0" t="9099"/>
          <a:stretch/>
        </p:blipFill>
        <p:spPr>
          <a:xfrm>
            <a:off x="3843232" y="2480649"/>
            <a:ext cx="4989069" cy="2408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" name="Google Shape;76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38038" y="152400"/>
            <a:ext cx="5067933" cy="48386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Physical Diagram</a:t>
            </a:r>
            <a:endParaRPr/>
          </a:p>
        </p:txBody>
      </p:sp>
      <p:pic>
        <p:nvPicPr>
          <p:cNvPr id="82" name="Google Shape;82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06575" y="1264675"/>
            <a:ext cx="5130850" cy="3263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IR Communication</a:t>
            </a:r>
            <a:endParaRPr/>
          </a:p>
        </p:txBody>
      </p:sp>
      <p:sp>
        <p:nvSpPr>
          <p:cNvPr id="88" name="Google Shape;88;p18"/>
          <p:cNvSpPr txBox="1"/>
          <p:nvPr>
            <p:ph idx="1" type="body"/>
          </p:nvPr>
        </p:nvSpPr>
        <p:spPr>
          <a:xfrm>
            <a:off x="311700" y="1152475"/>
            <a:ext cx="7463700" cy="2067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</a:pPr>
            <a:r>
              <a:rPr lang="en">
                <a:solidFill>
                  <a:srgbClr val="000000"/>
                </a:solidFill>
              </a:rPr>
              <a:t>More sensitive than anticipated</a:t>
            </a:r>
            <a:endParaRPr>
              <a:solidFill>
                <a:srgbClr val="000000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</a:pPr>
            <a:r>
              <a:rPr lang="en">
                <a:solidFill>
                  <a:srgbClr val="000000"/>
                </a:solidFill>
              </a:rPr>
              <a:t>IR signals can send specific values, but only from short distances</a:t>
            </a:r>
            <a:endParaRPr>
              <a:solidFill>
                <a:srgbClr val="000000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</a:pPr>
            <a:r>
              <a:rPr lang="en">
                <a:solidFill>
                  <a:srgbClr val="000000"/>
                </a:solidFill>
              </a:rPr>
              <a:t>Longer distance increases the likelihood of signal distortion</a:t>
            </a:r>
            <a:endParaRPr>
              <a:solidFill>
                <a:srgbClr val="000000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</a:pPr>
            <a:r>
              <a:rPr lang="en">
                <a:solidFill>
                  <a:srgbClr val="000000"/>
                </a:solidFill>
              </a:rPr>
              <a:t>IR remote has large accuracy range</a:t>
            </a:r>
            <a:endParaRPr>
              <a:solidFill>
                <a:srgbClr val="000000"/>
              </a:solidFill>
            </a:endParaRPr>
          </a:p>
        </p:txBody>
      </p:sp>
      <p:grpSp>
        <p:nvGrpSpPr>
          <p:cNvPr id="89" name="Google Shape;89;p18"/>
          <p:cNvGrpSpPr/>
          <p:nvPr/>
        </p:nvGrpSpPr>
        <p:grpSpPr>
          <a:xfrm>
            <a:off x="518950" y="2860200"/>
            <a:ext cx="1750200" cy="2123100"/>
            <a:chOff x="559025" y="2953425"/>
            <a:chExt cx="1750200" cy="2123100"/>
          </a:xfrm>
        </p:grpSpPr>
        <p:sp>
          <p:nvSpPr>
            <p:cNvPr id="90" name="Google Shape;90;p18"/>
            <p:cNvSpPr txBox="1"/>
            <p:nvPr/>
          </p:nvSpPr>
          <p:spPr>
            <a:xfrm>
              <a:off x="797525" y="4703625"/>
              <a:ext cx="1273200" cy="372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/>
                <a:t>2 feet away</a:t>
              </a:r>
              <a:endParaRPr/>
            </a:p>
          </p:txBody>
        </p:sp>
        <p:grpSp>
          <p:nvGrpSpPr>
            <p:cNvPr id="91" name="Google Shape;91;p18"/>
            <p:cNvGrpSpPr/>
            <p:nvPr/>
          </p:nvGrpSpPr>
          <p:grpSpPr>
            <a:xfrm>
              <a:off x="559025" y="2953425"/>
              <a:ext cx="1750200" cy="1750325"/>
              <a:chOff x="6252350" y="1883725"/>
              <a:chExt cx="1750200" cy="1750325"/>
            </a:xfrm>
          </p:grpSpPr>
          <p:sp>
            <p:nvSpPr>
              <p:cNvPr id="92" name="Google Shape;92;p18"/>
              <p:cNvSpPr/>
              <p:nvPr/>
            </p:nvSpPr>
            <p:spPr>
              <a:xfrm>
                <a:off x="6252350" y="1883725"/>
                <a:ext cx="1750200" cy="1750200"/>
              </a:xfrm>
              <a:prstGeom prst="ellipse">
                <a:avLst/>
              </a:prstGeom>
              <a:noFill/>
              <a:ln cap="flat" cmpd="sng" w="38100">
                <a:solidFill>
                  <a:srgbClr val="38761D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cxnSp>
            <p:nvCxnSpPr>
              <p:cNvPr id="93" name="Google Shape;93;p18"/>
              <p:cNvCxnSpPr>
                <a:stCxn id="94" idx="3"/>
                <a:endCxn id="92" idx="4"/>
              </p:cNvCxnSpPr>
              <p:nvPr/>
            </p:nvCxnSpPr>
            <p:spPr>
              <a:xfrm>
                <a:off x="7127450" y="2798850"/>
                <a:ext cx="0" cy="835200"/>
              </a:xfrm>
              <a:prstGeom prst="straightConnector1">
                <a:avLst/>
              </a:prstGeom>
              <a:noFill/>
              <a:ln cap="flat" cmpd="sng" w="38100">
                <a:solidFill>
                  <a:srgbClr val="000000"/>
                </a:solidFill>
                <a:prstDash val="solid"/>
                <a:round/>
                <a:headEnd len="med" w="med" type="none"/>
                <a:tailEnd len="med" w="med" type="stealth"/>
              </a:ln>
            </p:spPr>
          </p:cxnSp>
          <p:grpSp>
            <p:nvGrpSpPr>
              <p:cNvPr id="95" name="Google Shape;95;p18"/>
              <p:cNvGrpSpPr/>
              <p:nvPr/>
            </p:nvGrpSpPr>
            <p:grpSpPr>
              <a:xfrm>
                <a:off x="6967100" y="2571750"/>
                <a:ext cx="320700" cy="227100"/>
                <a:chOff x="6826825" y="2284525"/>
                <a:chExt cx="320700" cy="227100"/>
              </a:xfrm>
            </p:grpSpPr>
            <p:sp>
              <p:nvSpPr>
                <p:cNvPr id="96" name="Google Shape;96;p18"/>
                <p:cNvSpPr/>
                <p:nvPr/>
              </p:nvSpPr>
              <p:spPr>
                <a:xfrm>
                  <a:off x="6826825" y="2284525"/>
                  <a:ext cx="320700" cy="120300"/>
                </a:xfrm>
                <a:prstGeom prst="rect">
                  <a:avLst/>
                </a:prstGeom>
                <a:noFill/>
                <a:ln cap="flat" cmpd="sng" w="9525">
                  <a:solidFill>
                    <a:srgbClr val="000000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94" name="Google Shape;94;p18"/>
                <p:cNvSpPr/>
                <p:nvPr/>
              </p:nvSpPr>
              <p:spPr>
                <a:xfrm rot="5400000">
                  <a:off x="6933775" y="2371375"/>
                  <a:ext cx="106800" cy="173700"/>
                </a:xfrm>
                <a:prstGeom prst="flowChartDelay">
                  <a:avLst/>
                </a:prstGeom>
                <a:noFill/>
                <a:ln cap="flat" cmpd="sng" w="9525">
                  <a:solidFill>
                    <a:srgbClr val="000000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  <p:sp>
            <p:nvSpPr>
              <p:cNvPr id="97" name="Google Shape;97;p18"/>
              <p:cNvSpPr txBox="1"/>
              <p:nvPr/>
            </p:nvSpPr>
            <p:spPr>
              <a:xfrm>
                <a:off x="6774050" y="2309100"/>
                <a:ext cx="706800" cy="3729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000"/>
                  <a:t>IR LED</a:t>
                </a:r>
                <a:endParaRPr sz="1000"/>
              </a:p>
            </p:txBody>
          </p:sp>
        </p:grpSp>
      </p:grpSp>
      <p:grpSp>
        <p:nvGrpSpPr>
          <p:cNvPr id="98" name="Google Shape;98;p18"/>
          <p:cNvGrpSpPr/>
          <p:nvPr/>
        </p:nvGrpSpPr>
        <p:grpSpPr>
          <a:xfrm>
            <a:off x="2656250" y="2860200"/>
            <a:ext cx="1750200" cy="2123100"/>
            <a:chOff x="2402425" y="2766975"/>
            <a:chExt cx="1750200" cy="2123100"/>
          </a:xfrm>
        </p:grpSpPr>
        <p:sp>
          <p:nvSpPr>
            <p:cNvPr id="99" name="Google Shape;99;p18"/>
            <p:cNvSpPr txBox="1"/>
            <p:nvPr/>
          </p:nvSpPr>
          <p:spPr>
            <a:xfrm>
              <a:off x="2640925" y="4517175"/>
              <a:ext cx="1273200" cy="372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/>
                <a:t>5</a:t>
              </a:r>
              <a:r>
                <a:rPr lang="en"/>
                <a:t> feet away</a:t>
              </a:r>
              <a:endParaRPr/>
            </a:p>
          </p:txBody>
        </p:sp>
        <p:grpSp>
          <p:nvGrpSpPr>
            <p:cNvPr id="100" name="Google Shape;100;p18"/>
            <p:cNvGrpSpPr/>
            <p:nvPr/>
          </p:nvGrpSpPr>
          <p:grpSpPr>
            <a:xfrm>
              <a:off x="2402425" y="2766975"/>
              <a:ext cx="1750200" cy="1750200"/>
              <a:chOff x="6252350" y="1883725"/>
              <a:chExt cx="1750200" cy="1750200"/>
            </a:xfrm>
          </p:grpSpPr>
          <p:sp>
            <p:nvSpPr>
              <p:cNvPr id="101" name="Google Shape;101;p18"/>
              <p:cNvSpPr/>
              <p:nvPr/>
            </p:nvSpPr>
            <p:spPr>
              <a:xfrm>
                <a:off x="6252350" y="1883725"/>
                <a:ext cx="1750200" cy="1750200"/>
              </a:xfrm>
              <a:prstGeom prst="ellipse">
                <a:avLst/>
              </a:prstGeom>
              <a:noFill/>
              <a:ln cap="flat" cmpd="sng" w="38100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cxnSp>
            <p:nvCxnSpPr>
              <p:cNvPr id="102" name="Google Shape;102;p18"/>
              <p:cNvCxnSpPr>
                <a:stCxn id="103" idx="3"/>
                <a:endCxn id="101" idx="3"/>
              </p:cNvCxnSpPr>
              <p:nvPr/>
            </p:nvCxnSpPr>
            <p:spPr>
              <a:xfrm flipH="1">
                <a:off x="6508550" y="2798850"/>
                <a:ext cx="618900" cy="578700"/>
              </a:xfrm>
              <a:prstGeom prst="straightConnector1">
                <a:avLst/>
              </a:prstGeom>
              <a:noFill/>
              <a:ln cap="flat" cmpd="sng" w="38100">
                <a:solidFill>
                  <a:srgbClr val="000000"/>
                </a:solidFill>
                <a:prstDash val="solid"/>
                <a:round/>
                <a:headEnd len="med" w="med" type="none"/>
                <a:tailEnd len="med" w="med" type="stealth"/>
              </a:ln>
            </p:spPr>
          </p:cxnSp>
          <p:cxnSp>
            <p:nvCxnSpPr>
              <p:cNvPr id="104" name="Google Shape;104;p18"/>
              <p:cNvCxnSpPr>
                <a:stCxn id="103" idx="3"/>
                <a:endCxn id="101" idx="5"/>
              </p:cNvCxnSpPr>
              <p:nvPr/>
            </p:nvCxnSpPr>
            <p:spPr>
              <a:xfrm>
                <a:off x="7127450" y="2798850"/>
                <a:ext cx="618900" cy="578700"/>
              </a:xfrm>
              <a:prstGeom prst="straightConnector1">
                <a:avLst/>
              </a:prstGeom>
              <a:noFill/>
              <a:ln cap="flat" cmpd="sng" w="38100">
                <a:solidFill>
                  <a:srgbClr val="000000"/>
                </a:solidFill>
                <a:prstDash val="solid"/>
                <a:round/>
                <a:headEnd len="med" w="med" type="none"/>
                <a:tailEnd len="med" w="med" type="stealth"/>
              </a:ln>
            </p:spPr>
          </p:cxnSp>
          <p:grpSp>
            <p:nvGrpSpPr>
              <p:cNvPr id="105" name="Google Shape;105;p18"/>
              <p:cNvGrpSpPr/>
              <p:nvPr/>
            </p:nvGrpSpPr>
            <p:grpSpPr>
              <a:xfrm>
                <a:off x="6967100" y="2571750"/>
                <a:ext cx="320700" cy="227100"/>
                <a:chOff x="6826825" y="2284525"/>
                <a:chExt cx="320700" cy="227100"/>
              </a:xfrm>
            </p:grpSpPr>
            <p:sp>
              <p:nvSpPr>
                <p:cNvPr id="106" name="Google Shape;106;p18"/>
                <p:cNvSpPr/>
                <p:nvPr/>
              </p:nvSpPr>
              <p:spPr>
                <a:xfrm>
                  <a:off x="6826825" y="2284525"/>
                  <a:ext cx="320700" cy="120300"/>
                </a:xfrm>
                <a:prstGeom prst="rect">
                  <a:avLst/>
                </a:prstGeom>
                <a:noFill/>
                <a:ln cap="flat" cmpd="sng" w="9525">
                  <a:solidFill>
                    <a:srgbClr val="000000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03" name="Google Shape;103;p18"/>
                <p:cNvSpPr/>
                <p:nvPr/>
              </p:nvSpPr>
              <p:spPr>
                <a:xfrm rot="5400000">
                  <a:off x="6933775" y="2371375"/>
                  <a:ext cx="106800" cy="173700"/>
                </a:xfrm>
                <a:prstGeom prst="flowChartDelay">
                  <a:avLst/>
                </a:prstGeom>
                <a:noFill/>
                <a:ln cap="flat" cmpd="sng" w="9525">
                  <a:solidFill>
                    <a:srgbClr val="000000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  <p:sp>
            <p:nvSpPr>
              <p:cNvPr id="107" name="Google Shape;107;p18"/>
              <p:cNvSpPr txBox="1"/>
              <p:nvPr/>
            </p:nvSpPr>
            <p:spPr>
              <a:xfrm>
                <a:off x="6774050" y="2309100"/>
                <a:ext cx="706800" cy="3729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000"/>
                  <a:t>IR LED</a:t>
                </a:r>
                <a:endParaRPr sz="1000"/>
              </a:p>
            </p:txBody>
          </p:sp>
        </p:grpSp>
      </p:grpSp>
      <p:grpSp>
        <p:nvGrpSpPr>
          <p:cNvPr id="108" name="Google Shape;108;p18"/>
          <p:cNvGrpSpPr/>
          <p:nvPr/>
        </p:nvGrpSpPr>
        <p:grpSpPr>
          <a:xfrm>
            <a:off x="4717350" y="2860200"/>
            <a:ext cx="1750200" cy="2123100"/>
            <a:chOff x="4484325" y="2766975"/>
            <a:chExt cx="1750200" cy="2123100"/>
          </a:xfrm>
        </p:grpSpPr>
        <p:sp>
          <p:nvSpPr>
            <p:cNvPr id="109" name="Google Shape;109;p18"/>
            <p:cNvSpPr txBox="1"/>
            <p:nvPr/>
          </p:nvSpPr>
          <p:spPr>
            <a:xfrm>
              <a:off x="4722825" y="4517175"/>
              <a:ext cx="1273200" cy="372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/>
                <a:t>13</a:t>
              </a:r>
              <a:r>
                <a:rPr lang="en"/>
                <a:t> feet away</a:t>
              </a:r>
              <a:endParaRPr/>
            </a:p>
          </p:txBody>
        </p:sp>
        <p:grpSp>
          <p:nvGrpSpPr>
            <p:cNvPr id="110" name="Google Shape;110;p18"/>
            <p:cNvGrpSpPr/>
            <p:nvPr/>
          </p:nvGrpSpPr>
          <p:grpSpPr>
            <a:xfrm>
              <a:off x="4484325" y="2766975"/>
              <a:ext cx="1750200" cy="1750200"/>
              <a:chOff x="6252350" y="1883725"/>
              <a:chExt cx="1750200" cy="1750200"/>
            </a:xfrm>
          </p:grpSpPr>
          <p:sp>
            <p:nvSpPr>
              <p:cNvPr id="111" name="Google Shape;111;p18"/>
              <p:cNvSpPr/>
              <p:nvPr/>
            </p:nvSpPr>
            <p:spPr>
              <a:xfrm>
                <a:off x="6252350" y="1883725"/>
                <a:ext cx="1750200" cy="1750200"/>
              </a:xfrm>
              <a:prstGeom prst="ellipse">
                <a:avLst/>
              </a:prstGeom>
              <a:noFill/>
              <a:ln cap="flat" cmpd="sng" w="38100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cxnSp>
            <p:nvCxnSpPr>
              <p:cNvPr id="112" name="Google Shape;112;p18"/>
              <p:cNvCxnSpPr>
                <a:stCxn id="113" idx="3"/>
                <a:endCxn id="114" idx="2"/>
              </p:cNvCxnSpPr>
              <p:nvPr/>
            </p:nvCxnSpPr>
            <p:spPr>
              <a:xfrm flipH="1">
                <a:off x="6806450" y="2798850"/>
                <a:ext cx="321000" cy="774000"/>
              </a:xfrm>
              <a:prstGeom prst="straightConnector1">
                <a:avLst/>
              </a:prstGeom>
              <a:noFill/>
              <a:ln cap="flat" cmpd="sng" w="38100">
                <a:solidFill>
                  <a:srgbClr val="000000"/>
                </a:solidFill>
                <a:prstDash val="solid"/>
                <a:round/>
                <a:headEnd len="med" w="med" type="none"/>
                <a:tailEnd len="med" w="med" type="stealth"/>
              </a:ln>
            </p:spPr>
          </p:cxnSp>
          <p:cxnSp>
            <p:nvCxnSpPr>
              <p:cNvPr id="115" name="Google Shape;115;p18"/>
              <p:cNvCxnSpPr>
                <a:stCxn id="113" idx="3"/>
                <a:endCxn id="114" idx="0"/>
              </p:cNvCxnSpPr>
              <p:nvPr/>
            </p:nvCxnSpPr>
            <p:spPr>
              <a:xfrm>
                <a:off x="7127450" y="2798850"/>
                <a:ext cx="334500" cy="768600"/>
              </a:xfrm>
              <a:prstGeom prst="straightConnector1">
                <a:avLst/>
              </a:prstGeom>
              <a:noFill/>
              <a:ln cap="flat" cmpd="sng" w="38100">
                <a:solidFill>
                  <a:srgbClr val="000000"/>
                </a:solidFill>
                <a:prstDash val="solid"/>
                <a:round/>
                <a:headEnd len="med" w="med" type="none"/>
                <a:tailEnd len="med" w="med" type="stealth"/>
              </a:ln>
            </p:spPr>
          </p:cxnSp>
          <p:grpSp>
            <p:nvGrpSpPr>
              <p:cNvPr id="116" name="Google Shape;116;p18"/>
              <p:cNvGrpSpPr/>
              <p:nvPr/>
            </p:nvGrpSpPr>
            <p:grpSpPr>
              <a:xfrm>
                <a:off x="6967100" y="2571750"/>
                <a:ext cx="320700" cy="227100"/>
                <a:chOff x="6826825" y="2284525"/>
                <a:chExt cx="320700" cy="227100"/>
              </a:xfrm>
            </p:grpSpPr>
            <p:sp>
              <p:nvSpPr>
                <p:cNvPr id="117" name="Google Shape;117;p18"/>
                <p:cNvSpPr/>
                <p:nvPr/>
              </p:nvSpPr>
              <p:spPr>
                <a:xfrm>
                  <a:off x="6826825" y="2284525"/>
                  <a:ext cx="320700" cy="120300"/>
                </a:xfrm>
                <a:prstGeom prst="rect">
                  <a:avLst/>
                </a:prstGeom>
                <a:noFill/>
                <a:ln cap="flat" cmpd="sng" w="9525">
                  <a:solidFill>
                    <a:srgbClr val="000000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13" name="Google Shape;113;p18"/>
                <p:cNvSpPr/>
                <p:nvPr/>
              </p:nvSpPr>
              <p:spPr>
                <a:xfrm rot="5400000">
                  <a:off x="6933775" y="2371375"/>
                  <a:ext cx="106800" cy="173700"/>
                </a:xfrm>
                <a:prstGeom prst="flowChartDelay">
                  <a:avLst/>
                </a:prstGeom>
                <a:noFill/>
                <a:ln cap="flat" cmpd="sng" w="9525">
                  <a:solidFill>
                    <a:srgbClr val="000000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  <p:sp>
            <p:nvSpPr>
              <p:cNvPr id="118" name="Google Shape;118;p18"/>
              <p:cNvSpPr txBox="1"/>
              <p:nvPr/>
            </p:nvSpPr>
            <p:spPr>
              <a:xfrm>
                <a:off x="6774050" y="2309100"/>
                <a:ext cx="706800" cy="3729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000"/>
                  <a:t>IR LED</a:t>
                </a:r>
                <a:endParaRPr sz="1000"/>
              </a:p>
            </p:txBody>
          </p:sp>
        </p:grpSp>
      </p:grpSp>
      <p:grpSp>
        <p:nvGrpSpPr>
          <p:cNvPr id="119" name="Google Shape;119;p18"/>
          <p:cNvGrpSpPr/>
          <p:nvPr/>
        </p:nvGrpSpPr>
        <p:grpSpPr>
          <a:xfrm>
            <a:off x="6827700" y="2860200"/>
            <a:ext cx="1750200" cy="2123100"/>
            <a:chOff x="6827700" y="2766975"/>
            <a:chExt cx="1750200" cy="2123100"/>
          </a:xfrm>
        </p:grpSpPr>
        <p:sp>
          <p:nvSpPr>
            <p:cNvPr id="120" name="Google Shape;120;p18"/>
            <p:cNvSpPr txBox="1"/>
            <p:nvPr/>
          </p:nvSpPr>
          <p:spPr>
            <a:xfrm>
              <a:off x="7066200" y="4517175"/>
              <a:ext cx="1273200" cy="372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/>
                <a:t>17</a:t>
              </a:r>
              <a:r>
                <a:rPr lang="en"/>
                <a:t> feet away</a:t>
              </a:r>
              <a:endParaRPr/>
            </a:p>
          </p:txBody>
        </p:sp>
        <p:grpSp>
          <p:nvGrpSpPr>
            <p:cNvPr id="121" name="Google Shape;121;p18"/>
            <p:cNvGrpSpPr/>
            <p:nvPr/>
          </p:nvGrpSpPr>
          <p:grpSpPr>
            <a:xfrm>
              <a:off x="6827700" y="2766975"/>
              <a:ext cx="1750200" cy="1750325"/>
              <a:chOff x="6252350" y="1883725"/>
              <a:chExt cx="1750200" cy="1750325"/>
            </a:xfrm>
          </p:grpSpPr>
          <p:sp>
            <p:nvSpPr>
              <p:cNvPr id="122" name="Google Shape;122;p18"/>
              <p:cNvSpPr/>
              <p:nvPr/>
            </p:nvSpPr>
            <p:spPr>
              <a:xfrm>
                <a:off x="6252350" y="1883725"/>
                <a:ext cx="1750200" cy="1750200"/>
              </a:xfrm>
              <a:prstGeom prst="ellipse">
                <a:avLst/>
              </a:prstGeom>
              <a:noFill/>
              <a:ln cap="flat" cmpd="sng" w="38100">
                <a:solidFill>
                  <a:srgbClr val="FF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cxnSp>
            <p:nvCxnSpPr>
              <p:cNvPr id="123" name="Google Shape;123;p18"/>
              <p:cNvCxnSpPr>
                <a:stCxn id="124" idx="3"/>
                <a:endCxn id="122" idx="4"/>
              </p:cNvCxnSpPr>
              <p:nvPr/>
            </p:nvCxnSpPr>
            <p:spPr>
              <a:xfrm>
                <a:off x="7127450" y="2798850"/>
                <a:ext cx="0" cy="835200"/>
              </a:xfrm>
              <a:prstGeom prst="straightConnector1">
                <a:avLst/>
              </a:prstGeom>
              <a:noFill/>
              <a:ln cap="flat" cmpd="sng" w="38100">
                <a:solidFill>
                  <a:srgbClr val="000000"/>
                </a:solidFill>
                <a:prstDash val="solid"/>
                <a:round/>
                <a:headEnd len="med" w="med" type="none"/>
                <a:tailEnd len="med" w="med" type="stealth"/>
              </a:ln>
            </p:spPr>
          </p:cxnSp>
          <p:grpSp>
            <p:nvGrpSpPr>
              <p:cNvPr id="125" name="Google Shape;125;p18"/>
              <p:cNvGrpSpPr/>
              <p:nvPr/>
            </p:nvGrpSpPr>
            <p:grpSpPr>
              <a:xfrm>
                <a:off x="6967100" y="2571750"/>
                <a:ext cx="320700" cy="227100"/>
                <a:chOff x="6826825" y="2284525"/>
                <a:chExt cx="320700" cy="227100"/>
              </a:xfrm>
            </p:grpSpPr>
            <p:sp>
              <p:nvSpPr>
                <p:cNvPr id="126" name="Google Shape;126;p18"/>
                <p:cNvSpPr/>
                <p:nvPr/>
              </p:nvSpPr>
              <p:spPr>
                <a:xfrm>
                  <a:off x="6826825" y="2284525"/>
                  <a:ext cx="320700" cy="120300"/>
                </a:xfrm>
                <a:prstGeom prst="rect">
                  <a:avLst/>
                </a:prstGeom>
                <a:noFill/>
                <a:ln cap="flat" cmpd="sng" w="9525">
                  <a:solidFill>
                    <a:srgbClr val="000000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24" name="Google Shape;124;p18"/>
                <p:cNvSpPr/>
                <p:nvPr/>
              </p:nvSpPr>
              <p:spPr>
                <a:xfrm rot="5400000">
                  <a:off x="6933775" y="2371375"/>
                  <a:ext cx="106800" cy="173700"/>
                </a:xfrm>
                <a:prstGeom prst="flowChartDelay">
                  <a:avLst/>
                </a:prstGeom>
                <a:noFill/>
                <a:ln cap="flat" cmpd="sng" w="9525">
                  <a:solidFill>
                    <a:srgbClr val="000000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  <p:sp>
            <p:nvSpPr>
              <p:cNvPr id="127" name="Google Shape;127;p18"/>
              <p:cNvSpPr txBox="1"/>
              <p:nvPr/>
            </p:nvSpPr>
            <p:spPr>
              <a:xfrm>
                <a:off x="6774050" y="2309100"/>
                <a:ext cx="706800" cy="3729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000"/>
                  <a:t>IR LED</a:t>
                </a:r>
                <a:endParaRPr sz="1000"/>
              </a:p>
            </p:txBody>
          </p:sp>
        </p:grpSp>
      </p:grpSp>
      <p:cxnSp>
        <p:nvCxnSpPr>
          <p:cNvPr id="128" name="Google Shape;128;p18"/>
          <p:cNvCxnSpPr>
            <a:stCxn id="103" idx="3"/>
            <a:endCxn id="101" idx="4"/>
          </p:cNvCxnSpPr>
          <p:nvPr/>
        </p:nvCxnSpPr>
        <p:spPr>
          <a:xfrm>
            <a:off x="3531350" y="3775325"/>
            <a:ext cx="0" cy="835200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29" name="Google Shape;129;p18"/>
          <p:cNvSpPr/>
          <p:nvPr/>
        </p:nvSpPr>
        <p:spPr>
          <a:xfrm>
            <a:off x="2656499" y="2860200"/>
            <a:ext cx="1750200" cy="1750200"/>
          </a:xfrm>
          <a:prstGeom prst="arc">
            <a:avLst>
              <a:gd fmla="val 8175150" name="adj1"/>
              <a:gd fmla="val 2691426" name="adj2"/>
            </a:avLst>
          </a:prstGeom>
          <a:noFill/>
          <a:ln cap="flat" cmpd="sng" w="38100">
            <a:solidFill>
              <a:srgbClr val="4A86E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0" name="Google Shape;130;p18"/>
          <p:cNvSpPr/>
          <p:nvPr/>
        </p:nvSpPr>
        <p:spPr>
          <a:xfrm>
            <a:off x="2656499" y="2860200"/>
            <a:ext cx="1750200" cy="1750200"/>
          </a:xfrm>
          <a:prstGeom prst="arc">
            <a:avLst>
              <a:gd fmla="val 2727492" name="adj1"/>
              <a:gd fmla="val 8058507" name="adj2"/>
            </a:avLst>
          </a:prstGeom>
          <a:noFill/>
          <a:ln cap="flat" cmpd="sng" w="38100">
            <a:solidFill>
              <a:srgbClr val="38761D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1" name="Google Shape;131;p18"/>
          <p:cNvSpPr txBox="1"/>
          <p:nvPr/>
        </p:nvSpPr>
        <p:spPr>
          <a:xfrm>
            <a:off x="3531350" y="4012625"/>
            <a:ext cx="494400" cy="36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35°</a:t>
            </a:r>
            <a:endParaRPr sz="1200"/>
          </a:p>
        </p:txBody>
      </p:sp>
      <p:sp>
        <p:nvSpPr>
          <p:cNvPr id="132" name="Google Shape;132;p18"/>
          <p:cNvSpPr txBox="1"/>
          <p:nvPr/>
        </p:nvSpPr>
        <p:spPr>
          <a:xfrm>
            <a:off x="3162700" y="4012625"/>
            <a:ext cx="494400" cy="36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35°</a:t>
            </a:r>
            <a:endParaRPr sz="1200"/>
          </a:p>
        </p:txBody>
      </p:sp>
      <p:sp>
        <p:nvSpPr>
          <p:cNvPr id="133" name="Google Shape;133;p18"/>
          <p:cNvSpPr/>
          <p:nvPr/>
        </p:nvSpPr>
        <p:spPr>
          <a:xfrm>
            <a:off x="4717349" y="2860200"/>
            <a:ext cx="1750200" cy="1750200"/>
          </a:xfrm>
          <a:prstGeom prst="arc">
            <a:avLst>
              <a:gd fmla="val 6729694" name="adj1"/>
              <a:gd fmla="val 3957391" name="adj2"/>
            </a:avLst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4" name="Google Shape;114;p18"/>
          <p:cNvSpPr/>
          <p:nvPr/>
        </p:nvSpPr>
        <p:spPr>
          <a:xfrm>
            <a:off x="4717349" y="2860200"/>
            <a:ext cx="1750200" cy="1750200"/>
          </a:xfrm>
          <a:prstGeom prst="arc">
            <a:avLst>
              <a:gd fmla="val 4051913" name="adj1"/>
              <a:gd fmla="val 6691022" name="adj2"/>
            </a:avLst>
          </a:prstGeom>
          <a:noFill/>
          <a:ln cap="flat" cmpd="sng" w="38100">
            <a:solidFill>
              <a:srgbClr val="38761D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4" name="Google Shape;134;p18"/>
          <p:cNvSpPr txBox="1"/>
          <p:nvPr/>
        </p:nvSpPr>
        <p:spPr>
          <a:xfrm>
            <a:off x="5292150" y="4297025"/>
            <a:ext cx="644400" cy="36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1</a:t>
            </a:r>
            <a:r>
              <a:rPr lang="en" sz="1000"/>
              <a:t>5° </a:t>
            </a:r>
            <a:r>
              <a:rPr lang="en" sz="1000">
                <a:solidFill>
                  <a:schemeClr val="dk1"/>
                </a:solidFill>
              </a:rPr>
              <a:t>15°</a:t>
            </a:r>
            <a:endParaRPr sz="1000"/>
          </a:p>
        </p:txBody>
      </p:sp>
      <p:cxnSp>
        <p:nvCxnSpPr>
          <p:cNvPr id="135" name="Google Shape;135;p18"/>
          <p:cNvCxnSpPr>
            <a:stCxn id="133" idx="1"/>
          </p:cNvCxnSpPr>
          <p:nvPr/>
        </p:nvCxnSpPr>
        <p:spPr>
          <a:xfrm>
            <a:off x="5592449" y="3735300"/>
            <a:ext cx="18600" cy="90060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36" name="Google Shape;136;p18"/>
          <p:cNvSpPr txBox="1"/>
          <p:nvPr/>
        </p:nvSpPr>
        <p:spPr>
          <a:xfrm>
            <a:off x="6202875" y="303725"/>
            <a:ext cx="2698800" cy="855300"/>
          </a:xfrm>
          <a:prstGeom prst="rect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38761D"/>
                </a:solidFill>
              </a:rPr>
              <a:t>➡ </a:t>
            </a:r>
            <a:r>
              <a:rPr lang="en"/>
              <a:t>Accurate Signal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4A86E8"/>
                </a:solidFill>
              </a:rPr>
              <a:t>➡ </a:t>
            </a:r>
            <a:r>
              <a:rPr lang="en"/>
              <a:t>Signal Detected, not correct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0000"/>
                </a:solidFill>
              </a:rPr>
              <a:t>➡ </a:t>
            </a:r>
            <a:r>
              <a:rPr lang="en"/>
              <a:t>No signal detected</a:t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1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Central Hub Functionality</a:t>
            </a:r>
            <a:endParaRPr/>
          </a:p>
        </p:txBody>
      </p:sp>
      <p:sp>
        <p:nvSpPr>
          <p:cNvPr id="142" name="Google Shape;142;p19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</a:pPr>
            <a:r>
              <a:rPr lang="en">
                <a:solidFill>
                  <a:srgbClr val="000000"/>
                </a:solidFill>
              </a:rPr>
              <a:t>Communicate with peripheral modules</a:t>
            </a:r>
            <a:endParaRPr>
              <a:solidFill>
                <a:srgbClr val="000000"/>
              </a:solidFill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○"/>
            </a:pPr>
            <a:r>
              <a:rPr lang="en" sz="1800">
                <a:solidFill>
                  <a:srgbClr val="000000"/>
                </a:solidFill>
              </a:rPr>
              <a:t>IR transmission and receiving</a:t>
            </a:r>
            <a:endParaRPr sz="1800">
              <a:solidFill>
                <a:srgbClr val="000000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</a:pPr>
            <a:r>
              <a:rPr lang="en">
                <a:solidFill>
                  <a:srgbClr val="000000"/>
                </a:solidFill>
              </a:rPr>
              <a:t>Control game play</a:t>
            </a:r>
            <a:endParaRPr>
              <a:solidFill>
                <a:srgbClr val="000000"/>
              </a:solidFill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○"/>
            </a:pPr>
            <a:r>
              <a:rPr lang="en" sz="1800">
                <a:solidFill>
                  <a:srgbClr val="000000"/>
                </a:solidFill>
              </a:rPr>
              <a:t>Microcontroller code and IR signals</a:t>
            </a:r>
            <a:endParaRPr sz="1800">
              <a:solidFill>
                <a:srgbClr val="000000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</a:pPr>
            <a:r>
              <a:rPr lang="en">
                <a:solidFill>
                  <a:srgbClr val="000000"/>
                </a:solidFill>
              </a:rPr>
              <a:t>Display current score and game</a:t>
            </a:r>
            <a:endParaRPr>
              <a:solidFill>
                <a:srgbClr val="000000"/>
              </a:solidFill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○"/>
            </a:pPr>
            <a:r>
              <a:rPr lang="en" sz="1800">
                <a:solidFill>
                  <a:srgbClr val="000000"/>
                </a:solidFill>
              </a:rPr>
              <a:t>Important for user experience</a:t>
            </a:r>
            <a:endParaRPr>
              <a:solidFill>
                <a:srgbClr val="000000"/>
              </a:solidFill>
            </a:endParaRPr>
          </a:p>
        </p:txBody>
      </p:sp>
      <p:pic>
        <p:nvPicPr>
          <p:cNvPr id="143" name="Google Shape;143;p19"/>
          <p:cNvPicPr preferRelativeResize="0"/>
          <p:nvPr/>
        </p:nvPicPr>
        <p:blipFill rotWithShape="1">
          <a:blip r:embed="rId3">
            <a:alphaModFix/>
          </a:blip>
          <a:srcRect b="5521" l="0" r="0" t="3511"/>
          <a:stretch/>
        </p:blipFill>
        <p:spPr>
          <a:xfrm>
            <a:off x="5222750" y="455538"/>
            <a:ext cx="3489499" cy="423242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2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Central Hub</a:t>
            </a:r>
            <a:endParaRPr/>
          </a:p>
        </p:txBody>
      </p:sp>
      <p:sp>
        <p:nvSpPr>
          <p:cNvPr id="149" name="Google Shape;149;p20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150" name="Google Shape;150;p20"/>
          <p:cNvPicPr preferRelativeResize="0"/>
          <p:nvPr/>
        </p:nvPicPr>
        <p:blipFill rotWithShape="1">
          <a:blip r:embed="rId3">
            <a:alphaModFix/>
          </a:blip>
          <a:srcRect b="14135" l="21795" r="0" t="-120"/>
          <a:stretch/>
        </p:blipFill>
        <p:spPr>
          <a:xfrm>
            <a:off x="311688" y="1095725"/>
            <a:ext cx="2486673" cy="38350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1" name="Google Shape;151;p20"/>
          <p:cNvPicPr preferRelativeResize="0"/>
          <p:nvPr/>
        </p:nvPicPr>
        <p:blipFill rotWithShape="1">
          <a:blip r:embed="rId4">
            <a:alphaModFix/>
          </a:blip>
          <a:srcRect b="4369" l="21286" r="6750" t="12393"/>
          <a:stretch/>
        </p:blipFill>
        <p:spPr>
          <a:xfrm>
            <a:off x="6345650" y="1095725"/>
            <a:ext cx="2486650" cy="38350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2" name="Google Shape;152;p20"/>
          <p:cNvPicPr preferRelativeResize="0"/>
          <p:nvPr/>
        </p:nvPicPr>
        <p:blipFill rotWithShape="1">
          <a:blip r:embed="rId5">
            <a:alphaModFix/>
          </a:blip>
          <a:srcRect b="0" l="20729" r="0" t="9543"/>
          <a:stretch/>
        </p:blipFill>
        <p:spPr>
          <a:xfrm>
            <a:off x="3328663" y="1121488"/>
            <a:ext cx="2486673" cy="37834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2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Central Hub</a:t>
            </a:r>
            <a:endParaRPr/>
          </a:p>
        </p:txBody>
      </p:sp>
      <p:sp>
        <p:nvSpPr>
          <p:cNvPr id="158" name="Google Shape;158;p2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0000"/>
                </a:solidFill>
              </a:rPr>
              <a:t>Requirements and Verification</a:t>
            </a:r>
            <a:endParaRPr>
              <a:solidFill>
                <a:srgbClr val="000000"/>
              </a:solidFill>
            </a:endParaRPr>
          </a:p>
          <a:p>
            <a:pPr indent="-342900" lvl="0" marL="45720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</a:pPr>
            <a:r>
              <a:rPr lang="en">
                <a:solidFill>
                  <a:srgbClr val="000000"/>
                </a:solidFill>
              </a:rPr>
              <a:t>Module accurately sends and receives signals to and from the peripheral modules via IR</a:t>
            </a:r>
            <a:endParaRPr>
              <a:solidFill>
                <a:srgbClr val="000000"/>
              </a:solidFill>
            </a:endParaRPr>
          </a:p>
          <a:p>
            <a:pPr indent="-3429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</a:pPr>
            <a:r>
              <a:rPr lang="en">
                <a:solidFill>
                  <a:srgbClr val="000000"/>
                </a:solidFill>
              </a:rPr>
              <a:t>The microcontroller handles multiple game modes individually (not simultaneously)</a:t>
            </a:r>
            <a:endParaRPr>
              <a:solidFill>
                <a:srgbClr val="000000"/>
              </a:solidFill>
            </a:endParaRPr>
          </a:p>
          <a:p>
            <a:pPr indent="-3429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</a:pPr>
            <a:r>
              <a:rPr lang="en">
                <a:solidFill>
                  <a:srgbClr val="000000"/>
                </a:solidFill>
              </a:rPr>
              <a:t>The LCD panel displays output corresponding to the game being played (determined by the microcontroller)</a:t>
            </a:r>
            <a:endParaRPr>
              <a:solidFill>
                <a:srgbClr val="000000"/>
              </a:solidFill>
            </a:endParaRPr>
          </a:p>
          <a:p>
            <a:pPr indent="-3429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</a:pPr>
            <a:r>
              <a:rPr lang="en">
                <a:solidFill>
                  <a:srgbClr val="000000"/>
                </a:solidFill>
              </a:rPr>
              <a:t>The IR remote is able to switch games and connect via IR with the microcontroller</a:t>
            </a:r>
            <a:endParaRPr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