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680"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7" r:id="rId28"/>
    <p:sldId id="281" r:id="rId29"/>
    <p:sldId id="282" r:id="rId30"/>
    <p:sldId id="283" r:id="rId31"/>
    <p:sldId id="284" r:id="rId32"/>
    <p:sldId id="285" r:id="rId33"/>
    <p:sldId id="286"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388AFF-6685-4F6F-A736-9620A0BE112A}">
  <a:tblStyle styleId="{56388AFF-6685-4F6F-A736-9620A0BE11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D19C087-7BB6-403F-AFEA-F45BB3BB54C3}" styleName="Table_1">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100" b="0" i="0" u="none" strike="noStrike" cap="none">
                <a:solidFill>
                  <a:schemeClr val="dk1"/>
                </a:solidFill>
                <a:latin typeface="Arial"/>
                <a:ea typeface="Arial"/>
                <a:cs typeface="Arial"/>
                <a:sym typeface="Arial"/>
              </a:defRPr>
            </a:lvl1pPr>
            <a:lvl2pPr marL="457200" marR="0" lvl="1" indent="0" algn="l" rtl="0">
              <a:spcBef>
                <a:spcPts val="0"/>
              </a:spcBef>
              <a:buSzPts val="1400"/>
              <a:buNone/>
              <a:defRPr sz="11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1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1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1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1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1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1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897680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lvl="0" indent="0">
              <a:spcBef>
                <a:spcPts val="0"/>
              </a:spcBef>
              <a:buNone/>
            </a:pPr>
            <a:r>
              <a:rPr lang="en-US"/>
              <a:t>Thomas</a:t>
            </a:r>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364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Mason</a:t>
            </a:r>
          </a:p>
        </p:txBody>
      </p:sp>
      <p:sp>
        <p:nvSpPr>
          <p:cNvPr id="247" name="Shape 247"/>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10</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6057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Mason</a:t>
            </a:r>
          </a:p>
        </p:txBody>
      </p:sp>
    </p:spTree>
    <p:extLst>
      <p:ext uri="{BB962C8B-B14F-4D97-AF65-F5344CB8AC3E}">
        <p14:creationId xmlns:p14="http://schemas.microsoft.com/office/powerpoint/2010/main" val="497362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US"/>
              <a:t>Mason</a:t>
            </a:r>
          </a:p>
        </p:txBody>
      </p:sp>
    </p:spTree>
    <p:extLst>
      <p:ext uri="{BB962C8B-B14F-4D97-AF65-F5344CB8AC3E}">
        <p14:creationId xmlns:p14="http://schemas.microsoft.com/office/powerpoint/2010/main" val="883385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Karan</a:t>
            </a:r>
          </a:p>
        </p:txBody>
      </p:sp>
      <p:sp>
        <p:nvSpPr>
          <p:cNvPr id="266" name="Shape 266"/>
          <p:cNvSpPr txBox="1">
            <a:spLocks noGrp="1"/>
          </p:cNvSpPr>
          <p:nvPr>
            <p:ph type="sldNum" idx="12"/>
          </p:nvPr>
        </p:nvSpPr>
        <p:spPr>
          <a:xfrm>
            <a:off x="5179484" y="6513910"/>
            <a:ext cx="3962400" cy="34409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13</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6329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Karan</a:t>
            </a:r>
          </a:p>
        </p:txBody>
      </p:sp>
      <p:sp>
        <p:nvSpPr>
          <p:cNvPr id="282" name="Shape 282"/>
          <p:cNvSpPr txBox="1">
            <a:spLocks noGrp="1"/>
          </p:cNvSpPr>
          <p:nvPr>
            <p:ph type="sldNum" idx="12"/>
          </p:nvPr>
        </p:nvSpPr>
        <p:spPr>
          <a:xfrm>
            <a:off x="5179484" y="6513910"/>
            <a:ext cx="3962400" cy="34409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14</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1384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Mason</a:t>
            </a:r>
          </a:p>
        </p:txBody>
      </p:sp>
      <p:sp>
        <p:nvSpPr>
          <p:cNvPr id="296" name="Shape 296"/>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15</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42148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Mason</a:t>
            </a:r>
          </a:p>
        </p:txBody>
      </p:sp>
      <p:sp>
        <p:nvSpPr>
          <p:cNvPr id="310" name="Shape 310"/>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16</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3547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Thomas</a:t>
            </a:r>
          </a:p>
        </p:txBody>
      </p:sp>
      <p:sp>
        <p:nvSpPr>
          <p:cNvPr id="324" name="Shape 324"/>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17</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95119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US"/>
              <a:t>Thomas</a:t>
            </a:r>
          </a:p>
        </p:txBody>
      </p:sp>
    </p:spTree>
    <p:extLst>
      <p:ext uri="{BB962C8B-B14F-4D97-AF65-F5344CB8AC3E}">
        <p14:creationId xmlns:p14="http://schemas.microsoft.com/office/powerpoint/2010/main" val="2459050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Thomas</a:t>
            </a:r>
          </a:p>
        </p:txBody>
      </p:sp>
    </p:spTree>
    <p:extLst>
      <p:ext uri="{BB962C8B-B14F-4D97-AF65-F5344CB8AC3E}">
        <p14:creationId xmlns:p14="http://schemas.microsoft.com/office/powerpoint/2010/main" val="3772369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Thomas</a:t>
            </a:r>
          </a:p>
        </p:txBody>
      </p:sp>
      <p:sp>
        <p:nvSpPr>
          <p:cNvPr id="166" name="Shape 166"/>
          <p:cNvSpPr txBox="1">
            <a:spLocks noGrp="1"/>
          </p:cNvSpPr>
          <p:nvPr>
            <p:ph type="sldNum" idx="12"/>
          </p:nvPr>
        </p:nvSpPr>
        <p:spPr>
          <a:xfrm>
            <a:off x="5179484" y="6513910"/>
            <a:ext cx="3962400" cy="34409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2</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26918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US"/>
              <a:t>Thomas</a:t>
            </a:r>
          </a:p>
        </p:txBody>
      </p:sp>
    </p:spTree>
    <p:extLst>
      <p:ext uri="{BB962C8B-B14F-4D97-AF65-F5344CB8AC3E}">
        <p14:creationId xmlns:p14="http://schemas.microsoft.com/office/powerpoint/2010/main" val="1252110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Thomas</a:t>
            </a:r>
          </a:p>
        </p:txBody>
      </p:sp>
      <p:sp>
        <p:nvSpPr>
          <p:cNvPr id="363" name="Shape 363"/>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21</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63919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Thomas</a:t>
            </a:r>
          </a:p>
        </p:txBody>
      </p:sp>
      <p:sp>
        <p:nvSpPr>
          <p:cNvPr id="377" name="Shape 377"/>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22</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94428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Thomas</a:t>
            </a:r>
          </a:p>
        </p:txBody>
      </p:sp>
      <p:sp>
        <p:nvSpPr>
          <p:cNvPr id="391" name="Shape 391"/>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23</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1579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4" name="Shape 40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Karan</a:t>
            </a:r>
          </a:p>
        </p:txBody>
      </p:sp>
      <p:sp>
        <p:nvSpPr>
          <p:cNvPr id="405" name="Shape 405"/>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24</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68301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Karan</a:t>
            </a:r>
          </a:p>
        </p:txBody>
      </p:sp>
      <p:sp>
        <p:nvSpPr>
          <p:cNvPr id="416" name="Shape 416"/>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25</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7149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US" dirty="0" smtClean="0"/>
              <a:t>Mason</a:t>
            </a:r>
            <a:endParaRPr dirty="0"/>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3359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Mason</a:t>
            </a:r>
          </a:p>
        </p:txBody>
      </p:sp>
      <p:sp>
        <p:nvSpPr>
          <p:cNvPr id="430" name="Shape 430"/>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27</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6200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0" name="Shape 44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All</a:t>
            </a:r>
          </a:p>
        </p:txBody>
      </p:sp>
      <p:sp>
        <p:nvSpPr>
          <p:cNvPr id="441" name="Shape 441"/>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28</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06560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0" name="Shape 45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All</a:t>
            </a:r>
          </a:p>
        </p:txBody>
      </p:sp>
      <p:sp>
        <p:nvSpPr>
          <p:cNvPr id="451" name="Shape 451"/>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29</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8688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Thomas</a:t>
            </a:r>
          </a:p>
        </p:txBody>
      </p:sp>
      <p:sp>
        <p:nvSpPr>
          <p:cNvPr id="175" name="Shape 175"/>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3</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8747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Mason</a:t>
            </a:r>
          </a:p>
        </p:txBody>
      </p:sp>
      <p:sp>
        <p:nvSpPr>
          <p:cNvPr id="464" name="Shape 464"/>
          <p:cNvSpPr txBox="1">
            <a:spLocks noGrp="1"/>
          </p:cNvSpPr>
          <p:nvPr>
            <p:ph type="sldNum" idx="12"/>
          </p:nvPr>
        </p:nvSpPr>
        <p:spPr>
          <a:xfrm>
            <a:off x="5179484" y="6513910"/>
            <a:ext cx="3962400" cy="34409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30</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35528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None</a:t>
            </a:r>
          </a:p>
        </p:txBody>
      </p:sp>
    </p:spTree>
    <p:extLst>
      <p:ext uri="{BB962C8B-B14F-4D97-AF65-F5344CB8AC3E}">
        <p14:creationId xmlns:p14="http://schemas.microsoft.com/office/powerpoint/2010/main" val="3701926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lvl="0" indent="0">
              <a:spcBef>
                <a:spcPts val="0"/>
              </a:spcBef>
              <a:buNone/>
            </a:pPr>
            <a:r>
              <a:rPr lang="en-US"/>
              <a:t>None</a:t>
            </a:r>
          </a:p>
        </p:txBody>
      </p:sp>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351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Karan</a:t>
            </a:r>
          </a:p>
        </p:txBody>
      </p:sp>
      <p:sp>
        <p:nvSpPr>
          <p:cNvPr id="183" name="Shape 183"/>
          <p:cNvSpPr txBox="1">
            <a:spLocks noGrp="1"/>
          </p:cNvSpPr>
          <p:nvPr>
            <p:ph type="sldNum" idx="12"/>
          </p:nvPr>
        </p:nvSpPr>
        <p:spPr>
          <a:xfrm>
            <a:off x="5179484" y="6513910"/>
            <a:ext cx="3962400" cy="34409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4</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7970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lvl="0" indent="0">
              <a:spcBef>
                <a:spcPts val="0"/>
              </a:spcBef>
              <a:buNone/>
            </a:pPr>
            <a:r>
              <a:rPr lang="en-US"/>
              <a:t>Karan</a:t>
            </a: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66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Karan</a:t>
            </a:r>
          </a:p>
        </p:txBody>
      </p:sp>
      <p:sp>
        <p:nvSpPr>
          <p:cNvPr id="201" name="Shape 201"/>
          <p:cNvSpPr txBox="1">
            <a:spLocks noGrp="1"/>
          </p:cNvSpPr>
          <p:nvPr>
            <p:ph type="sldNum" idx="12"/>
          </p:nvPr>
        </p:nvSpPr>
        <p:spPr>
          <a:xfrm>
            <a:off x="5179484" y="6513910"/>
            <a:ext cx="3962400" cy="34409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6</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7768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Mason</a:t>
            </a:r>
          </a:p>
          <a:p>
            <a:pPr marL="0" marR="0" lvl="0" indent="0" algn="l" rtl="0">
              <a:spcBef>
                <a:spcPts val="0"/>
              </a:spcBef>
              <a:buNone/>
            </a:pPr>
            <a:endParaRPr/>
          </a:p>
        </p:txBody>
      </p:sp>
    </p:spTree>
    <p:extLst>
      <p:ext uri="{BB962C8B-B14F-4D97-AF65-F5344CB8AC3E}">
        <p14:creationId xmlns:p14="http://schemas.microsoft.com/office/powerpoint/2010/main" val="2201866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33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US"/>
              <a:t>Mason</a:t>
            </a:r>
          </a:p>
        </p:txBody>
      </p:sp>
      <p:sp>
        <p:nvSpPr>
          <p:cNvPr id="233" name="Shape 233"/>
          <p:cNvSpPr txBox="1">
            <a:spLocks noGrp="1"/>
          </p:cNvSpPr>
          <p:nvPr>
            <p:ph type="sldNum" idx="12"/>
          </p:nvPr>
        </p:nvSpPr>
        <p:spPr>
          <a:xfrm>
            <a:off x="5179484" y="6513910"/>
            <a:ext cx="3962400" cy="3441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9</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710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Agenda: Dark Grey">
    <p:spTree>
      <p:nvGrpSpPr>
        <p:cNvPr id="1" name="Shape 11"/>
        <p:cNvGrpSpPr/>
        <p:nvPr/>
      </p:nvGrpSpPr>
      <p:grpSpPr>
        <a:xfrm>
          <a:off x="0" y="0"/>
          <a:ext cx="0" cy="0"/>
          <a:chOff x="0" y="0"/>
          <a:chExt cx="0" cy="0"/>
        </a:xfrm>
      </p:grpSpPr>
      <p:sp>
        <p:nvSpPr>
          <p:cNvPr id="12" name="Shape 12"/>
          <p:cNvSpPr/>
          <p:nvPr/>
        </p:nvSpPr>
        <p:spPr>
          <a:xfrm>
            <a:off x="0" y="0"/>
            <a:ext cx="9144000" cy="5143500"/>
          </a:xfrm>
          <a:prstGeom prst="rect">
            <a:avLst/>
          </a:prstGeom>
          <a:solidFill>
            <a:srgbClr val="282828"/>
          </a:solidFill>
          <a:ln>
            <a:noFill/>
          </a:ln>
        </p:spPr>
        <p:txBody>
          <a:bodyPr wrap="square" lIns="91425" tIns="45700" rIns="91425" bIns="45700"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End: Dark">
    <p:spTree>
      <p:nvGrpSpPr>
        <p:cNvPr id="1" name="Shape 46"/>
        <p:cNvGrpSpPr/>
        <p:nvPr/>
      </p:nvGrpSpPr>
      <p:grpSpPr>
        <a:xfrm>
          <a:off x="0" y="0"/>
          <a:ext cx="0" cy="0"/>
          <a:chOff x="0" y="0"/>
          <a:chExt cx="0" cy="0"/>
        </a:xfrm>
      </p:grpSpPr>
      <p:pic>
        <p:nvPicPr>
          <p:cNvPr id="47" name="Shape 47" descr="caretWG.eps"/>
          <p:cNvPicPr preferRelativeResize="0"/>
          <p:nvPr/>
        </p:nvPicPr>
        <p:blipFill rotWithShape="1">
          <a:blip r:embed="rId2">
            <a:alphaModFix/>
          </a:blip>
          <a:srcRect/>
          <a:stretch/>
        </p:blipFill>
        <p:spPr>
          <a:xfrm>
            <a:off x="4382027" y="2424789"/>
            <a:ext cx="379947" cy="29392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ver: White, Simple">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546419" y="2975012"/>
            <a:ext cx="7848600" cy="390364"/>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4C4B4C"/>
              </a:buClr>
              <a:buSzPts val="2100"/>
              <a:buFont typeface="Arial"/>
              <a:buNone/>
              <a:defRPr sz="2100" b="1" i="0" u="none" strike="noStrike" cap="none">
                <a:solidFill>
                  <a:srgbClr val="4C4B4C"/>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0" name="Shape 50"/>
          <p:cNvSpPr txBox="1">
            <a:spLocks noGrp="1"/>
          </p:cNvSpPr>
          <p:nvPr>
            <p:ph type="body" idx="1"/>
          </p:nvPr>
        </p:nvSpPr>
        <p:spPr>
          <a:xfrm>
            <a:off x="546419" y="3429966"/>
            <a:ext cx="3878400" cy="249016"/>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ts val="1200"/>
              <a:buFont typeface="Arial"/>
              <a:buNone/>
              <a:defRPr sz="1200" b="1" i="0" u="none" strike="noStrike" cap="none">
                <a:solidFill>
                  <a:schemeClr val="lt2"/>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Shape 51"/>
          <p:cNvSpPr txBox="1"/>
          <p:nvPr/>
        </p:nvSpPr>
        <p:spPr>
          <a:xfrm>
            <a:off x="546420" y="4760934"/>
            <a:ext cx="5183188" cy="138499"/>
          </a:xfrm>
          <a:prstGeom prst="rect">
            <a:avLst/>
          </a:prstGeom>
          <a:noFill/>
          <a:ln>
            <a:noFill/>
          </a:ln>
        </p:spPr>
        <p:txBody>
          <a:bodyPr wrap="square" lIns="34275" tIns="17125" rIns="34275" bIns="17125" anchor="b" anchorCtr="0">
            <a:noAutofit/>
          </a:bodyPr>
          <a:lstStyle/>
          <a:p>
            <a:pPr marL="0" marR="0" lvl="0" indent="-42862" algn="l" rtl="0">
              <a:lnSpc>
                <a:spcPct val="100000"/>
              </a:lnSpc>
              <a:spcBef>
                <a:spcPts val="0"/>
              </a:spcBef>
              <a:spcAft>
                <a:spcPts val="0"/>
              </a:spcAft>
              <a:buClr>
                <a:srgbClr val="999899"/>
              </a:buClr>
              <a:buSzPts val="675"/>
              <a:buFont typeface="Arial"/>
              <a:buNone/>
            </a:pPr>
            <a:r>
              <a:rPr lang="en-US" sz="675" b="0" i="0" u="none" strike="noStrike" cap="none">
                <a:solidFill>
                  <a:srgbClr val="999899"/>
                </a:solidFill>
                <a:latin typeface="Arial"/>
                <a:ea typeface="Arial"/>
                <a:cs typeface="Arial"/>
                <a:sym typeface="Arial"/>
              </a:rPr>
              <a:t>Proprietary &amp; Confidential</a:t>
            </a:r>
          </a:p>
        </p:txBody>
      </p:sp>
      <p:pic>
        <p:nvPicPr>
          <p:cNvPr id="52" name="Shape 52"/>
          <p:cNvPicPr preferRelativeResize="0"/>
          <p:nvPr/>
        </p:nvPicPr>
        <p:blipFill rotWithShape="1">
          <a:blip r:embed="rId2">
            <a:alphaModFix/>
          </a:blip>
          <a:srcRect/>
          <a:stretch/>
        </p:blipFill>
        <p:spPr>
          <a:xfrm>
            <a:off x="546419" y="2428951"/>
            <a:ext cx="1988820" cy="24378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vider: White">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546419" y="2787122"/>
            <a:ext cx="7848600" cy="390364"/>
          </a:xfrm>
          <a:prstGeom prst="rect">
            <a:avLst/>
          </a:prstGeom>
          <a:noFill/>
          <a:ln>
            <a:noFill/>
          </a:ln>
        </p:spPr>
        <p:txBody>
          <a:bodyPr wrap="square" lIns="91425" tIns="91425" rIns="91425" bIns="91425" anchor="ctr" anchorCtr="0"/>
          <a:lstStyle>
            <a:lvl1pPr marL="0" marR="0" lvl="0" indent="0" algn="l" rtl="0">
              <a:lnSpc>
                <a:spcPct val="110000"/>
              </a:lnSpc>
              <a:spcBef>
                <a:spcPts val="0"/>
              </a:spcBef>
              <a:spcAft>
                <a:spcPts val="0"/>
              </a:spcAft>
              <a:buClr>
                <a:srgbClr val="4C4B4C"/>
              </a:buClr>
              <a:buSzPts val="1800"/>
              <a:buFont typeface="Arial"/>
              <a:buNone/>
              <a:defRPr sz="1800" b="1" i="0" u="none" strike="noStrike" cap="none">
                <a:solidFill>
                  <a:srgbClr val="4C4B4C"/>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5" name="Shape 55"/>
          <p:cNvSpPr txBox="1">
            <a:spLocks noGrp="1"/>
          </p:cNvSpPr>
          <p:nvPr>
            <p:ph type="body" idx="1"/>
          </p:nvPr>
        </p:nvSpPr>
        <p:spPr>
          <a:xfrm>
            <a:off x="546419" y="3233646"/>
            <a:ext cx="7848600" cy="304211"/>
          </a:xfrm>
          <a:prstGeom prst="rect">
            <a:avLst/>
          </a:prstGeom>
          <a:noFill/>
          <a:ln>
            <a:noFill/>
          </a:ln>
        </p:spPr>
        <p:txBody>
          <a:bodyPr wrap="square" lIns="91425" tIns="91425" rIns="91425" bIns="91425" anchor="t" anchorCtr="0"/>
          <a:lstStyle>
            <a:lvl1pPr marL="0" marR="0" lvl="0" indent="0" algn="l" rtl="0">
              <a:spcBef>
                <a:spcPts val="0"/>
              </a:spcBef>
              <a:buClr>
                <a:srgbClr val="4C4B4C"/>
              </a:buClr>
              <a:buSzPts val="2100"/>
              <a:buFont typeface="Arial"/>
              <a:buNone/>
              <a:defRPr sz="2100" b="1" i="0" u="none" strike="noStrike" cap="none">
                <a:solidFill>
                  <a:srgbClr val="4C4B4C"/>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nd: White">
    <p:spTree>
      <p:nvGrpSpPr>
        <p:cNvPr id="1" name="Shape 56"/>
        <p:cNvGrpSpPr/>
        <p:nvPr/>
      </p:nvGrpSpPr>
      <p:grpSpPr>
        <a:xfrm>
          <a:off x="0" y="0"/>
          <a:ext cx="0" cy="0"/>
          <a:chOff x="0" y="0"/>
          <a:chExt cx="0" cy="0"/>
        </a:xfrm>
      </p:grpSpPr>
      <p:pic>
        <p:nvPicPr>
          <p:cNvPr id="57" name="Shape 57" descr="caretWG.eps"/>
          <p:cNvPicPr preferRelativeResize="0"/>
          <p:nvPr/>
        </p:nvPicPr>
        <p:blipFill rotWithShape="1">
          <a:blip r:embed="rId2">
            <a:alphaModFix/>
          </a:blip>
          <a:srcRect/>
          <a:stretch/>
        </p:blipFill>
        <p:spPr>
          <a:xfrm>
            <a:off x="4382027" y="2424789"/>
            <a:ext cx="379947" cy="29392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ver: Clouds">
    <p:spTree>
      <p:nvGrpSpPr>
        <p:cNvPr id="1" name="Shape 58"/>
        <p:cNvGrpSpPr/>
        <p:nvPr/>
      </p:nvGrpSpPr>
      <p:grpSpPr>
        <a:xfrm>
          <a:off x="0" y="0"/>
          <a:ext cx="0" cy="0"/>
          <a:chOff x="0" y="0"/>
          <a:chExt cx="0" cy="0"/>
        </a:xfrm>
      </p:grpSpPr>
      <p:pic>
        <p:nvPicPr>
          <p:cNvPr id="59" name="Shape 59" descr="http://fwee.org/wp-content/uploads/dam-duotonecropped.jpg"/>
          <p:cNvPicPr preferRelativeResize="0"/>
          <p:nvPr/>
        </p:nvPicPr>
        <p:blipFill rotWithShape="1">
          <a:blip r:embed="rId2">
            <a:alphaModFix/>
          </a:blip>
          <a:srcRect/>
          <a:stretch/>
        </p:blipFill>
        <p:spPr>
          <a:xfrm>
            <a:off x="-13716" y="-13716"/>
            <a:ext cx="9156604" cy="5513832"/>
          </a:xfrm>
          <a:prstGeom prst="rect">
            <a:avLst/>
          </a:prstGeom>
          <a:noFill/>
          <a:ln>
            <a:noFill/>
          </a:ln>
        </p:spPr>
      </p:pic>
      <p:sp>
        <p:nvSpPr>
          <p:cNvPr id="60" name="Shape 60"/>
          <p:cNvSpPr txBox="1">
            <a:spLocks noGrp="1"/>
          </p:cNvSpPr>
          <p:nvPr>
            <p:ph type="title"/>
          </p:nvPr>
        </p:nvSpPr>
        <p:spPr>
          <a:xfrm>
            <a:off x="546419" y="2975012"/>
            <a:ext cx="7848600" cy="390364"/>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4C4B4C"/>
              </a:buClr>
              <a:buSzPts val="2100"/>
              <a:buFont typeface="Arial"/>
              <a:buNone/>
              <a:defRPr sz="2100" b="1" i="0" u="none" strike="noStrike" cap="none">
                <a:solidFill>
                  <a:srgbClr val="4C4B4C"/>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1" name="Shape 61"/>
          <p:cNvSpPr txBox="1">
            <a:spLocks noGrp="1"/>
          </p:cNvSpPr>
          <p:nvPr>
            <p:ph type="body" idx="1"/>
          </p:nvPr>
        </p:nvSpPr>
        <p:spPr>
          <a:xfrm>
            <a:off x="546419" y="3429966"/>
            <a:ext cx="3878400" cy="249016"/>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ts val="1200"/>
              <a:buFont typeface="Arial"/>
              <a:buNone/>
              <a:defRPr sz="1200" b="1" i="0" u="none" strike="noStrike" cap="none">
                <a:solidFill>
                  <a:schemeClr val="lt2"/>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txBox="1"/>
          <p:nvPr/>
        </p:nvSpPr>
        <p:spPr>
          <a:xfrm>
            <a:off x="546420" y="4760934"/>
            <a:ext cx="5183188" cy="138499"/>
          </a:xfrm>
          <a:prstGeom prst="rect">
            <a:avLst/>
          </a:prstGeom>
          <a:noFill/>
          <a:ln>
            <a:noFill/>
          </a:ln>
        </p:spPr>
        <p:txBody>
          <a:bodyPr wrap="square" lIns="34275" tIns="17125" rIns="34275" bIns="17125" anchor="b" anchorCtr="0">
            <a:noAutofit/>
          </a:bodyPr>
          <a:lstStyle/>
          <a:p>
            <a:pPr marL="0" marR="0" lvl="0" indent="-42862" algn="l" rtl="0">
              <a:lnSpc>
                <a:spcPct val="100000"/>
              </a:lnSpc>
              <a:spcBef>
                <a:spcPts val="0"/>
              </a:spcBef>
              <a:spcAft>
                <a:spcPts val="0"/>
              </a:spcAft>
              <a:buClr>
                <a:srgbClr val="999899"/>
              </a:buClr>
              <a:buSzPts val="675"/>
              <a:buFont typeface="Arial"/>
              <a:buNone/>
            </a:pPr>
            <a:r>
              <a:rPr lang="en-US" sz="675" b="0" i="0" u="none" strike="noStrike" cap="none">
                <a:solidFill>
                  <a:srgbClr val="999899"/>
                </a:solidFill>
                <a:latin typeface="Arial"/>
                <a:ea typeface="Arial"/>
                <a:cs typeface="Arial"/>
                <a:sym typeface="Arial"/>
              </a:rPr>
              <a:t>Proprietary &amp; Confidential</a:t>
            </a:r>
          </a:p>
        </p:txBody>
      </p:sp>
      <p:pic>
        <p:nvPicPr>
          <p:cNvPr id="63" name="Shape 63"/>
          <p:cNvPicPr preferRelativeResize="0"/>
          <p:nvPr/>
        </p:nvPicPr>
        <p:blipFill rotWithShape="1">
          <a:blip r:embed="rId3">
            <a:alphaModFix/>
          </a:blip>
          <a:srcRect/>
          <a:stretch/>
        </p:blipFill>
        <p:spPr>
          <a:xfrm>
            <a:off x="546419" y="2428951"/>
            <a:ext cx="1988820" cy="24378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ver: Mountain Top">
    <p:spTree>
      <p:nvGrpSpPr>
        <p:cNvPr id="1" name="Shape 64"/>
        <p:cNvGrpSpPr/>
        <p:nvPr/>
      </p:nvGrpSpPr>
      <p:grpSpPr>
        <a:xfrm>
          <a:off x="0" y="0"/>
          <a:ext cx="0" cy="0"/>
          <a:chOff x="0" y="0"/>
          <a:chExt cx="0" cy="0"/>
        </a:xfrm>
      </p:grpSpPr>
      <p:sp>
        <p:nvSpPr>
          <p:cNvPr id="65" name="Shape 65"/>
          <p:cNvSpPr/>
          <p:nvPr/>
        </p:nvSpPr>
        <p:spPr>
          <a:xfrm>
            <a:off x="2286" y="2402679"/>
            <a:ext cx="9141714" cy="323165"/>
          </a:xfrm>
          <a:prstGeom prst="rect">
            <a:avLst/>
          </a:prstGeom>
          <a:blipFill rotWithShape="1">
            <a:blip r:embed="rId2">
              <a:alphaModFix amt="61000"/>
            </a:blip>
            <a:stretch>
              <a:fillRect t="411"/>
            </a:stretch>
          </a:blipFill>
          <a:ln>
            <a:noFill/>
          </a:ln>
        </p:spPr>
        <p:txBody>
          <a:bodyPr wrap="square" lIns="68575" tIns="68575" rIns="68575" bIns="68575" anchor="ctr" anchorCtr="0">
            <a:noAutofit/>
          </a:bodyPr>
          <a:lstStyle/>
          <a:p>
            <a:pPr marL="0" marR="0" lvl="0" indent="-7620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p:txBody>
      </p:sp>
      <p:sp>
        <p:nvSpPr>
          <p:cNvPr id="66" name="Shape 66"/>
          <p:cNvSpPr txBox="1">
            <a:spLocks noGrp="1"/>
          </p:cNvSpPr>
          <p:nvPr>
            <p:ph type="title"/>
          </p:nvPr>
        </p:nvSpPr>
        <p:spPr>
          <a:xfrm>
            <a:off x="546419" y="2975012"/>
            <a:ext cx="7848600" cy="390364"/>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4C4B4C"/>
              </a:buClr>
              <a:buSzPts val="2100"/>
              <a:buFont typeface="Arial"/>
              <a:buNone/>
              <a:defRPr sz="2100" b="1" i="0" u="none" strike="noStrike" cap="none">
                <a:solidFill>
                  <a:srgbClr val="4C4B4C"/>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7" name="Shape 67"/>
          <p:cNvSpPr txBox="1">
            <a:spLocks noGrp="1"/>
          </p:cNvSpPr>
          <p:nvPr>
            <p:ph type="body" idx="1"/>
          </p:nvPr>
        </p:nvSpPr>
        <p:spPr>
          <a:xfrm>
            <a:off x="546419" y="3429966"/>
            <a:ext cx="3878400" cy="249016"/>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ts val="1200"/>
              <a:buFont typeface="Arial"/>
              <a:buNone/>
              <a:defRPr sz="1200" b="1" i="0" u="none" strike="noStrike" cap="none">
                <a:solidFill>
                  <a:schemeClr val="lt2"/>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Shape 68"/>
          <p:cNvSpPr txBox="1"/>
          <p:nvPr/>
        </p:nvSpPr>
        <p:spPr>
          <a:xfrm>
            <a:off x="546420" y="4760934"/>
            <a:ext cx="5183188" cy="138499"/>
          </a:xfrm>
          <a:prstGeom prst="rect">
            <a:avLst/>
          </a:prstGeom>
          <a:noFill/>
          <a:ln>
            <a:noFill/>
          </a:ln>
        </p:spPr>
        <p:txBody>
          <a:bodyPr wrap="square" lIns="34275" tIns="17125" rIns="34275" bIns="17125" anchor="b" anchorCtr="0">
            <a:noAutofit/>
          </a:bodyPr>
          <a:lstStyle/>
          <a:p>
            <a:pPr marL="0" marR="0" lvl="0" indent="-42862" algn="l" rtl="0">
              <a:lnSpc>
                <a:spcPct val="100000"/>
              </a:lnSpc>
              <a:spcBef>
                <a:spcPts val="0"/>
              </a:spcBef>
              <a:spcAft>
                <a:spcPts val="0"/>
              </a:spcAft>
              <a:buClr>
                <a:srgbClr val="999899"/>
              </a:buClr>
              <a:buSzPts val="675"/>
              <a:buFont typeface="Arial"/>
              <a:buNone/>
            </a:pPr>
            <a:r>
              <a:rPr lang="en-US" sz="675" b="0" i="0" u="none" strike="noStrike" cap="none">
                <a:solidFill>
                  <a:srgbClr val="999899"/>
                </a:solidFill>
                <a:latin typeface="Arial"/>
                <a:ea typeface="Arial"/>
                <a:cs typeface="Arial"/>
                <a:sym typeface="Arial"/>
              </a:rPr>
              <a:t>Proprietary &amp; Confidential</a:t>
            </a:r>
          </a:p>
        </p:txBody>
      </p:sp>
      <p:pic>
        <p:nvPicPr>
          <p:cNvPr id="69" name="Shape 69"/>
          <p:cNvPicPr preferRelativeResize="0"/>
          <p:nvPr/>
        </p:nvPicPr>
        <p:blipFill rotWithShape="1">
          <a:blip r:embed="rId3">
            <a:alphaModFix/>
          </a:blip>
          <a:srcRect/>
          <a:stretch/>
        </p:blipFill>
        <p:spPr>
          <a:xfrm>
            <a:off x="546419" y="2428951"/>
            <a:ext cx="1988820" cy="243783"/>
          </a:xfrm>
          <a:prstGeom prst="rect">
            <a:avLst/>
          </a:prstGeom>
          <a:noFill/>
          <a:ln>
            <a:noFill/>
          </a:ln>
        </p:spPr>
      </p:pic>
      <p:pic>
        <p:nvPicPr>
          <p:cNvPr id="70" name="Shape 70"/>
          <p:cNvPicPr preferRelativeResize="0"/>
          <p:nvPr/>
        </p:nvPicPr>
        <p:blipFill rotWithShape="1">
          <a:blip r:embed="rId4">
            <a:alphaModFix/>
          </a:blip>
          <a:srcRect/>
          <a:stretch/>
        </p:blipFill>
        <p:spPr>
          <a:xfrm>
            <a:off x="546419" y="2428951"/>
            <a:ext cx="1988820" cy="24378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ver: Turbines">
    <p:spTree>
      <p:nvGrpSpPr>
        <p:cNvPr id="1" name="Shape 71"/>
        <p:cNvGrpSpPr/>
        <p:nvPr/>
      </p:nvGrpSpPr>
      <p:grpSpPr>
        <a:xfrm>
          <a:off x="0" y="0"/>
          <a:ext cx="0" cy="0"/>
          <a:chOff x="0" y="0"/>
          <a:chExt cx="0" cy="0"/>
        </a:xfrm>
      </p:grpSpPr>
      <p:sp>
        <p:nvSpPr>
          <p:cNvPr id="72" name="Shape 72"/>
          <p:cNvSpPr/>
          <p:nvPr/>
        </p:nvSpPr>
        <p:spPr>
          <a:xfrm>
            <a:off x="0" y="2410168"/>
            <a:ext cx="9144000" cy="323165"/>
          </a:xfrm>
          <a:prstGeom prst="rect">
            <a:avLst/>
          </a:prstGeom>
          <a:blipFill rotWithShape="1">
            <a:blip r:embed="rId2">
              <a:alphaModFix amt="52000"/>
            </a:blip>
            <a:stretch>
              <a:fillRect/>
            </a:stretch>
          </a:blipFill>
          <a:ln w="28575" cap="flat" cmpd="sng">
            <a:solidFill>
              <a:schemeClr val="lt2"/>
            </a:solidFill>
            <a:prstDash val="solid"/>
            <a:round/>
            <a:headEnd type="none" w="med" len="med"/>
            <a:tailEnd type="none" w="med" len="med"/>
          </a:ln>
        </p:spPr>
        <p:txBody>
          <a:bodyPr wrap="square" lIns="68575" tIns="68575" rIns="68575" bIns="68575" anchor="ctr" anchorCtr="0">
            <a:noAutofit/>
          </a:bodyPr>
          <a:lstStyle/>
          <a:p>
            <a:pPr marL="0" marR="0" lvl="0" indent="-7620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p:txBody>
      </p:sp>
      <p:sp>
        <p:nvSpPr>
          <p:cNvPr id="73" name="Shape 73"/>
          <p:cNvSpPr txBox="1">
            <a:spLocks noGrp="1"/>
          </p:cNvSpPr>
          <p:nvPr>
            <p:ph type="title"/>
          </p:nvPr>
        </p:nvSpPr>
        <p:spPr>
          <a:xfrm>
            <a:off x="546419" y="2975012"/>
            <a:ext cx="7848600" cy="390364"/>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4C4B4C"/>
              </a:buClr>
              <a:buSzPts val="2100"/>
              <a:buFont typeface="Arial"/>
              <a:buNone/>
              <a:defRPr sz="2100" b="1" i="0" u="none" strike="noStrike" cap="none">
                <a:solidFill>
                  <a:srgbClr val="4C4B4C"/>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4" name="Shape 74"/>
          <p:cNvSpPr txBox="1">
            <a:spLocks noGrp="1"/>
          </p:cNvSpPr>
          <p:nvPr>
            <p:ph type="body" idx="1"/>
          </p:nvPr>
        </p:nvSpPr>
        <p:spPr>
          <a:xfrm>
            <a:off x="546419" y="3429966"/>
            <a:ext cx="3878400" cy="249016"/>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ts val="1200"/>
              <a:buFont typeface="Arial"/>
              <a:buNone/>
              <a:defRPr sz="1200" b="1" i="0" u="none" strike="noStrike" cap="none">
                <a:solidFill>
                  <a:schemeClr val="lt2"/>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txBox="1"/>
          <p:nvPr/>
        </p:nvSpPr>
        <p:spPr>
          <a:xfrm>
            <a:off x="546420" y="4760934"/>
            <a:ext cx="5183188" cy="138499"/>
          </a:xfrm>
          <a:prstGeom prst="rect">
            <a:avLst/>
          </a:prstGeom>
          <a:noFill/>
          <a:ln>
            <a:noFill/>
          </a:ln>
        </p:spPr>
        <p:txBody>
          <a:bodyPr wrap="square" lIns="34275" tIns="17125" rIns="34275" bIns="17125" anchor="b" anchorCtr="0">
            <a:noAutofit/>
          </a:bodyPr>
          <a:lstStyle/>
          <a:p>
            <a:pPr marL="0" marR="0" lvl="0" indent="-42862" algn="l" rtl="0">
              <a:lnSpc>
                <a:spcPct val="100000"/>
              </a:lnSpc>
              <a:spcBef>
                <a:spcPts val="0"/>
              </a:spcBef>
              <a:spcAft>
                <a:spcPts val="0"/>
              </a:spcAft>
              <a:buClr>
                <a:srgbClr val="999899"/>
              </a:buClr>
              <a:buSzPts val="675"/>
              <a:buFont typeface="Arial"/>
              <a:buNone/>
            </a:pPr>
            <a:r>
              <a:rPr lang="en-US" sz="675" b="0" i="0" u="none" strike="noStrike" cap="none">
                <a:solidFill>
                  <a:srgbClr val="999899"/>
                </a:solidFill>
                <a:latin typeface="Arial"/>
                <a:ea typeface="Arial"/>
                <a:cs typeface="Arial"/>
                <a:sym typeface="Arial"/>
              </a:rPr>
              <a:t>Proprietary &amp; Confidential</a:t>
            </a:r>
          </a:p>
        </p:txBody>
      </p:sp>
      <p:pic>
        <p:nvPicPr>
          <p:cNvPr id="76" name="Shape 76"/>
          <p:cNvPicPr preferRelativeResize="0"/>
          <p:nvPr/>
        </p:nvPicPr>
        <p:blipFill rotWithShape="1">
          <a:blip r:embed="rId3">
            <a:alphaModFix/>
          </a:blip>
          <a:srcRect/>
          <a:stretch/>
        </p:blipFill>
        <p:spPr>
          <a:xfrm>
            <a:off x="546419" y="2428951"/>
            <a:ext cx="1988820" cy="243783"/>
          </a:xfrm>
          <a:prstGeom prst="rect">
            <a:avLst/>
          </a:prstGeom>
          <a:noFill/>
          <a:ln>
            <a:noFill/>
          </a:ln>
        </p:spPr>
      </p:pic>
      <p:pic>
        <p:nvPicPr>
          <p:cNvPr id="77" name="Shape 77"/>
          <p:cNvPicPr preferRelativeResize="0"/>
          <p:nvPr/>
        </p:nvPicPr>
        <p:blipFill rotWithShape="1">
          <a:blip r:embed="rId4">
            <a:alphaModFix/>
          </a:blip>
          <a:srcRect/>
          <a:stretch/>
        </p:blipFill>
        <p:spPr>
          <a:xfrm>
            <a:off x="546419" y="2428951"/>
            <a:ext cx="1988820" cy="24378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ver: Ag">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2">
            <a:alphaModFix amt="85000"/>
          </a:blip>
          <a:srcRect/>
          <a:stretch/>
        </p:blipFill>
        <p:spPr>
          <a:xfrm>
            <a:off x="0" y="0"/>
            <a:ext cx="9144000" cy="5143500"/>
          </a:xfrm>
          <a:prstGeom prst="rect">
            <a:avLst/>
          </a:prstGeom>
          <a:noFill/>
          <a:ln>
            <a:noFill/>
          </a:ln>
        </p:spPr>
      </p:pic>
      <p:sp>
        <p:nvSpPr>
          <p:cNvPr id="80" name="Shape 80"/>
          <p:cNvSpPr txBox="1">
            <a:spLocks noGrp="1"/>
          </p:cNvSpPr>
          <p:nvPr>
            <p:ph type="title"/>
          </p:nvPr>
        </p:nvSpPr>
        <p:spPr>
          <a:xfrm>
            <a:off x="546419" y="2975012"/>
            <a:ext cx="7848600" cy="390364"/>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D8D8D8"/>
              </a:buClr>
              <a:buSzPts val="2100"/>
              <a:buFont typeface="Arial"/>
              <a:buNone/>
              <a:defRPr sz="2100" b="1" i="0" u="none" strike="noStrike" cap="none">
                <a:solidFill>
                  <a:srgbClr val="D8D8D8"/>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1" name="Shape 81"/>
          <p:cNvSpPr txBox="1">
            <a:spLocks noGrp="1"/>
          </p:cNvSpPr>
          <p:nvPr>
            <p:ph type="body" idx="1"/>
          </p:nvPr>
        </p:nvSpPr>
        <p:spPr>
          <a:xfrm>
            <a:off x="546419" y="3429966"/>
            <a:ext cx="3878400" cy="249016"/>
          </a:xfrm>
          <a:prstGeom prst="rect">
            <a:avLst/>
          </a:prstGeom>
          <a:noFill/>
          <a:ln>
            <a:noFill/>
          </a:ln>
        </p:spPr>
        <p:txBody>
          <a:bodyPr wrap="square" lIns="91425" tIns="91425" rIns="91425" bIns="91425" anchor="t" anchorCtr="0"/>
          <a:lstStyle>
            <a:lvl1pPr marL="0" marR="0" lvl="0" indent="0" algn="l" rtl="0">
              <a:spcBef>
                <a:spcPts val="0"/>
              </a:spcBef>
              <a:buClr>
                <a:srgbClr val="A5A5A5"/>
              </a:buClr>
              <a:buSzPts val="1200"/>
              <a:buFont typeface="Arial"/>
              <a:buNone/>
              <a:defRPr sz="1200" b="1" i="0" u="none" strike="noStrike" cap="none">
                <a:solidFill>
                  <a:srgbClr val="A5A5A5"/>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Shape 82"/>
          <p:cNvSpPr txBox="1"/>
          <p:nvPr/>
        </p:nvSpPr>
        <p:spPr>
          <a:xfrm>
            <a:off x="546420" y="4760934"/>
            <a:ext cx="5183188" cy="138499"/>
          </a:xfrm>
          <a:prstGeom prst="rect">
            <a:avLst/>
          </a:prstGeom>
          <a:noFill/>
          <a:ln>
            <a:noFill/>
          </a:ln>
        </p:spPr>
        <p:txBody>
          <a:bodyPr wrap="square" lIns="34275" tIns="17125" rIns="34275" bIns="17125" anchor="b" anchorCtr="0">
            <a:noAutofit/>
          </a:bodyPr>
          <a:lstStyle/>
          <a:p>
            <a:pPr marL="0" marR="0" lvl="0" indent="-42862" algn="l" rtl="0">
              <a:lnSpc>
                <a:spcPct val="100000"/>
              </a:lnSpc>
              <a:spcBef>
                <a:spcPts val="0"/>
              </a:spcBef>
              <a:spcAft>
                <a:spcPts val="0"/>
              </a:spcAft>
              <a:buClr>
                <a:srgbClr val="999899"/>
              </a:buClr>
              <a:buSzPts val="675"/>
              <a:buFont typeface="Arial"/>
              <a:buNone/>
            </a:pPr>
            <a:r>
              <a:rPr lang="en-US" sz="675" b="0" i="0" u="none" strike="noStrike" cap="none">
                <a:solidFill>
                  <a:srgbClr val="999899"/>
                </a:solidFill>
                <a:latin typeface="Arial"/>
                <a:ea typeface="Arial"/>
                <a:cs typeface="Arial"/>
                <a:sym typeface="Arial"/>
              </a:rPr>
              <a:t>Proprietary &amp; Confidential</a:t>
            </a:r>
          </a:p>
        </p:txBody>
      </p:sp>
      <p:pic>
        <p:nvPicPr>
          <p:cNvPr id="83" name="Shape 83"/>
          <p:cNvPicPr preferRelativeResize="0"/>
          <p:nvPr/>
        </p:nvPicPr>
        <p:blipFill rotWithShape="1">
          <a:blip r:embed="rId3">
            <a:alphaModFix/>
          </a:blip>
          <a:srcRect/>
          <a:stretch/>
        </p:blipFill>
        <p:spPr>
          <a:xfrm>
            <a:off x="546419" y="2428951"/>
            <a:ext cx="1988820" cy="24378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ver: Aerospace">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mt="85000"/>
          </a:blip>
          <a:srcRect/>
          <a:stretch/>
        </p:blipFill>
        <p:spPr>
          <a:xfrm>
            <a:off x="0" y="0"/>
            <a:ext cx="9144000" cy="5143500"/>
          </a:xfrm>
          <a:prstGeom prst="rect">
            <a:avLst/>
          </a:prstGeom>
          <a:noFill/>
          <a:ln>
            <a:noFill/>
          </a:ln>
        </p:spPr>
      </p:pic>
      <p:sp>
        <p:nvSpPr>
          <p:cNvPr id="86" name="Shape 86"/>
          <p:cNvSpPr txBox="1">
            <a:spLocks noGrp="1"/>
          </p:cNvSpPr>
          <p:nvPr>
            <p:ph type="title"/>
          </p:nvPr>
        </p:nvSpPr>
        <p:spPr>
          <a:xfrm>
            <a:off x="546419" y="2975012"/>
            <a:ext cx="7848600" cy="390364"/>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D8D8D8"/>
              </a:buClr>
              <a:buSzPts val="2100"/>
              <a:buFont typeface="Arial"/>
              <a:buNone/>
              <a:defRPr sz="2100" b="1" i="0" u="none" strike="noStrike" cap="none">
                <a:solidFill>
                  <a:srgbClr val="D8D8D8"/>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7" name="Shape 87"/>
          <p:cNvSpPr txBox="1">
            <a:spLocks noGrp="1"/>
          </p:cNvSpPr>
          <p:nvPr>
            <p:ph type="body" idx="1"/>
          </p:nvPr>
        </p:nvSpPr>
        <p:spPr>
          <a:xfrm>
            <a:off x="546419" y="3429966"/>
            <a:ext cx="3878400" cy="249016"/>
          </a:xfrm>
          <a:prstGeom prst="rect">
            <a:avLst/>
          </a:prstGeom>
          <a:noFill/>
          <a:ln>
            <a:noFill/>
          </a:ln>
        </p:spPr>
        <p:txBody>
          <a:bodyPr wrap="square" lIns="91425" tIns="91425" rIns="91425" bIns="91425" anchor="t" anchorCtr="0"/>
          <a:lstStyle>
            <a:lvl1pPr marL="0" marR="0" lvl="0" indent="0" algn="l" rtl="0">
              <a:spcBef>
                <a:spcPts val="0"/>
              </a:spcBef>
              <a:buClr>
                <a:srgbClr val="A5A5A5"/>
              </a:buClr>
              <a:buSzPts val="1200"/>
              <a:buFont typeface="Arial"/>
              <a:buNone/>
              <a:defRPr sz="1200" b="1" i="0" u="none" strike="noStrike" cap="none">
                <a:solidFill>
                  <a:srgbClr val="A5A5A5"/>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Shape 88"/>
          <p:cNvSpPr txBox="1"/>
          <p:nvPr/>
        </p:nvSpPr>
        <p:spPr>
          <a:xfrm>
            <a:off x="546420" y="4760934"/>
            <a:ext cx="5183188" cy="138499"/>
          </a:xfrm>
          <a:prstGeom prst="rect">
            <a:avLst/>
          </a:prstGeom>
          <a:noFill/>
          <a:ln>
            <a:noFill/>
          </a:ln>
        </p:spPr>
        <p:txBody>
          <a:bodyPr wrap="square" lIns="34275" tIns="17125" rIns="34275" bIns="17125" anchor="b" anchorCtr="0">
            <a:noAutofit/>
          </a:bodyPr>
          <a:lstStyle/>
          <a:p>
            <a:pPr marL="0" marR="0" lvl="0" indent="-42862" algn="l" rtl="0">
              <a:lnSpc>
                <a:spcPct val="100000"/>
              </a:lnSpc>
              <a:spcBef>
                <a:spcPts val="0"/>
              </a:spcBef>
              <a:spcAft>
                <a:spcPts val="0"/>
              </a:spcAft>
              <a:buClr>
                <a:srgbClr val="999899"/>
              </a:buClr>
              <a:buSzPts val="675"/>
              <a:buFont typeface="Arial"/>
              <a:buNone/>
            </a:pPr>
            <a:r>
              <a:rPr lang="en-US" sz="675" b="0" i="0" u="none" strike="noStrike" cap="none">
                <a:solidFill>
                  <a:srgbClr val="999899"/>
                </a:solidFill>
                <a:latin typeface="Arial"/>
                <a:ea typeface="Arial"/>
                <a:cs typeface="Arial"/>
                <a:sym typeface="Arial"/>
              </a:rPr>
              <a:t>Proprietary &amp; Confidential</a:t>
            </a:r>
          </a:p>
        </p:txBody>
      </p:sp>
      <p:pic>
        <p:nvPicPr>
          <p:cNvPr id="89" name="Shape 89"/>
          <p:cNvPicPr preferRelativeResize="0"/>
          <p:nvPr/>
        </p:nvPicPr>
        <p:blipFill rotWithShape="1">
          <a:blip r:embed="rId3">
            <a:alphaModFix/>
          </a:blip>
          <a:srcRect/>
          <a:stretch/>
        </p:blipFill>
        <p:spPr>
          <a:xfrm>
            <a:off x="546419" y="2428951"/>
            <a:ext cx="1988820" cy="24378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ver: Const&amp;Mng">
    <p:spTree>
      <p:nvGrpSpPr>
        <p:cNvPr id="1" name="Shape 90"/>
        <p:cNvGrpSpPr/>
        <p:nvPr/>
      </p:nvGrpSpPr>
      <p:grpSpPr>
        <a:xfrm>
          <a:off x="0" y="0"/>
          <a:ext cx="0" cy="0"/>
          <a:chOff x="0" y="0"/>
          <a:chExt cx="0" cy="0"/>
        </a:xfrm>
      </p:grpSpPr>
      <p:pic>
        <p:nvPicPr>
          <p:cNvPr id="91" name="Shape 91"/>
          <p:cNvPicPr preferRelativeResize="0"/>
          <p:nvPr/>
        </p:nvPicPr>
        <p:blipFill rotWithShape="1">
          <a:blip r:embed="rId2">
            <a:alphaModFix amt="85000"/>
          </a:blip>
          <a:srcRect/>
          <a:stretch/>
        </p:blipFill>
        <p:spPr>
          <a:xfrm>
            <a:off x="0" y="0"/>
            <a:ext cx="9144000" cy="5143500"/>
          </a:xfrm>
          <a:prstGeom prst="rect">
            <a:avLst/>
          </a:prstGeom>
          <a:noFill/>
          <a:ln>
            <a:noFill/>
          </a:ln>
        </p:spPr>
      </p:pic>
      <p:sp>
        <p:nvSpPr>
          <p:cNvPr id="92" name="Shape 92"/>
          <p:cNvSpPr txBox="1">
            <a:spLocks noGrp="1"/>
          </p:cNvSpPr>
          <p:nvPr>
            <p:ph type="title"/>
          </p:nvPr>
        </p:nvSpPr>
        <p:spPr>
          <a:xfrm>
            <a:off x="546419" y="2975012"/>
            <a:ext cx="7848600" cy="390364"/>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D8D8D8"/>
              </a:buClr>
              <a:buSzPts val="2100"/>
              <a:buFont typeface="Arial"/>
              <a:buNone/>
              <a:defRPr sz="2100" b="1" i="0" u="none" strike="noStrike" cap="none">
                <a:solidFill>
                  <a:srgbClr val="D8D8D8"/>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3" name="Shape 93"/>
          <p:cNvSpPr txBox="1">
            <a:spLocks noGrp="1"/>
          </p:cNvSpPr>
          <p:nvPr>
            <p:ph type="body" idx="1"/>
          </p:nvPr>
        </p:nvSpPr>
        <p:spPr>
          <a:xfrm>
            <a:off x="546419" y="3429966"/>
            <a:ext cx="3878400" cy="249016"/>
          </a:xfrm>
          <a:prstGeom prst="rect">
            <a:avLst/>
          </a:prstGeom>
          <a:noFill/>
          <a:ln>
            <a:noFill/>
          </a:ln>
        </p:spPr>
        <p:txBody>
          <a:bodyPr wrap="square" lIns="91425" tIns="91425" rIns="91425" bIns="91425" anchor="t" anchorCtr="0"/>
          <a:lstStyle>
            <a:lvl1pPr marL="0" marR="0" lvl="0" indent="0" algn="l" rtl="0">
              <a:spcBef>
                <a:spcPts val="0"/>
              </a:spcBef>
              <a:buClr>
                <a:srgbClr val="A5A5A5"/>
              </a:buClr>
              <a:buSzPts val="1200"/>
              <a:buFont typeface="Arial"/>
              <a:buNone/>
              <a:defRPr sz="1200" b="1" i="0" u="none" strike="noStrike" cap="none">
                <a:solidFill>
                  <a:srgbClr val="A5A5A5"/>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Shape 94"/>
          <p:cNvSpPr txBox="1"/>
          <p:nvPr/>
        </p:nvSpPr>
        <p:spPr>
          <a:xfrm>
            <a:off x="546420" y="4760934"/>
            <a:ext cx="5183188" cy="138499"/>
          </a:xfrm>
          <a:prstGeom prst="rect">
            <a:avLst/>
          </a:prstGeom>
          <a:noFill/>
          <a:ln>
            <a:noFill/>
          </a:ln>
        </p:spPr>
        <p:txBody>
          <a:bodyPr wrap="square" lIns="34275" tIns="17125" rIns="34275" bIns="17125" anchor="b" anchorCtr="0">
            <a:noAutofit/>
          </a:bodyPr>
          <a:lstStyle/>
          <a:p>
            <a:pPr marL="0" marR="0" lvl="0" indent="-42862" algn="l" rtl="0">
              <a:lnSpc>
                <a:spcPct val="100000"/>
              </a:lnSpc>
              <a:spcBef>
                <a:spcPts val="0"/>
              </a:spcBef>
              <a:spcAft>
                <a:spcPts val="0"/>
              </a:spcAft>
              <a:buClr>
                <a:srgbClr val="999899"/>
              </a:buClr>
              <a:buSzPts val="675"/>
              <a:buFont typeface="Arial"/>
              <a:buNone/>
            </a:pPr>
            <a:r>
              <a:rPr lang="en-US" sz="675" b="0" i="0" u="none" strike="noStrike" cap="none">
                <a:solidFill>
                  <a:srgbClr val="999899"/>
                </a:solidFill>
                <a:latin typeface="Arial"/>
                <a:ea typeface="Arial"/>
                <a:cs typeface="Arial"/>
                <a:sym typeface="Arial"/>
              </a:rPr>
              <a:t>Proprietary &amp; Confidential</a:t>
            </a:r>
          </a:p>
        </p:txBody>
      </p:sp>
      <p:pic>
        <p:nvPicPr>
          <p:cNvPr id="95" name="Shape 95"/>
          <p:cNvPicPr preferRelativeResize="0"/>
          <p:nvPr/>
        </p:nvPicPr>
        <p:blipFill rotWithShape="1">
          <a:blip r:embed="rId3">
            <a:alphaModFix/>
          </a:blip>
          <a:srcRect/>
          <a:stretch/>
        </p:blipFill>
        <p:spPr>
          <a:xfrm>
            <a:off x="546419" y="2428951"/>
            <a:ext cx="1988820" cy="2437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457200" y="563759"/>
            <a:ext cx="8229600" cy="3009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accent1"/>
              </a:buClr>
              <a:buSzPts val="7200"/>
              <a:buFont typeface="Arial"/>
              <a:buNone/>
              <a:defRPr sz="7200" b="1"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chemeClr val="accent1"/>
              </a:buClr>
              <a:buSzPts val="7200"/>
              <a:buFont typeface="Arial"/>
              <a:buNone/>
              <a:defRPr sz="7200" b="1" i="0" u="none" strike="noStrike" cap="none">
                <a:solidFill>
                  <a:schemeClr val="accent1"/>
                </a:solidFill>
                <a:latin typeface="Arial"/>
                <a:ea typeface="Arial"/>
                <a:cs typeface="Arial"/>
                <a:sym typeface="Arial"/>
              </a:defRPr>
            </a:lvl2pPr>
            <a:lvl3pPr lvl="2" indent="0">
              <a:spcBef>
                <a:spcPts val="0"/>
              </a:spcBef>
              <a:buClr>
                <a:schemeClr val="accent1"/>
              </a:buClr>
              <a:buSzPts val="7200"/>
              <a:buFont typeface="Arial"/>
              <a:buNone/>
              <a:defRPr sz="7200" b="1">
                <a:solidFill>
                  <a:schemeClr val="accent1"/>
                </a:solidFill>
              </a:defRPr>
            </a:lvl3pPr>
            <a:lvl4pPr lvl="3" indent="0">
              <a:spcBef>
                <a:spcPts val="0"/>
              </a:spcBef>
              <a:buClr>
                <a:schemeClr val="accent1"/>
              </a:buClr>
              <a:buSzPts val="7200"/>
              <a:buFont typeface="Arial"/>
              <a:buNone/>
              <a:defRPr sz="7200" b="1">
                <a:solidFill>
                  <a:schemeClr val="accent1"/>
                </a:solidFill>
              </a:defRPr>
            </a:lvl4pPr>
            <a:lvl5pPr lvl="4" indent="0">
              <a:spcBef>
                <a:spcPts val="0"/>
              </a:spcBef>
              <a:buClr>
                <a:schemeClr val="accent1"/>
              </a:buClr>
              <a:buSzPts val="7200"/>
              <a:buFont typeface="Arial"/>
              <a:buNone/>
              <a:defRPr sz="7200" b="1">
                <a:solidFill>
                  <a:schemeClr val="accent1"/>
                </a:solidFill>
              </a:defRPr>
            </a:lvl5pPr>
            <a:lvl6pPr lvl="5" indent="0">
              <a:spcBef>
                <a:spcPts val="0"/>
              </a:spcBef>
              <a:buClr>
                <a:schemeClr val="accent1"/>
              </a:buClr>
              <a:buSzPts val="7200"/>
              <a:buFont typeface="Arial"/>
              <a:buNone/>
              <a:defRPr sz="7200" b="1">
                <a:solidFill>
                  <a:schemeClr val="accent1"/>
                </a:solidFill>
              </a:defRPr>
            </a:lvl6pPr>
            <a:lvl7pPr lvl="6" indent="0">
              <a:spcBef>
                <a:spcPts val="0"/>
              </a:spcBef>
              <a:buClr>
                <a:schemeClr val="accent1"/>
              </a:buClr>
              <a:buSzPts val="7200"/>
              <a:buFont typeface="Arial"/>
              <a:buNone/>
              <a:defRPr sz="7200" b="1">
                <a:solidFill>
                  <a:schemeClr val="accent1"/>
                </a:solidFill>
              </a:defRPr>
            </a:lvl7pPr>
            <a:lvl8pPr lvl="7" indent="0">
              <a:spcBef>
                <a:spcPts val="0"/>
              </a:spcBef>
              <a:buClr>
                <a:schemeClr val="accent1"/>
              </a:buClr>
              <a:buSzPts val="7200"/>
              <a:buFont typeface="Arial"/>
              <a:buNone/>
              <a:defRPr sz="7200" b="1">
                <a:solidFill>
                  <a:schemeClr val="accent1"/>
                </a:solidFill>
              </a:defRPr>
            </a:lvl8pPr>
            <a:lvl9pPr lvl="8" indent="0">
              <a:spcBef>
                <a:spcPts val="0"/>
              </a:spcBef>
              <a:buClr>
                <a:schemeClr val="accent1"/>
              </a:buClr>
              <a:buSzPts val="7200"/>
              <a:buFont typeface="Arial"/>
              <a:buNone/>
              <a:defRPr sz="7200" b="1">
                <a:solidFill>
                  <a:schemeClr val="accent1"/>
                </a:solidFill>
              </a:defRPr>
            </a:lvl9pPr>
          </a:lstStyle>
          <a:p>
            <a:endParaRPr/>
          </a:p>
        </p:txBody>
      </p:sp>
      <p:sp>
        <p:nvSpPr>
          <p:cNvPr id="15" name="Shape 15"/>
          <p:cNvSpPr txBox="1">
            <a:spLocks noGrp="1"/>
          </p:cNvSpPr>
          <p:nvPr>
            <p:ph type="subTitle" idx="1"/>
          </p:nvPr>
        </p:nvSpPr>
        <p:spPr>
          <a:xfrm>
            <a:off x="457200" y="3716392"/>
            <a:ext cx="8229600" cy="123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4800"/>
              <a:buFont typeface="Arial"/>
              <a:buNone/>
              <a:defRPr sz="2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9pPr>
          </a:lstStyle>
          <a:p>
            <a:endParaRPr/>
          </a:p>
        </p:txBody>
      </p:sp>
      <p:cxnSp>
        <p:nvCxnSpPr>
          <p:cNvPr id="16" name="Shape 16"/>
          <p:cNvCxnSpPr/>
          <p:nvPr/>
        </p:nvCxnSpPr>
        <p:spPr>
          <a:xfrm>
            <a:off x="457200" y="411479"/>
            <a:ext cx="8229600" cy="0"/>
          </a:xfrm>
          <a:prstGeom prst="straightConnector1">
            <a:avLst/>
          </a:prstGeom>
          <a:noFill/>
          <a:ln w="57150" cap="flat" cmpd="sng">
            <a:solidFill>
              <a:schemeClr val="accent1"/>
            </a:solidFill>
            <a:prstDash val="solid"/>
            <a:round/>
            <a:headEnd type="none" w="med" len="med"/>
            <a:tailEnd type="none" w="med" len="med"/>
          </a:ln>
        </p:spPr>
      </p:cxnSp>
      <p:cxnSp>
        <p:nvCxnSpPr>
          <p:cNvPr id="17" name="Shape 17"/>
          <p:cNvCxnSpPr/>
          <p:nvPr/>
        </p:nvCxnSpPr>
        <p:spPr>
          <a:xfrm>
            <a:off x="457200" y="3633382"/>
            <a:ext cx="8229600" cy="0"/>
          </a:xfrm>
          <a:prstGeom prst="straightConnector1">
            <a:avLst/>
          </a:prstGeom>
          <a:noFill/>
          <a:ln w="57150" cap="flat" cmpd="sng">
            <a:solidFill>
              <a:schemeClr val="accent1"/>
            </a:solidFill>
            <a:prstDash val="solid"/>
            <a:round/>
            <a:headEnd type="none" w="med" len="med"/>
            <a:tailEnd type="none" w="med" len="med"/>
          </a:ln>
        </p:spPr>
      </p:cxnSp>
      <p:sp>
        <p:nvSpPr>
          <p:cNvPr id="18" name="Shape 18"/>
          <p:cNvSpPr txBox="1">
            <a:spLocks noGrp="1"/>
          </p:cNvSpPr>
          <p:nvPr>
            <p:ph type="sldNum" idx="12"/>
          </p:nvPr>
        </p:nvSpPr>
        <p:spPr>
          <a:xfrm>
            <a:off x="8556791" y="4749850"/>
            <a:ext cx="548699" cy="393600"/>
          </a:xfrm>
          <a:prstGeom prst="rect">
            <a:avLst/>
          </a:prstGeom>
          <a:noFill/>
          <a:ln>
            <a:noFill/>
          </a:ln>
        </p:spPr>
        <p:txBody>
          <a:bodyPr wrap="square" lIns="91425" tIns="91425" rIns="91425" bIns="91425" anchor="ctr" anchorCtr="0">
            <a:noAutofit/>
          </a:bodyPr>
          <a:lstStyle/>
          <a:p>
            <a:pPr marL="0" marR="0" lvl="0" indent="-82550" algn="r" rtl="0">
              <a:lnSpc>
                <a:spcPct val="100000"/>
              </a:lnSpc>
              <a:spcBef>
                <a:spcPts val="0"/>
              </a:spcBef>
              <a:spcAft>
                <a:spcPts val="0"/>
              </a:spcAft>
              <a:buClr>
                <a:schemeClr val="dk1"/>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lang="en-US"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ver: Rail">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2">
            <a:alphaModFix amt="85000"/>
          </a:blip>
          <a:srcRect/>
          <a:stretch/>
        </p:blipFill>
        <p:spPr>
          <a:xfrm>
            <a:off x="0" y="0"/>
            <a:ext cx="9144000" cy="5143500"/>
          </a:xfrm>
          <a:prstGeom prst="rect">
            <a:avLst/>
          </a:prstGeom>
          <a:noFill/>
          <a:ln>
            <a:noFill/>
          </a:ln>
        </p:spPr>
      </p:pic>
      <p:sp>
        <p:nvSpPr>
          <p:cNvPr id="98" name="Shape 98"/>
          <p:cNvSpPr txBox="1">
            <a:spLocks noGrp="1"/>
          </p:cNvSpPr>
          <p:nvPr>
            <p:ph type="title"/>
          </p:nvPr>
        </p:nvSpPr>
        <p:spPr>
          <a:xfrm>
            <a:off x="546419" y="2975012"/>
            <a:ext cx="7848600" cy="390364"/>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rgbClr val="D8D8D8"/>
              </a:buClr>
              <a:buSzPts val="2100"/>
              <a:buFont typeface="Arial"/>
              <a:buNone/>
              <a:defRPr sz="2100" b="1" i="0" u="none" strike="noStrike" cap="none">
                <a:solidFill>
                  <a:srgbClr val="D8D8D8"/>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9" name="Shape 99"/>
          <p:cNvSpPr txBox="1">
            <a:spLocks noGrp="1"/>
          </p:cNvSpPr>
          <p:nvPr>
            <p:ph type="body" idx="1"/>
          </p:nvPr>
        </p:nvSpPr>
        <p:spPr>
          <a:xfrm>
            <a:off x="546419" y="3429966"/>
            <a:ext cx="3878400" cy="249016"/>
          </a:xfrm>
          <a:prstGeom prst="rect">
            <a:avLst/>
          </a:prstGeom>
          <a:noFill/>
          <a:ln>
            <a:noFill/>
          </a:ln>
        </p:spPr>
        <p:txBody>
          <a:bodyPr wrap="square" lIns="91425" tIns="91425" rIns="91425" bIns="91425" anchor="t" anchorCtr="0"/>
          <a:lstStyle>
            <a:lvl1pPr marL="0" marR="0" lvl="0" indent="0" algn="l" rtl="0">
              <a:spcBef>
                <a:spcPts val="0"/>
              </a:spcBef>
              <a:buClr>
                <a:srgbClr val="A5A5A5"/>
              </a:buClr>
              <a:buSzPts val="1200"/>
              <a:buFont typeface="Arial"/>
              <a:buNone/>
              <a:defRPr sz="1200" b="1" i="0" u="none" strike="noStrike" cap="none">
                <a:solidFill>
                  <a:srgbClr val="A5A5A5"/>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Shape 100"/>
          <p:cNvSpPr txBox="1"/>
          <p:nvPr/>
        </p:nvSpPr>
        <p:spPr>
          <a:xfrm>
            <a:off x="546420" y="4760934"/>
            <a:ext cx="5183188" cy="138499"/>
          </a:xfrm>
          <a:prstGeom prst="rect">
            <a:avLst/>
          </a:prstGeom>
          <a:noFill/>
          <a:ln>
            <a:noFill/>
          </a:ln>
        </p:spPr>
        <p:txBody>
          <a:bodyPr wrap="square" lIns="34275" tIns="17125" rIns="34275" bIns="17125" anchor="b" anchorCtr="0">
            <a:noAutofit/>
          </a:bodyPr>
          <a:lstStyle/>
          <a:p>
            <a:pPr marL="0" marR="0" lvl="0" indent="-42862" algn="l" rtl="0">
              <a:lnSpc>
                <a:spcPct val="100000"/>
              </a:lnSpc>
              <a:spcBef>
                <a:spcPts val="0"/>
              </a:spcBef>
              <a:spcAft>
                <a:spcPts val="0"/>
              </a:spcAft>
              <a:buClr>
                <a:srgbClr val="999899"/>
              </a:buClr>
              <a:buSzPts val="675"/>
              <a:buFont typeface="Arial"/>
              <a:buNone/>
            </a:pPr>
            <a:r>
              <a:rPr lang="en-US" sz="675" b="0" i="0" u="none" strike="noStrike" cap="none">
                <a:solidFill>
                  <a:srgbClr val="999899"/>
                </a:solidFill>
                <a:latin typeface="Arial"/>
                <a:ea typeface="Arial"/>
                <a:cs typeface="Arial"/>
                <a:sym typeface="Arial"/>
              </a:rPr>
              <a:t>Proprietary &amp; Confidential</a:t>
            </a:r>
          </a:p>
        </p:txBody>
      </p:sp>
      <p:pic>
        <p:nvPicPr>
          <p:cNvPr id="101" name="Shape 101"/>
          <p:cNvPicPr preferRelativeResize="0"/>
          <p:nvPr/>
        </p:nvPicPr>
        <p:blipFill rotWithShape="1">
          <a:blip r:embed="rId3">
            <a:alphaModFix/>
          </a:blip>
          <a:srcRect/>
          <a:stretch/>
        </p:blipFill>
        <p:spPr>
          <a:xfrm>
            <a:off x="546419" y="2428951"/>
            <a:ext cx="1988820" cy="24378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Mission Statement">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ody: Blank">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240506" y="209482"/>
            <a:ext cx="8376047" cy="412024"/>
          </a:xfrm>
          <a:prstGeom prst="rect">
            <a:avLst/>
          </a:prstGeom>
          <a:noFill/>
          <a:ln>
            <a:noFill/>
          </a:ln>
        </p:spPr>
        <p:txBody>
          <a:bodyPr wrap="square" lIns="91425" tIns="91425" rIns="91425" bIns="91425" anchor="t" anchorCtr="0"/>
          <a:lstStyle>
            <a:lvl1pPr marL="0" marR="0" lvl="0" indent="0" algn="l" rtl="0">
              <a:spcBef>
                <a:spcPts val="390"/>
              </a:spcBef>
              <a:buClr>
                <a:schemeClr val="dk1"/>
              </a:buClr>
              <a:buSzPts val="1950"/>
              <a:buFont typeface="Arial"/>
              <a:buNone/>
              <a:defRPr sz="195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ody: XL Text/Graphic">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240506" y="209482"/>
            <a:ext cx="8664716" cy="412024"/>
          </a:xfrm>
          <a:prstGeom prst="rect">
            <a:avLst/>
          </a:prstGeom>
          <a:noFill/>
          <a:ln>
            <a:noFill/>
          </a:ln>
        </p:spPr>
        <p:txBody>
          <a:bodyPr wrap="square" lIns="91425" tIns="91425" rIns="91425" bIns="91425" anchor="t" anchorCtr="0"/>
          <a:lstStyle>
            <a:lvl1pPr marL="0" marR="0" lvl="0" indent="0" algn="l" rtl="0">
              <a:spcBef>
                <a:spcPts val="390"/>
              </a:spcBef>
              <a:buClr>
                <a:schemeClr val="dk1"/>
              </a:buClr>
              <a:buSzPts val="1950"/>
              <a:buFont typeface="Arial"/>
              <a:buNone/>
              <a:defRPr sz="195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body" idx="2"/>
          </p:nvPr>
        </p:nvSpPr>
        <p:spPr>
          <a:xfrm>
            <a:off x="238779" y="890427"/>
            <a:ext cx="8666443" cy="3633806"/>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500"/>
              <a:buFont typeface="Arial"/>
              <a:buNone/>
              <a:defRPr sz="1500" b="1" i="0" u="none" strike="noStrike" cap="none">
                <a:solidFill>
                  <a:schemeClr val="dk1"/>
                </a:solidFill>
                <a:latin typeface="Arial"/>
                <a:ea typeface="Arial"/>
                <a:cs typeface="Arial"/>
                <a:sym typeface="Arial"/>
              </a:defRPr>
            </a:lvl1pPr>
            <a:lvl2pPr marL="742931" marR="0" lvl="1" indent="-200018" algn="l" rtl="0">
              <a:spcBef>
                <a:spcPts val="270"/>
              </a:spcBef>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480060" marR="0" lvl="2" indent="-257175" algn="l" rtl="0">
              <a:spcBef>
                <a:spcPts val="270"/>
              </a:spcBef>
              <a:buClr>
                <a:schemeClr val="dk1"/>
              </a:buClr>
              <a:buSzPts val="1350"/>
              <a:buFont typeface="Arial"/>
              <a:buChar char="•"/>
              <a:defRPr sz="1350" b="0" i="0" u="none" strike="noStrike" cap="none">
                <a:solidFill>
                  <a:schemeClr val="dk1"/>
                </a:solidFill>
                <a:latin typeface="Arial"/>
                <a:ea typeface="Arial"/>
                <a:cs typeface="Arial"/>
                <a:sym typeface="Arial"/>
              </a:defRPr>
            </a:lvl3pPr>
            <a:lvl4pPr marL="685800" marR="0" lvl="3" indent="-257175" algn="l" rtl="0">
              <a:spcBef>
                <a:spcPts val="270"/>
              </a:spcBef>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ody: Text + Tex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240506" y="209482"/>
            <a:ext cx="8664716" cy="412024"/>
          </a:xfrm>
          <a:prstGeom prst="rect">
            <a:avLst/>
          </a:prstGeom>
          <a:noFill/>
          <a:ln>
            <a:noFill/>
          </a:ln>
        </p:spPr>
        <p:txBody>
          <a:bodyPr wrap="square" lIns="91425" tIns="91425" rIns="91425" bIns="91425" anchor="t" anchorCtr="0"/>
          <a:lstStyle>
            <a:lvl1pPr marL="0" marR="0" lvl="0" indent="0" algn="l" rtl="0">
              <a:spcBef>
                <a:spcPts val="390"/>
              </a:spcBef>
              <a:buClr>
                <a:schemeClr val="dk1"/>
              </a:buClr>
              <a:buSzPts val="1950"/>
              <a:buFont typeface="Arial"/>
              <a:buNone/>
              <a:defRPr sz="195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2"/>
          </p:nvPr>
        </p:nvSpPr>
        <p:spPr>
          <a:xfrm>
            <a:off x="240506" y="904876"/>
            <a:ext cx="4261226" cy="3635594"/>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350"/>
              <a:buFont typeface="Arial"/>
              <a:buNone/>
              <a:defRPr sz="13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308610" marR="0" lvl="2"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514350" marR="0" lvl="3"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body" idx="3"/>
          </p:nvPr>
        </p:nvSpPr>
        <p:spPr>
          <a:xfrm>
            <a:off x="4643996" y="904876"/>
            <a:ext cx="4261226" cy="3635594"/>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350"/>
              <a:buFont typeface="Arial"/>
              <a:buNone/>
              <a:defRPr sz="13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308610" marR="0" lvl="2"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514350" marR="0" lvl="3"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ody: Graphic + Graphic">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240506" y="209482"/>
            <a:ext cx="8664716" cy="412024"/>
          </a:xfrm>
          <a:prstGeom prst="rect">
            <a:avLst/>
          </a:prstGeom>
          <a:noFill/>
          <a:ln>
            <a:noFill/>
          </a:ln>
        </p:spPr>
        <p:txBody>
          <a:bodyPr wrap="square" lIns="91425" tIns="91425" rIns="91425" bIns="91425" anchor="t" anchorCtr="0"/>
          <a:lstStyle>
            <a:lvl1pPr marL="0" marR="0" lvl="0" indent="0" algn="l" rtl="0">
              <a:spcBef>
                <a:spcPts val="390"/>
              </a:spcBef>
              <a:buClr>
                <a:schemeClr val="dk1"/>
              </a:buClr>
              <a:buSzPts val="1950"/>
              <a:buFont typeface="Arial"/>
              <a:buNone/>
              <a:defRPr sz="195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body" idx="2"/>
          </p:nvPr>
        </p:nvSpPr>
        <p:spPr>
          <a:xfrm>
            <a:off x="4683512" y="1458545"/>
            <a:ext cx="4221710" cy="3081924"/>
          </a:xfrm>
          <a:prstGeom prst="rect">
            <a:avLst/>
          </a:prstGeom>
          <a:noFill/>
          <a:ln>
            <a:noFill/>
          </a:ln>
        </p:spPr>
        <p:txBody>
          <a:bodyPr wrap="square" lIns="91425" tIns="91425" rIns="91425" bIns="91425" anchor="t" anchorCtr="0"/>
          <a:lstStyle>
            <a:lvl1pPr marL="0" marR="0" lvl="0" indent="0" algn="l" rtl="0">
              <a:spcBef>
                <a:spcPts val="240"/>
              </a:spcBef>
              <a:buClr>
                <a:schemeClr val="dk1"/>
              </a:buClr>
              <a:buSzPts val="1200"/>
              <a:buFont typeface="Arial"/>
              <a:buNone/>
              <a:defRPr sz="1200" b="0" i="1"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body" idx="3"/>
          </p:nvPr>
        </p:nvSpPr>
        <p:spPr>
          <a:xfrm>
            <a:off x="4683512" y="908245"/>
            <a:ext cx="4221710" cy="550301"/>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050"/>
              <a:buFont typeface="Arial"/>
              <a:buNone/>
              <a:defRPr sz="10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308610" marR="0" lvl="2"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3pPr>
            <a:lvl4pPr marL="514350" marR="0" lvl="3"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body" idx="4"/>
          </p:nvPr>
        </p:nvSpPr>
        <p:spPr>
          <a:xfrm>
            <a:off x="238779" y="1458545"/>
            <a:ext cx="4225567" cy="3081924"/>
          </a:xfrm>
          <a:prstGeom prst="rect">
            <a:avLst/>
          </a:prstGeom>
          <a:noFill/>
          <a:ln>
            <a:noFill/>
          </a:ln>
        </p:spPr>
        <p:txBody>
          <a:bodyPr wrap="square" lIns="91425" tIns="91425" rIns="91425" bIns="91425" anchor="t" anchorCtr="0"/>
          <a:lstStyle>
            <a:lvl1pPr marL="0" marR="0" lvl="0" indent="0" algn="l" rtl="0">
              <a:spcBef>
                <a:spcPts val="240"/>
              </a:spcBef>
              <a:buClr>
                <a:schemeClr val="dk1"/>
              </a:buClr>
              <a:buSzPts val="1200"/>
              <a:buFont typeface="Arial"/>
              <a:buNone/>
              <a:defRPr sz="1200" b="0" i="1"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body" idx="5"/>
          </p:nvPr>
        </p:nvSpPr>
        <p:spPr>
          <a:xfrm>
            <a:off x="238779" y="908245"/>
            <a:ext cx="4225567" cy="550301"/>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050"/>
              <a:buFont typeface="Arial"/>
              <a:buNone/>
              <a:defRPr sz="10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308610" marR="0" lvl="2"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3pPr>
            <a:lvl4pPr marL="514350" marR="0" lvl="3"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ody: XL Text/Graphic + Takeaway">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240506" y="209482"/>
            <a:ext cx="8664716" cy="412024"/>
          </a:xfrm>
          <a:prstGeom prst="rect">
            <a:avLst/>
          </a:prstGeom>
          <a:noFill/>
          <a:ln>
            <a:noFill/>
          </a:ln>
        </p:spPr>
        <p:txBody>
          <a:bodyPr wrap="square" lIns="91425" tIns="91425" rIns="91425" bIns="91425" anchor="t" anchorCtr="0"/>
          <a:lstStyle>
            <a:lvl1pPr marL="0" marR="0" lvl="0" indent="0" algn="l" rtl="0">
              <a:spcBef>
                <a:spcPts val="390"/>
              </a:spcBef>
              <a:buClr>
                <a:schemeClr val="dk1"/>
              </a:buClr>
              <a:buSzPts val="1950"/>
              <a:buFont typeface="Arial"/>
              <a:buNone/>
              <a:defRPr sz="195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body" idx="2"/>
          </p:nvPr>
        </p:nvSpPr>
        <p:spPr>
          <a:xfrm>
            <a:off x="238779" y="4285552"/>
            <a:ext cx="5800685" cy="447675"/>
          </a:xfrm>
          <a:prstGeom prst="rect">
            <a:avLst/>
          </a:prstGeom>
          <a:noFill/>
          <a:ln>
            <a:noFill/>
          </a:ln>
        </p:spPr>
        <p:txBody>
          <a:bodyPr wrap="square" lIns="91425" tIns="91425" rIns="91425" bIns="91425" anchor="t" anchorCtr="0"/>
          <a:lstStyle>
            <a:lvl1pPr marL="0" marR="0" lvl="0" indent="0" algn="l" rtl="0">
              <a:spcBef>
                <a:spcPts val="240"/>
              </a:spcBef>
              <a:buClr>
                <a:schemeClr val="dk1"/>
              </a:buClr>
              <a:buSzPts val="1200"/>
              <a:buFont typeface="Arial"/>
              <a:buNone/>
              <a:defRPr sz="120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p:nvPr/>
        </p:nvSpPr>
        <p:spPr>
          <a:xfrm>
            <a:off x="238780" y="4156618"/>
            <a:ext cx="8666442" cy="98675"/>
          </a:xfrm>
          <a:custGeom>
            <a:avLst/>
            <a:gdLst/>
            <a:ahLst/>
            <a:cxnLst/>
            <a:rect l="0" t="0" r="0" b="0"/>
            <a:pathLst>
              <a:path w="120000" h="120000" extrusionOk="0">
                <a:moveTo>
                  <a:pt x="0" y="0"/>
                </a:moveTo>
                <a:lnTo>
                  <a:pt x="0" y="120000"/>
                </a:lnTo>
                <a:lnTo>
                  <a:pt x="120000" y="120000"/>
                </a:lnTo>
                <a:lnTo>
                  <a:pt x="120000" y="21818"/>
                </a:lnTo>
              </a:path>
            </a:pathLst>
          </a:custGeom>
          <a:noFill/>
          <a:ln w="1905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 name="Shape 123"/>
          <p:cNvSpPr txBox="1">
            <a:spLocks noGrp="1"/>
          </p:cNvSpPr>
          <p:nvPr>
            <p:ph type="body" idx="3"/>
          </p:nvPr>
        </p:nvSpPr>
        <p:spPr>
          <a:xfrm>
            <a:off x="238779" y="890427"/>
            <a:ext cx="8666443" cy="3019657"/>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500"/>
              <a:buFont typeface="Arial"/>
              <a:buNone/>
              <a:defRPr sz="1500" b="1" i="0" u="none" strike="noStrike" cap="none">
                <a:solidFill>
                  <a:schemeClr val="dk1"/>
                </a:solidFill>
                <a:latin typeface="Arial"/>
                <a:ea typeface="Arial"/>
                <a:cs typeface="Arial"/>
                <a:sym typeface="Arial"/>
              </a:defRPr>
            </a:lvl1pPr>
            <a:lvl2pPr marL="742931" marR="0" lvl="1" indent="-200018" algn="l" rtl="0">
              <a:spcBef>
                <a:spcPts val="270"/>
              </a:spcBef>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480060" marR="0" lvl="2" indent="-257175" algn="l" rtl="0">
              <a:spcBef>
                <a:spcPts val="270"/>
              </a:spcBef>
              <a:buClr>
                <a:schemeClr val="dk1"/>
              </a:buClr>
              <a:buSzPts val="1350"/>
              <a:buFont typeface="Arial"/>
              <a:buChar char="•"/>
              <a:defRPr sz="1350" b="0" i="0" u="none" strike="noStrike" cap="none">
                <a:solidFill>
                  <a:schemeClr val="dk1"/>
                </a:solidFill>
                <a:latin typeface="Arial"/>
                <a:ea typeface="Arial"/>
                <a:cs typeface="Arial"/>
                <a:sym typeface="Arial"/>
              </a:defRPr>
            </a:lvl3pPr>
            <a:lvl4pPr marL="685800" marR="0" lvl="3" indent="-257175" algn="l" rtl="0">
              <a:spcBef>
                <a:spcPts val="270"/>
              </a:spcBef>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ody: Text + Text + Takeaway">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240506" y="209482"/>
            <a:ext cx="8664716" cy="412024"/>
          </a:xfrm>
          <a:prstGeom prst="rect">
            <a:avLst/>
          </a:prstGeom>
          <a:noFill/>
          <a:ln>
            <a:noFill/>
          </a:ln>
        </p:spPr>
        <p:txBody>
          <a:bodyPr wrap="square" lIns="91425" tIns="91425" rIns="91425" bIns="91425" anchor="t" anchorCtr="0"/>
          <a:lstStyle>
            <a:lvl1pPr marL="0" marR="0" lvl="0" indent="0" algn="l" rtl="0">
              <a:spcBef>
                <a:spcPts val="390"/>
              </a:spcBef>
              <a:buClr>
                <a:schemeClr val="dk1"/>
              </a:buClr>
              <a:buSzPts val="1950"/>
              <a:buFont typeface="Arial"/>
              <a:buNone/>
              <a:defRPr sz="195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body" idx="2"/>
          </p:nvPr>
        </p:nvSpPr>
        <p:spPr>
          <a:xfrm>
            <a:off x="240506" y="904875"/>
            <a:ext cx="4261226" cy="3084474"/>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350"/>
              <a:buFont typeface="Arial"/>
              <a:buNone/>
              <a:defRPr sz="13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308610" marR="0" lvl="2"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514350" marR="0" lvl="3"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body" idx="3"/>
          </p:nvPr>
        </p:nvSpPr>
        <p:spPr>
          <a:xfrm>
            <a:off x="4643996" y="904875"/>
            <a:ext cx="4261226" cy="3084474"/>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350"/>
              <a:buFont typeface="Arial"/>
              <a:buNone/>
              <a:defRPr sz="13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308610" marR="0" lvl="2"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514350" marR="0" lvl="3"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body" idx="4"/>
          </p:nvPr>
        </p:nvSpPr>
        <p:spPr>
          <a:xfrm>
            <a:off x="238779" y="4285552"/>
            <a:ext cx="5800685" cy="447675"/>
          </a:xfrm>
          <a:prstGeom prst="rect">
            <a:avLst/>
          </a:prstGeom>
          <a:noFill/>
          <a:ln>
            <a:noFill/>
          </a:ln>
        </p:spPr>
        <p:txBody>
          <a:bodyPr wrap="square" lIns="91425" tIns="91425" rIns="91425" bIns="91425" anchor="t" anchorCtr="0"/>
          <a:lstStyle>
            <a:lvl1pPr marL="0" marR="0" lvl="0" indent="0" algn="l" rtl="0">
              <a:spcBef>
                <a:spcPts val="240"/>
              </a:spcBef>
              <a:buClr>
                <a:schemeClr val="dk1"/>
              </a:buClr>
              <a:buSzPts val="1200"/>
              <a:buFont typeface="Arial"/>
              <a:buNone/>
              <a:defRPr sz="120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9" name="Shape 129"/>
          <p:cNvSpPr/>
          <p:nvPr/>
        </p:nvSpPr>
        <p:spPr>
          <a:xfrm>
            <a:off x="238780" y="4156618"/>
            <a:ext cx="8666442" cy="98675"/>
          </a:xfrm>
          <a:custGeom>
            <a:avLst/>
            <a:gdLst/>
            <a:ahLst/>
            <a:cxnLst/>
            <a:rect l="0" t="0" r="0" b="0"/>
            <a:pathLst>
              <a:path w="120000" h="120000" extrusionOk="0">
                <a:moveTo>
                  <a:pt x="0" y="0"/>
                </a:moveTo>
                <a:lnTo>
                  <a:pt x="0" y="120000"/>
                </a:lnTo>
                <a:lnTo>
                  <a:pt x="120000" y="120000"/>
                </a:lnTo>
                <a:lnTo>
                  <a:pt x="120000" y="21818"/>
                </a:lnTo>
              </a:path>
            </a:pathLst>
          </a:custGeom>
          <a:noFill/>
          <a:ln w="1905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ody: Text + Graphic + Takeaway">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240506" y="209482"/>
            <a:ext cx="8664716" cy="412024"/>
          </a:xfrm>
          <a:prstGeom prst="rect">
            <a:avLst/>
          </a:prstGeom>
          <a:noFill/>
          <a:ln>
            <a:noFill/>
          </a:ln>
        </p:spPr>
        <p:txBody>
          <a:bodyPr wrap="square" lIns="91425" tIns="91425" rIns="91425" bIns="91425" anchor="t" anchorCtr="0"/>
          <a:lstStyle>
            <a:lvl1pPr marL="0" marR="0" lvl="0" indent="0" algn="l" rtl="0">
              <a:spcBef>
                <a:spcPts val="390"/>
              </a:spcBef>
              <a:buClr>
                <a:schemeClr val="dk1"/>
              </a:buClr>
              <a:buSzPts val="1950"/>
              <a:buFont typeface="Arial"/>
              <a:buNone/>
              <a:defRPr sz="195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body" idx="2"/>
          </p:nvPr>
        </p:nvSpPr>
        <p:spPr>
          <a:xfrm>
            <a:off x="240506" y="904875"/>
            <a:ext cx="3757207" cy="3084474"/>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350"/>
              <a:buFont typeface="Arial"/>
              <a:buNone/>
              <a:defRPr sz="13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308610" marR="0" lvl="2"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514350" marR="0" lvl="3"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body" idx="3"/>
          </p:nvPr>
        </p:nvSpPr>
        <p:spPr>
          <a:xfrm>
            <a:off x="4190071" y="1458546"/>
            <a:ext cx="4715151" cy="2530804"/>
          </a:xfrm>
          <a:prstGeom prst="rect">
            <a:avLst/>
          </a:prstGeom>
          <a:noFill/>
          <a:ln>
            <a:noFill/>
          </a:ln>
        </p:spPr>
        <p:txBody>
          <a:bodyPr wrap="square" lIns="91425" tIns="91425" rIns="91425" bIns="91425" anchor="t" anchorCtr="0"/>
          <a:lstStyle>
            <a:lvl1pPr marL="0" marR="0" lvl="0" indent="0" algn="l" rtl="0">
              <a:spcBef>
                <a:spcPts val="240"/>
              </a:spcBef>
              <a:buClr>
                <a:schemeClr val="dk1"/>
              </a:buClr>
              <a:buSzPts val="1200"/>
              <a:buFont typeface="Arial"/>
              <a:buNone/>
              <a:defRPr sz="1200" b="0" i="1"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body" idx="4"/>
          </p:nvPr>
        </p:nvSpPr>
        <p:spPr>
          <a:xfrm>
            <a:off x="4190071" y="908245"/>
            <a:ext cx="4715151" cy="550301"/>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050"/>
              <a:buFont typeface="Arial"/>
              <a:buNone/>
              <a:defRPr sz="10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308610" marR="0" lvl="2"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3pPr>
            <a:lvl4pPr marL="514350" marR="0" lvl="3"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body" idx="5"/>
          </p:nvPr>
        </p:nvSpPr>
        <p:spPr>
          <a:xfrm>
            <a:off x="238779" y="4285552"/>
            <a:ext cx="5800685" cy="447675"/>
          </a:xfrm>
          <a:prstGeom prst="rect">
            <a:avLst/>
          </a:prstGeom>
          <a:noFill/>
          <a:ln>
            <a:noFill/>
          </a:ln>
        </p:spPr>
        <p:txBody>
          <a:bodyPr wrap="square" lIns="91425" tIns="91425" rIns="91425" bIns="91425" anchor="t" anchorCtr="0"/>
          <a:lstStyle>
            <a:lvl1pPr marL="0" marR="0" lvl="0" indent="0" algn="l" rtl="0">
              <a:spcBef>
                <a:spcPts val="240"/>
              </a:spcBef>
              <a:buClr>
                <a:schemeClr val="dk1"/>
              </a:buClr>
              <a:buSzPts val="1200"/>
              <a:buFont typeface="Arial"/>
              <a:buNone/>
              <a:defRPr sz="120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6" name="Shape 136"/>
          <p:cNvSpPr/>
          <p:nvPr/>
        </p:nvSpPr>
        <p:spPr>
          <a:xfrm>
            <a:off x="238780" y="4156618"/>
            <a:ext cx="8666442" cy="98675"/>
          </a:xfrm>
          <a:custGeom>
            <a:avLst/>
            <a:gdLst/>
            <a:ahLst/>
            <a:cxnLst/>
            <a:rect l="0" t="0" r="0" b="0"/>
            <a:pathLst>
              <a:path w="120000" h="120000" extrusionOk="0">
                <a:moveTo>
                  <a:pt x="0" y="0"/>
                </a:moveTo>
                <a:lnTo>
                  <a:pt x="0" y="120000"/>
                </a:lnTo>
                <a:lnTo>
                  <a:pt x="120000" y="120000"/>
                </a:lnTo>
                <a:lnTo>
                  <a:pt x="120000" y="21818"/>
                </a:lnTo>
              </a:path>
            </a:pathLst>
          </a:custGeom>
          <a:noFill/>
          <a:ln w="1905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ody: Graphic + Graphic + Takeaway">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240506" y="209482"/>
            <a:ext cx="8664716" cy="412024"/>
          </a:xfrm>
          <a:prstGeom prst="rect">
            <a:avLst/>
          </a:prstGeom>
          <a:noFill/>
          <a:ln>
            <a:noFill/>
          </a:ln>
        </p:spPr>
        <p:txBody>
          <a:bodyPr wrap="square" lIns="91425" tIns="91425" rIns="91425" bIns="91425" anchor="t" anchorCtr="0"/>
          <a:lstStyle>
            <a:lvl1pPr marL="0" marR="0" lvl="0" indent="0" algn="l" rtl="0">
              <a:spcBef>
                <a:spcPts val="390"/>
              </a:spcBef>
              <a:buClr>
                <a:schemeClr val="dk1"/>
              </a:buClr>
              <a:buSzPts val="1950"/>
              <a:buFont typeface="Arial"/>
              <a:buNone/>
              <a:defRPr sz="195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body" idx="2"/>
          </p:nvPr>
        </p:nvSpPr>
        <p:spPr>
          <a:xfrm>
            <a:off x="4683512" y="1458546"/>
            <a:ext cx="4221710" cy="2530804"/>
          </a:xfrm>
          <a:prstGeom prst="rect">
            <a:avLst/>
          </a:prstGeom>
          <a:noFill/>
          <a:ln>
            <a:noFill/>
          </a:ln>
        </p:spPr>
        <p:txBody>
          <a:bodyPr wrap="square" lIns="91425" tIns="91425" rIns="91425" bIns="91425" anchor="t" anchorCtr="0"/>
          <a:lstStyle>
            <a:lvl1pPr marL="0" marR="0" lvl="0" indent="0" algn="l" rtl="0">
              <a:spcBef>
                <a:spcPts val="240"/>
              </a:spcBef>
              <a:buClr>
                <a:schemeClr val="dk1"/>
              </a:buClr>
              <a:buSzPts val="1200"/>
              <a:buFont typeface="Arial"/>
              <a:buNone/>
              <a:defRPr sz="1200" b="0" i="1"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body" idx="3"/>
          </p:nvPr>
        </p:nvSpPr>
        <p:spPr>
          <a:xfrm>
            <a:off x="4683512" y="908245"/>
            <a:ext cx="4221710" cy="550301"/>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050"/>
              <a:buFont typeface="Arial"/>
              <a:buNone/>
              <a:defRPr sz="10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308610" marR="0" lvl="2"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3pPr>
            <a:lvl4pPr marL="514350" marR="0" lvl="3"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body" idx="4"/>
          </p:nvPr>
        </p:nvSpPr>
        <p:spPr>
          <a:xfrm>
            <a:off x="238779" y="1458546"/>
            <a:ext cx="4225567" cy="2530804"/>
          </a:xfrm>
          <a:prstGeom prst="rect">
            <a:avLst/>
          </a:prstGeom>
          <a:noFill/>
          <a:ln>
            <a:noFill/>
          </a:ln>
        </p:spPr>
        <p:txBody>
          <a:bodyPr wrap="square" lIns="91425" tIns="91425" rIns="91425" bIns="91425" anchor="t" anchorCtr="0"/>
          <a:lstStyle>
            <a:lvl1pPr marL="0" marR="0" lvl="0" indent="0" algn="l" rtl="0">
              <a:spcBef>
                <a:spcPts val="240"/>
              </a:spcBef>
              <a:buClr>
                <a:schemeClr val="dk1"/>
              </a:buClr>
              <a:buSzPts val="1200"/>
              <a:buFont typeface="Arial"/>
              <a:buNone/>
              <a:defRPr sz="1200" b="0" i="1"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body" idx="5"/>
          </p:nvPr>
        </p:nvSpPr>
        <p:spPr>
          <a:xfrm>
            <a:off x="238779" y="908245"/>
            <a:ext cx="4225567" cy="550301"/>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050"/>
              <a:buFont typeface="Arial"/>
              <a:buNone/>
              <a:defRPr sz="10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308610" marR="0" lvl="2"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3pPr>
            <a:lvl4pPr marL="514350" marR="0" lvl="3"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body" idx="6"/>
          </p:nvPr>
        </p:nvSpPr>
        <p:spPr>
          <a:xfrm>
            <a:off x="238779" y="4285552"/>
            <a:ext cx="5800685" cy="447675"/>
          </a:xfrm>
          <a:prstGeom prst="rect">
            <a:avLst/>
          </a:prstGeom>
          <a:noFill/>
          <a:ln>
            <a:noFill/>
          </a:ln>
        </p:spPr>
        <p:txBody>
          <a:bodyPr wrap="square" lIns="91425" tIns="91425" rIns="91425" bIns="91425" anchor="t" anchorCtr="0"/>
          <a:lstStyle>
            <a:lvl1pPr marL="0" marR="0" lvl="0" indent="0" algn="l" rtl="0">
              <a:spcBef>
                <a:spcPts val="240"/>
              </a:spcBef>
              <a:buClr>
                <a:schemeClr val="dk1"/>
              </a:buClr>
              <a:buSzPts val="1200"/>
              <a:buFont typeface="Arial"/>
              <a:buNone/>
              <a:defRPr sz="120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Shape 144"/>
          <p:cNvSpPr/>
          <p:nvPr/>
        </p:nvSpPr>
        <p:spPr>
          <a:xfrm>
            <a:off x="238780" y="4156618"/>
            <a:ext cx="8666442" cy="98675"/>
          </a:xfrm>
          <a:custGeom>
            <a:avLst/>
            <a:gdLst/>
            <a:ahLst/>
            <a:cxnLst/>
            <a:rect l="0" t="0" r="0" b="0"/>
            <a:pathLst>
              <a:path w="120000" h="120000" extrusionOk="0">
                <a:moveTo>
                  <a:pt x="0" y="0"/>
                </a:moveTo>
                <a:lnTo>
                  <a:pt x="0" y="120000"/>
                </a:lnTo>
                <a:lnTo>
                  <a:pt x="120000" y="120000"/>
                </a:lnTo>
                <a:lnTo>
                  <a:pt x="120000" y="21818"/>
                </a:lnTo>
              </a:path>
            </a:pathLst>
          </a:custGeom>
          <a:noFill/>
          <a:ln w="1905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2pPr>
            <a:lvl3pPr lvl="2" indent="0">
              <a:spcBef>
                <a:spcPts val="0"/>
              </a:spcBef>
              <a:buClr>
                <a:schemeClr val="accent1"/>
              </a:buClr>
              <a:buSzPts val="3600"/>
              <a:buFont typeface="Arial"/>
              <a:buNone/>
              <a:defRPr sz="3600" b="1">
                <a:solidFill>
                  <a:schemeClr val="accent1"/>
                </a:solidFill>
              </a:defRPr>
            </a:lvl3pPr>
            <a:lvl4pPr lvl="3" indent="0">
              <a:spcBef>
                <a:spcPts val="0"/>
              </a:spcBef>
              <a:buClr>
                <a:schemeClr val="accent1"/>
              </a:buClr>
              <a:buSzPts val="3600"/>
              <a:buFont typeface="Arial"/>
              <a:buNone/>
              <a:defRPr sz="3600" b="1">
                <a:solidFill>
                  <a:schemeClr val="accent1"/>
                </a:solidFill>
              </a:defRPr>
            </a:lvl4pPr>
            <a:lvl5pPr lvl="4" indent="0">
              <a:spcBef>
                <a:spcPts val="0"/>
              </a:spcBef>
              <a:buClr>
                <a:schemeClr val="accent1"/>
              </a:buClr>
              <a:buSzPts val="3600"/>
              <a:buFont typeface="Arial"/>
              <a:buNone/>
              <a:defRPr sz="3600" b="1">
                <a:solidFill>
                  <a:schemeClr val="accent1"/>
                </a:solidFill>
              </a:defRPr>
            </a:lvl5pPr>
            <a:lvl6pPr lvl="5" indent="0">
              <a:spcBef>
                <a:spcPts val="0"/>
              </a:spcBef>
              <a:buClr>
                <a:schemeClr val="accent1"/>
              </a:buClr>
              <a:buSzPts val="3600"/>
              <a:buFont typeface="Arial"/>
              <a:buNone/>
              <a:defRPr sz="3600" b="1">
                <a:solidFill>
                  <a:schemeClr val="accent1"/>
                </a:solidFill>
              </a:defRPr>
            </a:lvl6pPr>
            <a:lvl7pPr lvl="6" indent="0">
              <a:spcBef>
                <a:spcPts val="0"/>
              </a:spcBef>
              <a:buClr>
                <a:schemeClr val="accent1"/>
              </a:buClr>
              <a:buSzPts val="3600"/>
              <a:buFont typeface="Arial"/>
              <a:buNone/>
              <a:defRPr sz="3600" b="1">
                <a:solidFill>
                  <a:schemeClr val="accent1"/>
                </a:solidFill>
              </a:defRPr>
            </a:lvl7pPr>
            <a:lvl8pPr lvl="7" indent="0">
              <a:spcBef>
                <a:spcPts val="0"/>
              </a:spcBef>
              <a:buClr>
                <a:schemeClr val="accent1"/>
              </a:buClr>
              <a:buSzPts val="3600"/>
              <a:buFont typeface="Arial"/>
              <a:buNone/>
              <a:defRPr sz="3600" b="1">
                <a:solidFill>
                  <a:schemeClr val="accent1"/>
                </a:solidFill>
              </a:defRPr>
            </a:lvl8pPr>
            <a:lvl9pPr lvl="8" indent="0">
              <a:spcBef>
                <a:spcPts val="0"/>
              </a:spcBef>
              <a:buClr>
                <a:schemeClr val="accent1"/>
              </a:buClr>
              <a:buSzPts val="3600"/>
              <a:buFont typeface="Arial"/>
              <a:buNone/>
              <a:defRPr sz="3600" b="1">
                <a:solidFill>
                  <a:schemeClr val="accent1"/>
                </a:solidFill>
              </a:defRPr>
            </a:lvl9pPr>
          </a:lstStyle>
          <a:p>
            <a:endParaRPr/>
          </a:p>
        </p:txBody>
      </p:sp>
      <p:cxnSp>
        <p:nvCxnSpPr>
          <p:cNvPr id="21" name="Shape 21"/>
          <p:cNvCxnSpPr/>
          <p:nvPr/>
        </p:nvCxnSpPr>
        <p:spPr>
          <a:xfrm>
            <a:off x="457200" y="1143000"/>
            <a:ext cx="8229600" cy="0"/>
          </a:xfrm>
          <a:prstGeom prst="straightConnector1">
            <a:avLst/>
          </a:prstGeom>
          <a:noFill/>
          <a:ln w="50800" cap="flat" cmpd="sng">
            <a:solidFill>
              <a:schemeClr val="accent1"/>
            </a:solidFill>
            <a:prstDash val="solid"/>
            <a:round/>
            <a:headEnd type="none" w="med" len="med"/>
            <a:tailEnd type="none" w="med" len="med"/>
          </a:ln>
        </p:spPr>
      </p:cxnSp>
      <p:sp>
        <p:nvSpPr>
          <p:cNvPr id="22" name="Shape 22"/>
          <p:cNvSpPr txBox="1">
            <a:spLocks noGrp="1"/>
          </p:cNvSpPr>
          <p:nvPr>
            <p:ph type="sldNum" idx="12"/>
          </p:nvPr>
        </p:nvSpPr>
        <p:spPr>
          <a:xfrm>
            <a:off x="8556791" y="4749850"/>
            <a:ext cx="548699" cy="393600"/>
          </a:xfrm>
          <a:prstGeom prst="rect">
            <a:avLst/>
          </a:prstGeom>
          <a:noFill/>
          <a:ln>
            <a:noFill/>
          </a:ln>
        </p:spPr>
        <p:txBody>
          <a:bodyPr wrap="square" lIns="91425" tIns="91425" rIns="91425" bIns="91425" anchor="ctr" anchorCtr="0">
            <a:noAutofit/>
          </a:bodyPr>
          <a:lstStyle/>
          <a:p>
            <a:pPr marL="0" marR="0" lvl="0" indent="-82550" algn="r" rtl="0">
              <a:lnSpc>
                <a:spcPct val="100000"/>
              </a:lnSpc>
              <a:spcBef>
                <a:spcPts val="0"/>
              </a:spcBef>
              <a:spcAft>
                <a:spcPts val="0"/>
              </a:spcAft>
              <a:buClr>
                <a:schemeClr val="dk1"/>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lang="en-US"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Legal">
    <p:spTree>
      <p:nvGrpSpPr>
        <p:cNvPr id="1" name="Shape 145"/>
        <p:cNvGrpSpPr/>
        <p:nvPr/>
      </p:nvGrpSpPr>
      <p:grpSpPr>
        <a:xfrm>
          <a:off x="0" y="0"/>
          <a:ext cx="0" cy="0"/>
          <a:chOff x="0" y="0"/>
          <a:chExt cx="0" cy="0"/>
        </a:xfrm>
      </p:grpSpPr>
      <p:sp>
        <p:nvSpPr>
          <p:cNvPr id="146" name="Shape 146"/>
          <p:cNvSpPr/>
          <p:nvPr/>
        </p:nvSpPr>
        <p:spPr>
          <a:xfrm>
            <a:off x="1" y="0"/>
            <a:ext cx="9143999" cy="5143500"/>
          </a:xfrm>
          <a:prstGeom prst="rect">
            <a:avLst/>
          </a:prstGeom>
          <a:solidFill>
            <a:schemeClr val="lt1"/>
          </a:solidFill>
          <a:ln>
            <a:noFill/>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147" name="Shape 147"/>
          <p:cNvGrpSpPr/>
          <p:nvPr/>
        </p:nvGrpSpPr>
        <p:grpSpPr>
          <a:xfrm>
            <a:off x="1537361" y="1804535"/>
            <a:ext cx="6069279" cy="2299255"/>
            <a:chOff x="2049812" y="2406047"/>
            <a:chExt cx="8092372" cy="3065672"/>
          </a:xfrm>
        </p:grpSpPr>
        <p:sp>
          <p:nvSpPr>
            <p:cNvPr id="148" name="Shape 148"/>
            <p:cNvSpPr/>
            <p:nvPr/>
          </p:nvSpPr>
          <p:spPr>
            <a:xfrm>
              <a:off x="2049812" y="3194173"/>
              <a:ext cx="8092372" cy="2277546"/>
            </a:xfrm>
            <a:prstGeom prst="rect">
              <a:avLst/>
            </a:prstGeom>
            <a:noFill/>
            <a:ln>
              <a:noFill/>
            </a:ln>
          </p:spPr>
          <p:txBody>
            <a:bodyPr wrap="square" lIns="91425" tIns="45700" rIns="91425" bIns="45700" anchor="t" anchorCtr="0">
              <a:noAutofit/>
            </a:bodyPr>
            <a:lstStyle/>
            <a:p>
              <a:pPr marL="0" marR="0" lvl="0" indent="-66675" algn="just" rtl="0">
                <a:lnSpc>
                  <a:spcPct val="100000"/>
                </a:lnSpc>
                <a:spcBef>
                  <a:spcPts val="0"/>
                </a:spcBef>
                <a:spcAft>
                  <a:spcPts val="0"/>
                </a:spcAft>
                <a:buClr>
                  <a:srgbClr val="727172"/>
                </a:buClr>
                <a:buSzPts val="1050"/>
                <a:buFont typeface="Arial"/>
                <a:buNone/>
              </a:pPr>
              <a:r>
                <a:rPr lang="en-US" sz="1050" b="0" i="0" u="none" strike="noStrike" cap="none">
                  <a:solidFill>
                    <a:srgbClr val="727172"/>
                  </a:solidFill>
                  <a:latin typeface="Arial"/>
                  <a:ea typeface="Arial"/>
                  <a:cs typeface="Arial"/>
                  <a:sym typeface="Arial"/>
                </a:rPr>
                <a:t>Copyright © 2017 by Uptake Technologies Inc. All rights reserved. No parts of this document may be distributed, reproduced, transmitted, or stored electronically without Uptake’s prior written permission. This document contains Uptake's confidential and proprietary information. If a pre-existing contract containing disclosure and use restrictions exists between your company and Uptake, you and your company will use the information in this document subject to the terms of the pre-existing contract. If no such pre-existing contract exists, you and your Company agree to protect the information in this document and agree not to reproduce or disclose the information in any way. Uptake makes no warranties, express or implied, in this document. Uptake shall not be liable for damages of any kind arising out of use of this document.</a:t>
              </a:r>
            </a:p>
          </p:txBody>
        </p:sp>
        <p:pic>
          <p:nvPicPr>
            <p:cNvPr id="149" name="Shape 149"/>
            <p:cNvPicPr preferRelativeResize="0"/>
            <p:nvPr/>
          </p:nvPicPr>
          <p:blipFill rotWithShape="1">
            <a:blip r:embed="rId2">
              <a:alphaModFix/>
            </a:blip>
            <a:srcRect/>
            <a:stretch/>
          </p:blipFill>
          <p:spPr>
            <a:xfrm>
              <a:off x="4725783" y="2406047"/>
              <a:ext cx="2740430" cy="335914"/>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ontent: White + Title Bar">
    <p:spTree>
      <p:nvGrpSpPr>
        <p:cNvPr id="1" name="Shape 150"/>
        <p:cNvGrpSpPr/>
        <p:nvPr/>
      </p:nvGrpSpPr>
      <p:grpSpPr>
        <a:xfrm>
          <a:off x="0" y="0"/>
          <a:ext cx="0" cy="0"/>
          <a:chOff x="0" y="0"/>
          <a:chExt cx="0" cy="0"/>
        </a:xfrm>
      </p:grpSpPr>
      <p:pic>
        <p:nvPicPr>
          <p:cNvPr id="151" name="Shape 151"/>
          <p:cNvPicPr preferRelativeResize="0"/>
          <p:nvPr/>
        </p:nvPicPr>
        <p:blipFill/>
        <p:spPr>
          <a:xfrm>
            <a:off x="1192" y="1192"/>
            <a:ext cx="1190" cy="1190"/>
          </a:xfrm>
          <a:prstGeom prst="rect">
            <a:avLst/>
          </a:prstGeom>
          <a:solidFill>
            <a:srgbClr val="FFFFFF"/>
          </a:solidFill>
          <a:ln>
            <a:noFill/>
          </a:ln>
        </p:spPr>
      </p:pic>
      <p:sp>
        <p:nvSpPr>
          <p:cNvPr id="152" name="Shape 152"/>
          <p:cNvSpPr/>
          <p:nvPr/>
        </p:nvSpPr>
        <p:spPr>
          <a:xfrm>
            <a:off x="0" y="504318"/>
            <a:ext cx="9144000" cy="533400"/>
          </a:xfrm>
          <a:prstGeom prst="rect">
            <a:avLst/>
          </a:prstGeom>
          <a:solidFill>
            <a:schemeClr val="accent1">
              <a:alpha val="38823"/>
            </a:schemeClr>
          </a:solidFill>
          <a:ln>
            <a:noFill/>
          </a:ln>
        </p:spPr>
        <p:txBody>
          <a:bodyPr wrap="square" lIns="91425" tIns="45700" rIns="91425" bIns="45700" anchor="ctr" anchorCtr="0">
            <a:noAutofit/>
          </a:bodyPr>
          <a:lstStyle/>
          <a:p>
            <a:pPr marL="0" marR="0" lvl="0" indent="-15240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3" name="Shape 153"/>
          <p:cNvSpPr txBox="1">
            <a:spLocks noGrp="1"/>
          </p:cNvSpPr>
          <p:nvPr>
            <p:ph type="body" idx="1"/>
          </p:nvPr>
        </p:nvSpPr>
        <p:spPr>
          <a:xfrm>
            <a:off x="533400" y="1593362"/>
            <a:ext cx="8305800" cy="2743200"/>
          </a:xfrm>
          <a:prstGeom prst="rect">
            <a:avLst/>
          </a:prstGeom>
          <a:noFill/>
          <a:ln>
            <a:noFill/>
          </a:ln>
        </p:spPr>
        <p:txBody>
          <a:bodyPr wrap="square" lIns="91425" tIns="91425" rIns="91425" bIns="91425" anchor="t" anchorCtr="0"/>
          <a:lstStyle>
            <a:lvl1pPr marL="342892" marR="0" lvl="0" indent="-215892"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742931" marR="0" lvl="1" indent="-15874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142972" marR="0" lvl="2"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body" idx="2"/>
          </p:nvPr>
        </p:nvSpPr>
        <p:spPr>
          <a:xfrm>
            <a:off x="533400" y="504318"/>
            <a:ext cx="8382000" cy="533400"/>
          </a:xfrm>
          <a:prstGeom prst="rect">
            <a:avLst/>
          </a:prstGeom>
          <a:noFill/>
          <a:ln>
            <a:noFill/>
          </a:ln>
        </p:spPr>
        <p:txBody>
          <a:bodyPr wrap="square" lIns="91425" tIns="91425" rIns="91425" bIns="91425" anchor="ctr" anchorCtr="0"/>
          <a:lstStyle>
            <a:lvl1pPr marL="0" marR="0" lvl="0" indent="0"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body" idx="3"/>
          </p:nvPr>
        </p:nvSpPr>
        <p:spPr>
          <a:xfrm>
            <a:off x="533401" y="4892207"/>
            <a:ext cx="4149725" cy="107950"/>
          </a:xfrm>
          <a:prstGeom prst="rect">
            <a:avLst/>
          </a:prstGeom>
          <a:noFill/>
          <a:ln>
            <a:noFill/>
          </a:ln>
        </p:spPr>
        <p:txBody>
          <a:bodyPr wrap="square" lIns="91425" tIns="91425" rIns="91425" bIns="91425" anchor="b" anchorCtr="0"/>
          <a:lstStyle>
            <a:lvl1pPr marL="0" marR="0" lvl="0" indent="0" algn="l" rtl="0">
              <a:spcBef>
                <a:spcPts val="130"/>
              </a:spcBef>
              <a:buClr>
                <a:schemeClr val="lt2"/>
              </a:buClr>
              <a:buSzPts val="650"/>
              <a:buFont typeface="Arial"/>
              <a:buNone/>
              <a:defRPr sz="650" b="0" i="0" u="none" strike="noStrike" cap="none">
                <a:solidFill>
                  <a:schemeClr val="lt2"/>
                </a:solidFill>
                <a:latin typeface="Arial"/>
                <a:ea typeface="Arial"/>
                <a:cs typeface="Arial"/>
                <a:sym typeface="Arial"/>
              </a:defRPr>
            </a:lvl1pPr>
            <a:lvl2pPr marL="742931" marR="0" lvl="1" indent="-234943" algn="l" rtl="0">
              <a:spcBef>
                <a:spcPts val="160"/>
              </a:spcBef>
              <a:buClr>
                <a:schemeClr val="dk1"/>
              </a:buClr>
              <a:buSzPts val="800"/>
              <a:buFont typeface="Arial"/>
              <a:buChar char="–"/>
              <a:defRPr sz="800" b="0" i="0" u="none" strike="noStrike" cap="none">
                <a:solidFill>
                  <a:schemeClr val="dk1"/>
                </a:solidFill>
                <a:latin typeface="Arial"/>
                <a:ea typeface="Arial"/>
                <a:cs typeface="Arial"/>
                <a:sym typeface="Arial"/>
              </a:defRPr>
            </a:lvl2pPr>
            <a:lvl3pPr marL="1142972" marR="0" lvl="2" indent="-177794" algn="l" rtl="0">
              <a:spcBef>
                <a:spcPts val="160"/>
              </a:spcBef>
              <a:buClr>
                <a:schemeClr val="dk1"/>
              </a:buClr>
              <a:buSzPts val="800"/>
              <a:buFont typeface="Arial"/>
              <a:buChar char="•"/>
              <a:defRPr sz="800" b="0" i="0" u="none" strike="noStrike" cap="none">
                <a:solidFill>
                  <a:schemeClr val="dk1"/>
                </a:solidFill>
                <a:latin typeface="Arial"/>
                <a:ea typeface="Arial"/>
                <a:cs typeface="Arial"/>
                <a:sym typeface="Arial"/>
              </a:defRPr>
            </a:lvl3pPr>
            <a:lvl4pPr marL="1600160" marR="0" lvl="3" indent="-177794" algn="l" rtl="0">
              <a:spcBef>
                <a:spcPts val="160"/>
              </a:spcBef>
              <a:buClr>
                <a:schemeClr val="dk1"/>
              </a:buClr>
              <a:buSzPts val="800"/>
              <a:buFont typeface="Arial"/>
              <a:buChar char="–"/>
              <a:defRPr sz="800" b="0" i="0" u="none" strike="noStrike" cap="none">
                <a:solidFill>
                  <a:schemeClr val="dk1"/>
                </a:solidFill>
                <a:latin typeface="Arial"/>
                <a:ea typeface="Arial"/>
                <a:cs typeface="Arial"/>
                <a:sym typeface="Arial"/>
              </a:defRPr>
            </a:lvl4pPr>
            <a:lvl5pPr marL="2057348" marR="0" lvl="4" indent="-177794" algn="l" rtl="0">
              <a:spcBef>
                <a:spcPts val="160"/>
              </a:spcBef>
              <a:buClr>
                <a:schemeClr val="dk1"/>
              </a:buClr>
              <a:buSzPts val="800"/>
              <a:buFont typeface="Arial"/>
              <a:buChar char="»"/>
              <a:defRPr sz="8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title"/>
          </p:nvPr>
        </p:nvSpPr>
        <p:spPr>
          <a:xfrm>
            <a:off x="215568" y="201346"/>
            <a:ext cx="8735928" cy="159602"/>
          </a:xfrm>
          <a:prstGeom prst="rect">
            <a:avLst/>
          </a:prstGeom>
          <a:noFill/>
          <a:ln>
            <a:noFill/>
          </a:ln>
        </p:spPr>
        <p:txBody>
          <a:bodyPr wrap="square" lIns="91425" tIns="91425" rIns="91425" bIns="91425" anchor="ctr" anchorCtr="0"/>
          <a:lstStyle>
            <a:lvl1pPr marL="0" marR="0" lvl="0" indent="0" algn="l" rtl="0">
              <a:spcBef>
                <a:spcPts val="0"/>
              </a:spcBef>
              <a:buClr>
                <a:srgbClr val="4C4B4C"/>
              </a:buClr>
              <a:buSzPts val="1050"/>
              <a:buFont typeface="Arial"/>
              <a:buNone/>
              <a:defRPr sz="1050" b="0" i="0" u="none" strike="noStrike" cap="none">
                <a:solidFill>
                  <a:srgbClr val="4C4B4C"/>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57200" y="4406309"/>
            <a:ext cx="8229600" cy="5195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0" marR="0" lvl="2" indent="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0" marR="0" lvl="3"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25" name="Shape 25"/>
          <p:cNvCxnSpPr/>
          <p:nvPr/>
        </p:nvCxnSpPr>
        <p:spPr>
          <a:xfrm>
            <a:off x="457200" y="4317760"/>
            <a:ext cx="8229600" cy="0"/>
          </a:xfrm>
          <a:prstGeom prst="straightConnector1">
            <a:avLst/>
          </a:prstGeom>
          <a:noFill/>
          <a:ln w="50800" cap="flat" cmpd="sng">
            <a:solidFill>
              <a:schemeClr val="lt2"/>
            </a:solidFill>
            <a:prstDash val="solid"/>
            <a:round/>
            <a:headEnd type="none" w="med" len="med"/>
            <a:tailEnd type="none" w="med" len="med"/>
          </a:ln>
        </p:spPr>
      </p:cxnSp>
      <p:sp>
        <p:nvSpPr>
          <p:cNvPr id="26" name="Shape 26"/>
          <p:cNvSpPr txBox="1">
            <a:spLocks noGrp="1"/>
          </p:cNvSpPr>
          <p:nvPr>
            <p:ph type="sldNum" idx="12"/>
          </p:nvPr>
        </p:nvSpPr>
        <p:spPr>
          <a:xfrm>
            <a:off x="8556791" y="4749850"/>
            <a:ext cx="548699" cy="393600"/>
          </a:xfrm>
          <a:prstGeom prst="rect">
            <a:avLst/>
          </a:prstGeom>
          <a:noFill/>
          <a:ln>
            <a:noFill/>
          </a:ln>
        </p:spPr>
        <p:txBody>
          <a:bodyPr wrap="square" lIns="91425" tIns="91425" rIns="91425" bIns="91425" anchor="ctr" anchorCtr="0">
            <a:noAutofit/>
          </a:bodyPr>
          <a:lstStyle/>
          <a:p>
            <a:pPr marL="0" marR="0" lvl="0" indent="-82550" algn="r" rtl="0">
              <a:lnSpc>
                <a:spcPct val="100000"/>
              </a:lnSpc>
              <a:spcBef>
                <a:spcPts val="0"/>
              </a:spcBef>
              <a:spcAft>
                <a:spcPts val="0"/>
              </a:spcAft>
              <a:buClr>
                <a:schemeClr val="dk1"/>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lang="en-US"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cxnSp>
        <p:nvCxnSpPr>
          <p:cNvPr id="28" name="Shape 28"/>
          <p:cNvCxnSpPr/>
          <p:nvPr/>
        </p:nvCxnSpPr>
        <p:spPr>
          <a:xfrm>
            <a:off x="457200" y="113139"/>
            <a:ext cx="8229600" cy="0"/>
          </a:xfrm>
          <a:prstGeom prst="straightConnector1">
            <a:avLst/>
          </a:prstGeom>
          <a:noFill/>
          <a:ln w="50800" cap="flat" cmpd="sng">
            <a:solidFill>
              <a:schemeClr val="lt2"/>
            </a:solidFill>
            <a:prstDash val="solid"/>
            <a:round/>
            <a:headEnd type="none" w="med" len="med"/>
            <a:tailEnd type="none" w="med" len="med"/>
          </a:ln>
        </p:spPr>
      </p:cxnSp>
      <p:sp>
        <p:nvSpPr>
          <p:cNvPr id="29" name="Shape 29"/>
          <p:cNvSpPr txBox="1">
            <a:spLocks noGrp="1"/>
          </p:cNvSpPr>
          <p:nvPr>
            <p:ph type="sldNum" idx="12"/>
          </p:nvPr>
        </p:nvSpPr>
        <p:spPr>
          <a:xfrm>
            <a:off x="8556791" y="4749850"/>
            <a:ext cx="548699" cy="393600"/>
          </a:xfrm>
          <a:prstGeom prst="rect">
            <a:avLst/>
          </a:prstGeom>
          <a:noFill/>
          <a:ln>
            <a:noFill/>
          </a:ln>
        </p:spPr>
        <p:txBody>
          <a:bodyPr wrap="square" lIns="91425" tIns="91425" rIns="91425" bIns="91425" anchor="ctr" anchorCtr="0">
            <a:noAutofit/>
          </a:bodyPr>
          <a:lstStyle/>
          <a:p>
            <a:pPr marL="0" marR="0" lvl="0" indent="-82550" algn="r" rtl="0">
              <a:lnSpc>
                <a:spcPct val="100000"/>
              </a:lnSpc>
              <a:spcBef>
                <a:spcPts val="0"/>
              </a:spcBef>
              <a:spcAft>
                <a:spcPts val="0"/>
              </a:spcAft>
              <a:buClr>
                <a:schemeClr val="dk1"/>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lang="en-US"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ody: Text + Graphic">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240506" y="209482"/>
            <a:ext cx="8664716" cy="412024"/>
          </a:xfrm>
          <a:prstGeom prst="rect">
            <a:avLst/>
          </a:prstGeom>
          <a:noFill/>
          <a:ln>
            <a:noFill/>
          </a:ln>
        </p:spPr>
        <p:txBody>
          <a:bodyPr wrap="square" lIns="91425" tIns="91425" rIns="91425" bIns="91425" anchor="t" anchorCtr="0"/>
          <a:lstStyle>
            <a:lvl1pPr marL="0" marR="0" lvl="0" indent="0" algn="l" rtl="0">
              <a:spcBef>
                <a:spcPts val="390"/>
              </a:spcBef>
              <a:buClr>
                <a:schemeClr val="dk1"/>
              </a:buClr>
              <a:buSzPts val="1950"/>
              <a:buFont typeface="Arial"/>
              <a:buNone/>
              <a:defRPr sz="1950" b="1" i="0"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2"/>
          </p:nvPr>
        </p:nvSpPr>
        <p:spPr>
          <a:xfrm>
            <a:off x="240506" y="904875"/>
            <a:ext cx="3757207" cy="3635594"/>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350"/>
              <a:buFont typeface="Arial"/>
              <a:buNone/>
              <a:defRPr sz="13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308610" marR="0" lvl="2"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514350" marR="0" lvl="3" indent="-95250" algn="l" rtl="0">
              <a:spcBef>
                <a:spcPts val="0"/>
              </a:spcBef>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3"/>
          </p:nvPr>
        </p:nvSpPr>
        <p:spPr>
          <a:xfrm>
            <a:off x="4190071" y="1458546"/>
            <a:ext cx="4715151" cy="3081923"/>
          </a:xfrm>
          <a:prstGeom prst="rect">
            <a:avLst/>
          </a:prstGeom>
          <a:noFill/>
          <a:ln>
            <a:noFill/>
          </a:ln>
        </p:spPr>
        <p:txBody>
          <a:bodyPr wrap="square" lIns="91425" tIns="91425" rIns="91425" bIns="91425" anchor="t" anchorCtr="0"/>
          <a:lstStyle>
            <a:lvl1pPr marL="0" marR="0" lvl="0" indent="0" algn="l" rtl="0">
              <a:spcBef>
                <a:spcPts val="240"/>
              </a:spcBef>
              <a:buClr>
                <a:schemeClr val="dk1"/>
              </a:buClr>
              <a:buSzPts val="1200"/>
              <a:buFont typeface="Arial"/>
              <a:buNone/>
              <a:defRPr sz="1200" b="0" i="1" u="none" strike="noStrike" cap="none">
                <a:solidFill>
                  <a:schemeClr val="dk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4"/>
          </p:nvPr>
        </p:nvSpPr>
        <p:spPr>
          <a:xfrm>
            <a:off x="4190071" y="908245"/>
            <a:ext cx="4715151" cy="550301"/>
          </a:xfrm>
          <a:prstGeom prst="rect">
            <a:avLst/>
          </a:prstGeom>
          <a:noFill/>
          <a:ln>
            <a:noFill/>
          </a:ln>
        </p:spPr>
        <p:txBody>
          <a:bodyPr wrap="square" lIns="91425" tIns="91425" rIns="91425" bIns="91425" anchor="t" anchorCtr="0"/>
          <a:lstStyle>
            <a:lvl1pPr marL="0" marR="0" lvl="0" indent="0" algn="l" rtl="0">
              <a:spcBef>
                <a:spcPts val="0"/>
              </a:spcBef>
              <a:spcAft>
                <a:spcPts val="450"/>
              </a:spcAft>
              <a:buClr>
                <a:schemeClr val="dk1"/>
              </a:buClr>
              <a:buSzPts val="1050"/>
              <a:buFont typeface="Arial"/>
              <a:buNone/>
              <a:defRPr sz="1050" b="1" i="0" u="none" strike="noStrike" cap="none">
                <a:solidFill>
                  <a:schemeClr val="dk1"/>
                </a:solidFill>
                <a:latin typeface="Arial"/>
                <a:ea typeface="Arial"/>
                <a:cs typeface="Arial"/>
                <a:sym typeface="Arial"/>
              </a:defRPr>
            </a:lvl1pPr>
            <a:lvl2pPr marL="0" marR="0" lvl="1" indent="0" algn="l" rtl="0">
              <a:spcBef>
                <a:spcPts val="0"/>
              </a:spcBef>
              <a:spcAft>
                <a:spcPts val="225"/>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308610" marR="0" lvl="2"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3pPr>
            <a:lvl4pPr marL="514350" marR="0" lvl="3" indent="-119062" algn="l" rtl="0">
              <a:spcBef>
                <a:spcPts val="0"/>
              </a:spcBef>
              <a:buClr>
                <a:schemeClr val="dk1"/>
              </a:buClr>
              <a:buSzPts val="825"/>
              <a:buFont typeface="Arial"/>
              <a:buChar char="–"/>
              <a:defRPr sz="825"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genda: Dark Grey">
    <p:spTree>
      <p:nvGrpSpPr>
        <p:cNvPr id="1" name="Shape 36"/>
        <p:cNvGrpSpPr/>
        <p:nvPr/>
      </p:nvGrpSpPr>
      <p:grpSpPr>
        <a:xfrm>
          <a:off x="0" y="0"/>
          <a:ext cx="0" cy="0"/>
          <a:chOff x="0" y="0"/>
          <a:chExt cx="0" cy="0"/>
        </a:xfrm>
      </p:grpSpPr>
      <p:sp>
        <p:nvSpPr>
          <p:cNvPr id="37" name="Shape 37"/>
          <p:cNvSpPr/>
          <p:nvPr/>
        </p:nvSpPr>
        <p:spPr>
          <a:xfrm>
            <a:off x="0" y="0"/>
            <a:ext cx="9144000" cy="5143500"/>
          </a:xfrm>
          <a:prstGeom prst="rect">
            <a:avLst/>
          </a:prstGeom>
          <a:solidFill>
            <a:srgbClr val="282828"/>
          </a:solidFill>
          <a:ln>
            <a:noFill/>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ver: Dark, Simple">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546419" y="2975012"/>
            <a:ext cx="7848600" cy="390364"/>
          </a:xfrm>
          <a:prstGeom prst="rect">
            <a:avLst/>
          </a:prstGeom>
          <a:noFill/>
          <a:ln>
            <a:noFill/>
          </a:ln>
        </p:spPr>
        <p:txBody>
          <a:bodyPr wrap="square" lIns="91425" tIns="91425" rIns="91425" bIns="91425" anchor="t" anchorCtr="0"/>
          <a:lstStyle>
            <a:lvl1pPr marL="0" marR="0" lvl="0" indent="0" algn="l" rtl="0">
              <a:lnSpc>
                <a:spcPct val="110000"/>
              </a:lnSpc>
              <a:spcBef>
                <a:spcPts val="0"/>
              </a:spcBef>
              <a:spcAft>
                <a:spcPts val="0"/>
              </a:spcAft>
              <a:buClr>
                <a:schemeClr val="accent1"/>
              </a:buClr>
              <a:buSzPts val="2100"/>
              <a:buFont typeface="Arial"/>
              <a:buNone/>
              <a:defRPr sz="2100" b="1" i="0" u="none" strike="noStrike" cap="none">
                <a:solidFill>
                  <a:schemeClr val="accent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0" name="Shape 40"/>
          <p:cNvSpPr txBox="1">
            <a:spLocks noGrp="1"/>
          </p:cNvSpPr>
          <p:nvPr>
            <p:ph type="body" idx="1"/>
          </p:nvPr>
        </p:nvSpPr>
        <p:spPr>
          <a:xfrm>
            <a:off x="546419" y="3429966"/>
            <a:ext cx="3878400" cy="249016"/>
          </a:xfrm>
          <a:prstGeom prst="rect">
            <a:avLst/>
          </a:prstGeom>
          <a:noFill/>
          <a:ln>
            <a:noFill/>
          </a:ln>
        </p:spPr>
        <p:txBody>
          <a:bodyPr wrap="square" lIns="91425" tIns="91425" rIns="91425" bIns="91425" anchor="t" anchorCtr="0"/>
          <a:lstStyle>
            <a:lvl1pPr marL="0" marR="0" lvl="0" indent="0" algn="l" rtl="0">
              <a:spcBef>
                <a:spcPts val="0"/>
              </a:spcBef>
              <a:buClr>
                <a:srgbClr val="727172"/>
              </a:buClr>
              <a:buSzPts val="1200"/>
              <a:buFont typeface="Arial"/>
              <a:buNone/>
              <a:defRPr sz="1200" b="1" i="0" u="none" strike="noStrike" cap="none">
                <a:solidFill>
                  <a:srgbClr val="727172"/>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p:nvPr/>
        </p:nvSpPr>
        <p:spPr>
          <a:xfrm>
            <a:off x="546420" y="4760934"/>
            <a:ext cx="5183188" cy="138499"/>
          </a:xfrm>
          <a:prstGeom prst="rect">
            <a:avLst/>
          </a:prstGeom>
          <a:noFill/>
          <a:ln>
            <a:noFill/>
          </a:ln>
        </p:spPr>
        <p:txBody>
          <a:bodyPr wrap="square" lIns="34275" tIns="17125" rIns="34275" bIns="17125" anchor="b" anchorCtr="0">
            <a:noAutofit/>
          </a:bodyPr>
          <a:lstStyle/>
          <a:p>
            <a:pPr marL="0" marR="0" lvl="0" indent="-42862" algn="l" rtl="0">
              <a:lnSpc>
                <a:spcPct val="100000"/>
              </a:lnSpc>
              <a:spcBef>
                <a:spcPts val="0"/>
              </a:spcBef>
              <a:spcAft>
                <a:spcPts val="0"/>
              </a:spcAft>
              <a:buClr>
                <a:srgbClr val="999899"/>
              </a:buClr>
              <a:buSzPts val="675"/>
              <a:buFont typeface="Arial"/>
              <a:buNone/>
            </a:pPr>
            <a:r>
              <a:rPr lang="en-US" sz="675" b="0" i="0" u="none" strike="noStrike" cap="none">
                <a:solidFill>
                  <a:srgbClr val="999899"/>
                </a:solidFill>
                <a:latin typeface="Arial"/>
                <a:ea typeface="Arial"/>
                <a:cs typeface="Arial"/>
                <a:sym typeface="Arial"/>
              </a:rPr>
              <a:t>Proprietary &amp; Confidential</a:t>
            </a:r>
          </a:p>
        </p:txBody>
      </p:sp>
      <p:pic>
        <p:nvPicPr>
          <p:cNvPr id="42" name="Shape 42"/>
          <p:cNvPicPr preferRelativeResize="0"/>
          <p:nvPr/>
        </p:nvPicPr>
        <p:blipFill rotWithShape="1">
          <a:blip r:embed="rId2">
            <a:alphaModFix/>
          </a:blip>
          <a:srcRect/>
          <a:stretch/>
        </p:blipFill>
        <p:spPr>
          <a:xfrm>
            <a:off x="546419" y="2428951"/>
            <a:ext cx="1988820" cy="24378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ivider: Dark">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546419" y="2787122"/>
            <a:ext cx="7848600" cy="390364"/>
          </a:xfrm>
          <a:prstGeom prst="rect">
            <a:avLst/>
          </a:prstGeom>
          <a:noFill/>
          <a:ln>
            <a:noFill/>
          </a:ln>
        </p:spPr>
        <p:txBody>
          <a:bodyPr wrap="square" lIns="91425" tIns="91425" rIns="91425" bIns="91425" anchor="ctr" anchorCtr="0"/>
          <a:lstStyle>
            <a:lvl1pPr marL="0" marR="0" lvl="0" indent="0" algn="l" rtl="0">
              <a:lnSpc>
                <a:spcPct val="11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5" name="Shape 45"/>
          <p:cNvSpPr txBox="1">
            <a:spLocks noGrp="1"/>
          </p:cNvSpPr>
          <p:nvPr>
            <p:ph type="body" idx="1"/>
          </p:nvPr>
        </p:nvSpPr>
        <p:spPr>
          <a:xfrm>
            <a:off x="546419" y="3233646"/>
            <a:ext cx="7848600" cy="304211"/>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ts val="2100"/>
              <a:buFont typeface="Arial"/>
              <a:buNone/>
              <a:defRPr sz="2100" b="1" i="0" u="none" strike="noStrike" cap="none">
                <a:solidFill>
                  <a:schemeClr val="accent1"/>
                </a:solidFill>
                <a:latin typeface="Arial"/>
                <a:ea typeface="Arial"/>
                <a:cs typeface="Arial"/>
                <a:sym typeface="Arial"/>
              </a:defRPr>
            </a:lvl1pPr>
            <a:lvl2pPr marL="742931" marR="0" lvl="1" indent="-107943" algn="l" rtl="0">
              <a:spcBef>
                <a:spcPts val="56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2972" marR="0" lvl="2" indent="-76193" algn="l" rtl="0">
              <a:spcBef>
                <a:spcPts val="48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160" marR="0" lvl="3"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348" marR="0" lvl="4"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537" marR="0" lvl="5"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726" marR="0" lvl="6" indent="-101593"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8915" marR="0" lvl="7"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103" marR="0" lvl="8" indent="-101594" algn="l" rtl="0">
              <a:spcBef>
                <a:spcPts val="4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2pPr>
            <a:lvl3pPr lvl="2" indent="0">
              <a:spcBef>
                <a:spcPts val="0"/>
              </a:spcBef>
              <a:buClr>
                <a:schemeClr val="accent1"/>
              </a:buClr>
              <a:buSzPts val="3600"/>
              <a:buFont typeface="Arial"/>
              <a:buNone/>
              <a:defRPr sz="3600" b="1">
                <a:solidFill>
                  <a:schemeClr val="accent1"/>
                </a:solidFill>
              </a:defRPr>
            </a:lvl3pPr>
            <a:lvl4pPr lvl="3" indent="0">
              <a:spcBef>
                <a:spcPts val="0"/>
              </a:spcBef>
              <a:buClr>
                <a:schemeClr val="accent1"/>
              </a:buClr>
              <a:buSzPts val="3600"/>
              <a:buFont typeface="Arial"/>
              <a:buNone/>
              <a:defRPr sz="3600" b="1">
                <a:solidFill>
                  <a:schemeClr val="accent1"/>
                </a:solidFill>
              </a:defRPr>
            </a:lvl4pPr>
            <a:lvl5pPr lvl="4" indent="0">
              <a:spcBef>
                <a:spcPts val="0"/>
              </a:spcBef>
              <a:buClr>
                <a:schemeClr val="accent1"/>
              </a:buClr>
              <a:buSzPts val="3600"/>
              <a:buFont typeface="Arial"/>
              <a:buNone/>
              <a:defRPr sz="3600" b="1">
                <a:solidFill>
                  <a:schemeClr val="accent1"/>
                </a:solidFill>
              </a:defRPr>
            </a:lvl5pPr>
            <a:lvl6pPr lvl="5" indent="0">
              <a:spcBef>
                <a:spcPts val="0"/>
              </a:spcBef>
              <a:buClr>
                <a:schemeClr val="accent1"/>
              </a:buClr>
              <a:buSzPts val="3600"/>
              <a:buFont typeface="Arial"/>
              <a:buNone/>
              <a:defRPr sz="3600" b="1">
                <a:solidFill>
                  <a:schemeClr val="accent1"/>
                </a:solidFill>
              </a:defRPr>
            </a:lvl6pPr>
            <a:lvl7pPr lvl="6" indent="0">
              <a:spcBef>
                <a:spcPts val="0"/>
              </a:spcBef>
              <a:buClr>
                <a:schemeClr val="accent1"/>
              </a:buClr>
              <a:buSzPts val="3600"/>
              <a:buFont typeface="Arial"/>
              <a:buNone/>
              <a:defRPr sz="3600" b="1">
                <a:solidFill>
                  <a:schemeClr val="accent1"/>
                </a:solidFill>
              </a:defRPr>
            </a:lvl7pPr>
            <a:lvl8pPr lvl="7" indent="0">
              <a:spcBef>
                <a:spcPts val="0"/>
              </a:spcBef>
              <a:buClr>
                <a:schemeClr val="accent1"/>
              </a:buClr>
              <a:buSzPts val="3600"/>
              <a:buFont typeface="Arial"/>
              <a:buNone/>
              <a:defRPr sz="3600" b="1">
                <a:solidFill>
                  <a:schemeClr val="accent1"/>
                </a:solidFill>
              </a:defRPr>
            </a:lvl8pPr>
            <a:lvl9pPr lvl="8" indent="0">
              <a:spcBef>
                <a:spcPts val="0"/>
              </a:spcBef>
              <a:buClr>
                <a:schemeClr val="accent1"/>
              </a:buClr>
              <a:buSzPts val="3600"/>
              <a:buFont typeface="Arial"/>
              <a:buNone/>
              <a:defRPr sz="3600" b="1">
                <a:solidFill>
                  <a:schemeClr val="accent1"/>
                </a:solidFill>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wrap="square" lIns="91425" tIns="91425" rIns="91425" bIns="91425" anchor="t" anchorCtr="0"/>
          <a:lstStyle>
            <a:lvl1pPr marL="0" marR="0" lvl="0" indent="0" algn="l" rtl="0">
              <a:lnSpc>
                <a:spcPct val="100000"/>
              </a:lnSpc>
              <a:spcBef>
                <a:spcPts val="60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0" marR="0" lvl="2" indent="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0" marR="0" lvl="3"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8" name="Shape 8"/>
          <p:cNvCxnSpPr/>
          <p:nvPr/>
        </p:nvCxnSpPr>
        <p:spPr>
          <a:xfrm>
            <a:off x="457200" y="5023259"/>
            <a:ext cx="8229600" cy="0"/>
          </a:xfrm>
          <a:prstGeom prst="straightConnector1">
            <a:avLst/>
          </a:prstGeom>
          <a:noFill/>
          <a:ln w="50800" cap="flat" cmpd="sng">
            <a:solidFill>
              <a:schemeClr val="lt2"/>
            </a:solidFill>
            <a:prstDash val="solid"/>
            <a:round/>
            <a:headEnd type="none" w="med" len="med"/>
            <a:tailEnd type="none" w="med" len="med"/>
          </a:ln>
        </p:spPr>
      </p:cxnSp>
      <p:sp>
        <p:nvSpPr>
          <p:cNvPr id="9" name="Shape 9"/>
          <p:cNvSpPr txBox="1">
            <a:spLocks noGrp="1"/>
          </p:cNvSpPr>
          <p:nvPr>
            <p:ph type="sldNum" idx="12"/>
          </p:nvPr>
        </p:nvSpPr>
        <p:spPr>
          <a:xfrm>
            <a:off x="8556791" y="4749850"/>
            <a:ext cx="548699" cy="393600"/>
          </a:xfrm>
          <a:prstGeom prst="rect">
            <a:avLst/>
          </a:prstGeom>
          <a:noFill/>
          <a:ln>
            <a:noFill/>
          </a:ln>
        </p:spPr>
        <p:txBody>
          <a:bodyPr wrap="square" lIns="91425" tIns="91425" rIns="91425" bIns="91425" anchor="ctr" anchorCtr="0">
            <a:noAutofit/>
          </a:bodyPr>
          <a:lstStyle/>
          <a:p>
            <a:pPr marL="0" marR="0" lvl="0" indent="-82550" algn="r" rtl="0">
              <a:lnSpc>
                <a:spcPct val="100000"/>
              </a:lnSpc>
              <a:spcBef>
                <a:spcPts val="0"/>
              </a:spcBef>
              <a:spcAft>
                <a:spcPts val="0"/>
              </a:spcAft>
              <a:buClr>
                <a:schemeClr val="dk1"/>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lang="en-US" sz="1300" b="0" i="0" u="none" strike="noStrike" cap="none">
              <a:solidFill>
                <a:schemeClr val="dk1"/>
              </a:solidFill>
              <a:latin typeface="Arial"/>
              <a:ea typeface="Arial"/>
              <a:cs typeface="Arial"/>
              <a:sym typeface="Arial"/>
            </a:endParaRPr>
          </a:p>
        </p:txBody>
      </p:sp>
      <p:pic>
        <p:nvPicPr>
          <p:cNvPr id="10" name="Shape 10"/>
          <p:cNvPicPr preferRelativeResize="0"/>
          <p:nvPr/>
        </p:nvPicPr>
        <p:blipFill rotWithShape="1">
          <a:blip r:embed="rId7">
            <a:alphaModFix/>
          </a:blip>
          <a:srcRect/>
          <a:stretch/>
        </p:blipFill>
        <p:spPr>
          <a:xfrm>
            <a:off x="7356925" y="3385475"/>
            <a:ext cx="1218549" cy="14711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31F48"/>
        </a:solidFill>
        <a:effectLst/>
      </p:bgPr>
    </p:bg>
    <p:spTree>
      <p:nvGrpSpPr>
        <p:cNvPr id="1" name="Shape 160"/>
        <p:cNvGrpSpPr/>
        <p:nvPr/>
      </p:nvGrpSpPr>
      <p:grpSpPr>
        <a:xfrm>
          <a:off x="0" y="0"/>
          <a:ext cx="0" cy="0"/>
          <a:chOff x="0" y="0"/>
          <a:chExt cx="0" cy="0"/>
        </a:xfrm>
      </p:grpSpPr>
      <p:sp>
        <p:nvSpPr>
          <p:cNvPr id="161" name="Shape 161"/>
          <p:cNvSpPr txBox="1"/>
          <p:nvPr/>
        </p:nvSpPr>
        <p:spPr>
          <a:xfrm>
            <a:off x="113225" y="350130"/>
            <a:ext cx="8920416" cy="2197781"/>
          </a:xfrm>
          <a:prstGeom prst="rect">
            <a:avLst/>
          </a:prstGeom>
          <a:noFill/>
          <a:ln>
            <a:noFill/>
          </a:ln>
        </p:spPr>
        <p:txBody>
          <a:bodyPr wrap="square" lIns="91425" tIns="45700" rIns="91425" bIns="45700" anchor="ctr" anchorCtr="0">
            <a:noAutofit/>
          </a:bodyPr>
          <a:lstStyle/>
          <a:p>
            <a:pPr marL="0" marR="0" lvl="0" indent="-254000" algn="ctr" rtl="0">
              <a:lnSpc>
                <a:spcPct val="110000"/>
              </a:lnSpc>
              <a:spcBef>
                <a:spcPts val="0"/>
              </a:spcBef>
              <a:spcAft>
                <a:spcPts val="0"/>
              </a:spcAft>
              <a:buClr>
                <a:schemeClr val="lt1"/>
              </a:buClr>
              <a:buSzPts val="4000"/>
              <a:buFont typeface="Arial"/>
              <a:buNone/>
            </a:pPr>
            <a:r>
              <a:rPr lang="en-US" sz="4000" b="1" i="0" u="none" strike="noStrike" cap="none" dirty="0">
                <a:solidFill>
                  <a:schemeClr val="lt1"/>
                </a:solidFill>
                <a:latin typeface="Arial"/>
                <a:ea typeface="Arial"/>
                <a:cs typeface="Arial"/>
                <a:sym typeface="Arial"/>
              </a:rPr>
              <a:t>ECE 445 – Fall 2017 </a:t>
            </a:r>
          </a:p>
          <a:p>
            <a:pPr marL="0" marR="0" lvl="0" indent="-85725" algn="l" rtl="0">
              <a:lnSpc>
                <a:spcPct val="110000"/>
              </a:lnSpc>
              <a:spcBef>
                <a:spcPts val="225"/>
              </a:spcBef>
              <a:spcAft>
                <a:spcPts val="0"/>
              </a:spcAft>
              <a:buClr>
                <a:srgbClr val="000000"/>
              </a:buClr>
              <a:buSzPts val="1350"/>
              <a:buFont typeface="Arial"/>
              <a:buNone/>
            </a:pPr>
            <a:endParaRPr sz="1350" b="1" i="0" u="none" strike="noStrike" cap="none" dirty="0">
              <a:solidFill>
                <a:srgbClr val="F2F2F2"/>
              </a:solidFill>
              <a:latin typeface="Arial"/>
              <a:ea typeface="Arial"/>
              <a:cs typeface="Arial"/>
              <a:sym typeface="Arial"/>
            </a:endParaRPr>
          </a:p>
          <a:p>
            <a:pPr marL="0" marR="0" lvl="0" indent="-85725" algn="l" rtl="0">
              <a:lnSpc>
                <a:spcPct val="110000"/>
              </a:lnSpc>
              <a:spcBef>
                <a:spcPts val="225"/>
              </a:spcBef>
              <a:spcAft>
                <a:spcPts val="0"/>
              </a:spcAft>
              <a:buClr>
                <a:srgbClr val="000000"/>
              </a:buClr>
              <a:buSzPts val="1350"/>
              <a:buFont typeface="Arial"/>
              <a:buNone/>
            </a:pPr>
            <a:endParaRPr sz="1350" b="1" i="0" u="none" strike="noStrike" cap="none" dirty="0">
              <a:solidFill>
                <a:srgbClr val="F2F2F2"/>
              </a:solidFill>
              <a:latin typeface="Arial"/>
              <a:ea typeface="Arial"/>
              <a:cs typeface="Arial"/>
              <a:sym typeface="Arial"/>
            </a:endParaRPr>
          </a:p>
          <a:p>
            <a:pPr marL="0" marR="0" lvl="0" indent="-85725" algn="l" rtl="0">
              <a:lnSpc>
                <a:spcPct val="110000"/>
              </a:lnSpc>
              <a:spcBef>
                <a:spcPts val="225"/>
              </a:spcBef>
              <a:spcAft>
                <a:spcPts val="0"/>
              </a:spcAft>
              <a:buClr>
                <a:srgbClr val="000000"/>
              </a:buClr>
              <a:buSzPts val="1350"/>
              <a:buFont typeface="Arial"/>
              <a:buNone/>
            </a:pPr>
            <a:endParaRPr sz="1350" b="1" i="0" u="none" strike="noStrike" cap="none" dirty="0">
              <a:solidFill>
                <a:srgbClr val="F2F2F2"/>
              </a:solidFill>
              <a:latin typeface="Arial"/>
              <a:ea typeface="Arial"/>
              <a:cs typeface="Arial"/>
              <a:sym typeface="Arial"/>
            </a:endParaRPr>
          </a:p>
          <a:p>
            <a:pPr marL="0" marR="0" lvl="0" indent="-203200" algn="ctr" rtl="0">
              <a:lnSpc>
                <a:spcPct val="130000"/>
              </a:lnSpc>
              <a:spcBef>
                <a:spcPts val="225"/>
              </a:spcBef>
              <a:spcAft>
                <a:spcPts val="0"/>
              </a:spcAft>
              <a:buClr>
                <a:srgbClr val="D8D8D8"/>
              </a:buClr>
              <a:buSzPts val="3200"/>
              <a:buFont typeface="Arial"/>
              <a:buNone/>
            </a:pPr>
            <a:r>
              <a:rPr lang="en-US" sz="3200" b="1" i="0" u="none" strike="noStrike" cap="none" dirty="0">
                <a:solidFill>
                  <a:srgbClr val="D8D8D8"/>
                </a:solidFill>
                <a:latin typeface="Arial"/>
                <a:ea typeface="Arial"/>
                <a:cs typeface="Arial"/>
                <a:sym typeface="Arial"/>
              </a:rPr>
              <a:t>Dorm Door Locking Mechanism</a:t>
            </a:r>
          </a:p>
        </p:txBody>
      </p:sp>
      <p:sp>
        <p:nvSpPr>
          <p:cNvPr id="162" name="Shape 162"/>
          <p:cNvSpPr txBox="1"/>
          <p:nvPr/>
        </p:nvSpPr>
        <p:spPr>
          <a:xfrm>
            <a:off x="257333" y="4039530"/>
            <a:ext cx="7526100" cy="918300"/>
          </a:xfrm>
          <a:prstGeom prst="rect">
            <a:avLst/>
          </a:prstGeom>
          <a:noFill/>
          <a:ln>
            <a:noFill/>
          </a:ln>
        </p:spPr>
        <p:txBody>
          <a:bodyPr wrap="square" lIns="91425" tIns="45700" rIns="91425" bIns="45700" anchor="ctr" anchorCtr="0">
            <a:noAutofit/>
          </a:bodyPr>
          <a:lstStyle/>
          <a:p>
            <a:pPr marL="0" marR="0" lvl="0" indent="-127000" algn="l" rtl="0">
              <a:lnSpc>
                <a:spcPct val="130000"/>
              </a:lnSpc>
              <a:spcBef>
                <a:spcPts val="0"/>
              </a:spcBef>
              <a:spcAft>
                <a:spcPts val="0"/>
              </a:spcAft>
              <a:buClr>
                <a:srgbClr val="D8D8D8"/>
              </a:buClr>
              <a:buSzPts val="2000"/>
              <a:buFont typeface="Arial"/>
              <a:buNone/>
            </a:pPr>
            <a:r>
              <a:rPr lang="en-US" sz="2000" b="1" i="0" u="none" strike="noStrike" cap="none">
                <a:solidFill>
                  <a:srgbClr val="D8D8D8"/>
                </a:solidFill>
                <a:latin typeface="Arial"/>
                <a:ea typeface="Arial"/>
                <a:cs typeface="Arial"/>
                <a:sym typeface="Arial"/>
              </a:rPr>
              <a:t>Group #44: Mason Hoppe, Thomas Orr, Karan Usgaonkar</a:t>
            </a:r>
          </a:p>
          <a:p>
            <a:pPr marL="0" marR="0" lvl="0" indent="-127000" algn="l" rtl="0">
              <a:lnSpc>
                <a:spcPct val="130000"/>
              </a:lnSpc>
              <a:spcBef>
                <a:spcPts val="225"/>
              </a:spcBef>
              <a:spcAft>
                <a:spcPts val="0"/>
              </a:spcAft>
              <a:buClr>
                <a:srgbClr val="D8D8D8"/>
              </a:buClr>
              <a:buSzPts val="2000"/>
              <a:buFont typeface="Arial"/>
              <a:buNone/>
            </a:pPr>
            <a:r>
              <a:rPr lang="en-US" sz="2000" b="1" i="0" u="none" strike="noStrike" cap="none">
                <a:solidFill>
                  <a:srgbClr val="D8D8D8"/>
                </a:solidFill>
                <a:latin typeface="Arial"/>
                <a:ea typeface="Arial"/>
                <a:cs typeface="Arial"/>
                <a:sym typeface="Arial"/>
              </a:rPr>
              <a:t>TA: Zhen Qin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Reasons for Using the Atmega 328</a:t>
            </a:r>
          </a:p>
        </p:txBody>
      </p:sp>
      <p:sp>
        <p:nvSpPr>
          <p:cNvPr id="250" name="Shape 250"/>
          <p:cNvSpPr/>
          <p:nvPr/>
        </p:nvSpPr>
        <p:spPr>
          <a:xfrm>
            <a:off x="240500" y="953438"/>
            <a:ext cx="8337300" cy="34935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0091B2"/>
              </a:buClr>
              <a:buSzPts val="1800"/>
              <a:buFont typeface="Arial"/>
              <a:buChar char="•"/>
            </a:pPr>
            <a:r>
              <a:rPr lang="en-US" sz="1800" b="1">
                <a:solidFill>
                  <a:srgbClr val="0091B2"/>
                </a:solidFill>
              </a:rPr>
              <a:t>Current Output Limit: </a:t>
            </a:r>
          </a:p>
          <a:p>
            <a:pPr marL="0" marR="0" lvl="0" indent="0" algn="l" rtl="0">
              <a:lnSpc>
                <a:spcPct val="110000"/>
              </a:lnSpc>
              <a:spcBef>
                <a:spcPts val="0"/>
              </a:spcBef>
              <a:spcAft>
                <a:spcPts val="0"/>
              </a:spcAft>
              <a:buNone/>
            </a:pPr>
            <a:r>
              <a:rPr lang="en-US">
                <a:solidFill>
                  <a:srgbClr val="212620"/>
                </a:solidFill>
              </a:rPr>
              <a:t>Current draw of 40 mA from each port at the most</a:t>
            </a:r>
          </a:p>
          <a:p>
            <a:pPr marL="0" marR="0" lvl="0" indent="0" algn="l" rtl="0">
              <a:lnSpc>
                <a:spcPct val="110000"/>
              </a:lnSpc>
              <a:spcBef>
                <a:spcPts val="0"/>
              </a:spcBef>
              <a:spcAft>
                <a:spcPts val="0"/>
              </a:spcAft>
              <a:buNone/>
            </a:pPr>
            <a:endParaRPr sz="1800">
              <a:solidFill>
                <a:srgbClr val="212620"/>
              </a:solidFill>
            </a:endParaRPr>
          </a:p>
          <a:p>
            <a:pPr marL="285750" marR="0" lvl="0" indent="-285750" algn="l" rtl="0">
              <a:lnSpc>
                <a:spcPct val="110000"/>
              </a:lnSpc>
              <a:spcBef>
                <a:spcPts val="0"/>
              </a:spcBef>
              <a:spcAft>
                <a:spcPts val="0"/>
              </a:spcAft>
              <a:buClr>
                <a:srgbClr val="0091B2"/>
              </a:buClr>
              <a:buSzPts val="1800"/>
              <a:buFont typeface="Arial"/>
              <a:buChar char="•"/>
            </a:pPr>
            <a:r>
              <a:rPr lang="en-US" sz="1800" b="1">
                <a:solidFill>
                  <a:srgbClr val="0091B2"/>
                </a:solidFill>
              </a:rPr>
              <a:t>Limit on the Number of Input/Outputs:</a:t>
            </a:r>
          </a:p>
          <a:p>
            <a:pPr marL="0" marR="0" lvl="0" indent="0" algn="l" rtl="0">
              <a:lnSpc>
                <a:spcPct val="110000"/>
              </a:lnSpc>
              <a:spcBef>
                <a:spcPts val="0"/>
              </a:spcBef>
              <a:spcAft>
                <a:spcPts val="0"/>
              </a:spcAft>
              <a:buNone/>
            </a:pPr>
            <a:r>
              <a:rPr lang="en-US">
                <a:solidFill>
                  <a:srgbClr val="212620"/>
                </a:solidFill>
              </a:rPr>
              <a:t>Number of ports were sufficient for all sensors, UI components, and the servo (more than 17 ports)</a:t>
            </a:r>
          </a:p>
          <a:p>
            <a:pPr marL="0" marR="0" lvl="0" indent="0" algn="l" rtl="0">
              <a:lnSpc>
                <a:spcPct val="110000"/>
              </a:lnSpc>
              <a:spcBef>
                <a:spcPts val="0"/>
              </a:spcBef>
              <a:spcAft>
                <a:spcPts val="0"/>
              </a:spcAft>
              <a:buNone/>
            </a:pPr>
            <a:endParaRPr sz="1800">
              <a:solidFill>
                <a:srgbClr val="212620"/>
              </a:solidFill>
            </a:endParaRPr>
          </a:p>
          <a:p>
            <a:pPr marL="285750" marR="0" lvl="0" indent="-285750" algn="l" rtl="0">
              <a:lnSpc>
                <a:spcPct val="110000"/>
              </a:lnSpc>
              <a:spcBef>
                <a:spcPts val="0"/>
              </a:spcBef>
              <a:spcAft>
                <a:spcPts val="0"/>
              </a:spcAft>
              <a:buClr>
                <a:srgbClr val="0091B2"/>
              </a:buClr>
              <a:buSzPts val="1800"/>
              <a:buFont typeface="Arial"/>
              <a:buChar char="•"/>
            </a:pPr>
            <a:r>
              <a:rPr lang="en-US" sz="1800" b="1">
                <a:solidFill>
                  <a:srgbClr val="0091B2"/>
                </a:solidFill>
              </a:rPr>
              <a:t>Memory Limit:</a:t>
            </a:r>
          </a:p>
          <a:p>
            <a:pPr marL="0" marR="0" lvl="0" indent="0" algn="l" rtl="0">
              <a:lnSpc>
                <a:spcPct val="110000"/>
              </a:lnSpc>
              <a:spcBef>
                <a:spcPts val="0"/>
              </a:spcBef>
              <a:spcAft>
                <a:spcPts val="0"/>
              </a:spcAft>
              <a:buNone/>
            </a:pPr>
            <a:r>
              <a:rPr lang="en-US">
                <a:solidFill>
                  <a:srgbClr val="212620"/>
                </a:solidFill>
              </a:rPr>
              <a:t>Space requirements were more than sufficient</a:t>
            </a:r>
          </a:p>
          <a:p>
            <a:pPr marL="0" marR="0" lvl="0" indent="0" algn="l" rtl="0">
              <a:lnSpc>
                <a:spcPct val="110000"/>
              </a:lnSpc>
              <a:spcBef>
                <a:spcPts val="0"/>
              </a:spcBef>
              <a:spcAft>
                <a:spcPts val="0"/>
              </a:spcAft>
              <a:buNone/>
            </a:pPr>
            <a:endParaRPr sz="1800">
              <a:solidFill>
                <a:srgbClr val="212620"/>
              </a:solidFill>
            </a:endParaRPr>
          </a:p>
          <a:p>
            <a:pPr marL="285750" marR="0" lvl="0" indent="-285750" algn="l" rtl="0">
              <a:lnSpc>
                <a:spcPct val="110000"/>
              </a:lnSpc>
              <a:spcBef>
                <a:spcPts val="0"/>
              </a:spcBef>
              <a:spcAft>
                <a:spcPts val="0"/>
              </a:spcAft>
              <a:buClr>
                <a:srgbClr val="0091B2"/>
              </a:buClr>
              <a:buSzPts val="1800"/>
              <a:buFont typeface="Arial"/>
              <a:buChar char="•"/>
            </a:pPr>
            <a:r>
              <a:rPr lang="en-US" sz="1800" b="1">
                <a:solidFill>
                  <a:srgbClr val="0091B2"/>
                </a:solidFill>
              </a:rPr>
              <a:t>Ease of Programming:</a:t>
            </a:r>
          </a:p>
          <a:p>
            <a:pPr marL="0" marR="0" lvl="0" indent="0" algn="l" rtl="0">
              <a:lnSpc>
                <a:spcPct val="110000"/>
              </a:lnSpc>
              <a:spcBef>
                <a:spcPts val="0"/>
              </a:spcBef>
              <a:spcAft>
                <a:spcPts val="0"/>
              </a:spcAft>
              <a:buNone/>
            </a:pPr>
            <a:r>
              <a:rPr lang="en-US">
                <a:solidFill>
                  <a:srgbClr val="212620"/>
                </a:solidFill>
              </a:rPr>
              <a:t>Easily programmable and debuggable with TX/RX and Arduino IDE</a:t>
            </a:r>
          </a:p>
          <a:p>
            <a:pPr marL="0" marR="0" lvl="0" indent="0" algn="l" rtl="0">
              <a:lnSpc>
                <a:spcPct val="110000"/>
              </a:lnSpc>
              <a:spcBef>
                <a:spcPts val="0"/>
              </a:spcBef>
              <a:spcAft>
                <a:spcPts val="0"/>
              </a:spcAft>
              <a:buNone/>
            </a:pPr>
            <a:endParaRPr sz="1800">
              <a:solidFill>
                <a:srgbClr val="212620"/>
              </a:solidFill>
            </a:endParaRPr>
          </a:p>
          <a:p>
            <a:pPr marL="285750" marR="0" lvl="0" indent="-285750" algn="l" rtl="0">
              <a:lnSpc>
                <a:spcPct val="110000"/>
              </a:lnSpc>
              <a:spcBef>
                <a:spcPts val="0"/>
              </a:spcBef>
              <a:spcAft>
                <a:spcPts val="0"/>
              </a:spcAft>
              <a:buClr>
                <a:srgbClr val="0091B2"/>
              </a:buClr>
              <a:buSzPts val="1800"/>
              <a:buFont typeface="Arial"/>
              <a:buChar char="•"/>
            </a:pPr>
            <a:r>
              <a:rPr lang="en-US" sz="1800" b="1">
                <a:solidFill>
                  <a:srgbClr val="0091B2"/>
                </a:solidFill>
              </a:rPr>
              <a:t>Convenience of Unit Testing:</a:t>
            </a:r>
          </a:p>
          <a:p>
            <a:pPr marL="0" marR="0" lvl="0" indent="0" algn="l" rtl="0">
              <a:lnSpc>
                <a:spcPct val="110000"/>
              </a:lnSpc>
              <a:spcBef>
                <a:spcPts val="0"/>
              </a:spcBef>
              <a:spcAft>
                <a:spcPts val="0"/>
              </a:spcAft>
              <a:buNone/>
            </a:pPr>
            <a:r>
              <a:rPr lang="en-US">
                <a:solidFill>
                  <a:srgbClr val="212620"/>
                </a:solidFill>
              </a:rPr>
              <a:t>Allows us to test the microcontroller separately from the circuit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239700" y="113419"/>
            <a:ext cx="8664600" cy="783000"/>
          </a:xfrm>
          <a:prstGeom prst="rect">
            <a:avLst/>
          </a:prstGeom>
        </p:spPr>
        <p:txBody>
          <a:bodyPr wrap="square" lIns="91425" tIns="91425" rIns="91425" bIns="91425" anchor="t" anchorCtr="0">
            <a:noAutofit/>
          </a:bodyPr>
          <a:lstStyle/>
          <a:p>
            <a:pPr marL="0" lvl="0" indent="-228600" rtl="0">
              <a:spcBef>
                <a:spcPts val="0"/>
              </a:spcBef>
              <a:buClr>
                <a:schemeClr val="dk1"/>
              </a:buClr>
              <a:buSzPts val="3600"/>
              <a:buFont typeface="Arial"/>
              <a:buNone/>
            </a:pPr>
            <a:r>
              <a:rPr lang="en-US" sz="3600"/>
              <a:t>Data Flow for the Microcontroller</a:t>
            </a:r>
          </a:p>
          <a:p>
            <a:pPr marL="0" lvl="0" indent="0">
              <a:spcBef>
                <a:spcPts val="0"/>
              </a:spcBef>
              <a:buNone/>
            </a:pPr>
            <a:endParaRPr/>
          </a:p>
        </p:txBody>
      </p:sp>
      <p:pic>
        <p:nvPicPr>
          <p:cNvPr id="256" name="Shape 256"/>
          <p:cNvPicPr preferRelativeResize="0"/>
          <p:nvPr/>
        </p:nvPicPr>
        <p:blipFill>
          <a:blip r:embed="rId3">
            <a:alphaModFix/>
          </a:blip>
          <a:stretch>
            <a:fillRect/>
          </a:stretch>
        </p:blipFill>
        <p:spPr>
          <a:xfrm>
            <a:off x="1238775" y="773782"/>
            <a:ext cx="6388521" cy="42173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Shape 261"/>
          <p:cNvPicPr preferRelativeResize="0"/>
          <p:nvPr/>
        </p:nvPicPr>
        <p:blipFill rotWithShape="1">
          <a:blip r:embed="rId3">
            <a:alphaModFix/>
          </a:blip>
          <a:srcRect l="6317" r="6308"/>
          <a:stretch/>
        </p:blipFill>
        <p:spPr>
          <a:xfrm>
            <a:off x="1123050" y="405525"/>
            <a:ext cx="6897905" cy="4553573"/>
          </a:xfrm>
          <a:prstGeom prst="rect">
            <a:avLst/>
          </a:prstGeom>
          <a:noFill/>
          <a:ln>
            <a:noFill/>
          </a:ln>
        </p:spPr>
      </p:pic>
      <p:sp>
        <p:nvSpPr>
          <p:cNvPr id="262" name="Shape 262"/>
          <p:cNvSpPr txBox="1">
            <a:spLocks noGrp="1"/>
          </p:cNvSpPr>
          <p:nvPr>
            <p:ph type="body" idx="1"/>
          </p:nvPr>
        </p:nvSpPr>
        <p:spPr>
          <a:xfrm>
            <a:off x="239700" y="113419"/>
            <a:ext cx="8664600" cy="783000"/>
          </a:xfrm>
          <a:prstGeom prst="rect">
            <a:avLst/>
          </a:prstGeom>
        </p:spPr>
        <p:txBody>
          <a:bodyPr wrap="square" lIns="91425" tIns="91425" rIns="91425" bIns="91425" anchor="t" anchorCtr="0">
            <a:noAutofit/>
          </a:bodyPr>
          <a:lstStyle/>
          <a:p>
            <a:pPr marL="0" lvl="0" indent="-228600" rtl="0">
              <a:spcBef>
                <a:spcPts val="0"/>
              </a:spcBef>
              <a:buClr>
                <a:schemeClr val="dk1"/>
              </a:buClr>
              <a:buSzPts val="3600"/>
              <a:buFont typeface="Arial"/>
              <a:buNone/>
            </a:pPr>
            <a:r>
              <a:rPr lang="en-US" sz="3600"/>
              <a:t>Schematic for the Microcontroller</a:t>
            </a:r>
          </a:p>
          <a:p>
            <a:pPr marL="0" lvl="0" indent="0" rt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p:nvPr/>
        </p:nvSpPr>
        <p:spPr>
          <a:xfrm>
            <a:off x="240502" y="3080725"/>
            <a:ext cx="2918100" cy="18705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269" name="Shape 269"/>
          <p:cNvSpPr txBox="1">
            <a:spLocks noGrp="1"/>
          </p:cNvSpPr>
          <p:nvPr>
            <p:ph type="body" idx="1"/>
          </p:nvPr>
        </p:nvSpPr>
        <p:spPr>
          <a:xfrm>
            <a:off x="240506" y="209481"/>
            <a:ext cx="8664716" cy="662201"/>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b="1" i="0" u="none" strike="noStrike" cap="none">
                <a:solidFill>
                  <a:schemeClr val="dk1"/>
                </a:solidFill>
                <a:latin typeface="Arial"/>
                <a:ea typeface="Arial"/>
                <a:cs typeface="Arial"/>
                <a:sym typeface="Arial"/>
              </a:rPr>
              <a:t>Lock Mechanism Overview</a:t>
            </a:r>
          </a:p>
        </p:txBody>
      </p:sp>
      <p:sp>
        <p:nvSpPr>
          <p:cNvPr id="270" name="Shape 270"/>
          <p:cNvSpPr/>
          <p:nvPr/>
        </p:nvSpPr>
        <p:spPr>
          <a:xfrm>
            <a:off x="240505" y="807635"/>
            <a:ext cx="32337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Mechanical Construction</a:t>
            </a:r>
          </a:p>
        </p:txBody>
      </p:sp>
      <p:sp>
        <p:nvSpPr>
          <p:cNvPr id="271" name="Shape 271"/>
          <p:cNvSpPr/>
          <p:nvPr/>
        </p:nvSpPr>
        <p:spPr>
          <a:xfrm>
            <a:off x="240500" y="1134713"/>
            <a:ext cx="7304100" cy="1615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sz="1800" b="0" i="0" u="none" strike="noStrike" cap="none">
                <a:solidFill>
                  <a:srgbClr val="212620"/>
                </a:solidFill>
                <a:latin typeface="Arial"/>
                <a:ea typeface="Arial"/>
                <a:cs typeface="Arial"/>
                <a:sym typeface="Arial"/>
              </a:rPr>
              <a:t>The servo motor was fit onto the deadbolt of the door and would remain on the inside of the door</a:t>
            </a:r>
          </a:p>
          <a:p>
            <a:pPr marL="285750" marR="0" lvl="0" indent="-285750" algn="l" rtl="0">
              <a:lnSpc>
                <a:spcPct val="110000"/>
              </a:lnSpc>
              <a:spcBef>
                <a:spcPts val="0"/>
              </a:spcBef>
              <a:spcAft>
                <a:spcPts val="0"/>
              </a:spcAft>
              <a:buClr>
                <a:srgbClr val="212620"/>
              </a:buClr>
              <a:buSzPts val="1800"/>
              <a:buFont typeface="Arial"/>
              <a:buChar char="•"/>
            </a:pPr>
            <a:r>
              <a:rPr lang="en-US" sz="1800" b="0" i="0" u="none" strike="noStrike" cap="none">
                <a:solidFill>
                  <a:srgbClr val="212620"/>
                </a:solidFill>
                <a:latin typeface="Arial"/>
                <a:ea typeface="Arial"/>
                <a:cs typeface="Arial"/>
                <a:sym typeface="Arial"/>
              </a:rPr>
              <a:t>A wooden door was built and the lock was fixed firmly into the door</a:t>
            </a:r>
          </a:p>
          <a:p>
            <a:pPr marL="285750" marR="0" lvl="0" indent="-285750" algn="l" rtl="0">
              <a:lnSpc>
                <a:spcPct val="110000"/>
              </a:lnSpc>
              <a:spcBef>
                <a:spcPts val="0"/>
              </a:spcBef>
              <a:spcAft>
                <a:spcPts val="0"/>
              </a:spcAft>
              <a:buClr>
                <a:srgbClr val="212620"/>
              </a:buClr>
              <a:buSzPts val="1800"/>
              <a:buFont typeface="Arial"/>
              <a:buChar char="•"/>
            </a:pPr>
            <a:r>
              <a:rPr lang="en-US" sz="1800" b="0" i="0" u="none" strike="noStrike" cap="none">
                <a:solidFill>
                  <a:srgbClr val="212620"/>
                </a:solidFill>
                <a:latin typeface="Arial"/>
                <a:ea typeface="Arial"/>
                <a:cs typeface="Arial"/>
                <a:sym typeface="Arial"/>
              </a:rPr>
              <a:t>The servo fit directly on top of the deadbolt and the user would no longer need to touch the deadbolt by hand: all locking and unlocking is automatic</a:t>
            </a:r>
          </a:p>
        </p:txBody>
      </p:sp>
      <p:sp>
        <p:nvSpPr>
          <p:cNvPr id="272" name="Shape 272"/>
          <p:cNvSpPr/>
          <p:nvPr/>
        </p:nvSpPr>
        <p:spPr>
          <a:xfrm>
            <a:off x="240504" y="3013557"/>
            <a:ext cx="954107" cy="40011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Inputs</a:t>
            </a:r>
          </a:p>
        </p:txBody>
      </p:sp>
      <p:sp>
        <p:nvSpPr>
          <p:cNvPr id="273" name="Shape 273"/>
          <p:cNvSpPr/>
          <p:nvPr/>
        </p:nvSpPr>
        <p:spPr>
          <a:xfrm>
            <a:off x="240502" y="3413750"/>
            <a:ext cx="2918100" cy="904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b="0" i="0" u="none" strike="noStrike" cap="none">
                <a:solidFill>
                  <a:srgbClr val="212620"/>
                </a:solidFill>
                <a:latin typeface="Arial"/>
                <a:ea typeface="Arial"/>
                <a:cs typeface="Arial"/>
                <a:sym typeface="Arial"/>
              </a:rPr>
              <a:t>Ground line</a:t>
            </a:r>
          </a:p>
          <a:p>
            <a:pPr marL="285750" marR="0" lvl="0" indent="-285750" algn="l" rtl="0">
              <a:lnSpc>
                <a:spcPct val="110000"/>
              </a:lnSpc>
              <a:spcBef>
                <a:spcPts val="0"/>
              </a:spcBef>
              <a:spcAft>
                <a:spcPts val="0"/>
              </a:spcAft>
              <a:buClr>
                <a:srgbClr val="212620"/>
              </a:buClr>
              <a:buSzPts val="1600"/>
              <a:buFont typeface="Arial"/>
              <a:buChar char="•"/>
            </a:pPr>
            <a:r>
              <a:rPr lang="en-US" sz="1600" b="0" i="0" u="none" strike="noStrike" cap="none">
                <a:solidFill>
                  <a:srgbClr val="212620"/>
                </a:solidFill>
                <a:latin typeface="Arial"/>
                <a:ea typeface="Arial"/>
                <a:cs typeface="Arial"/>
                <a:sym typeface="Arial"/>
              </a:rPr>
              <a:t>5 V Power line</a:t>
            </a:r>
          </a:p>
          <a:p>
            <a:pPr marL="285750" marR="0" lvl="0" indent="-285750" algn="l" rtl="0">
              <a:lnSpc>
                <a:spcPct val="110000"/>
              </a:lnSpc>
              <a:spcBef>
                <a:spcPts val="0"/>
              </a:spcBef>
              <a:spcAft>
                <a:spcPts val="0"/>
              </a:spcAft>
              <a:buClr>
                <a:srgbClr val="212620"/>
              </a:buClr>
              <a:buSzPts val="1600"/>
              <a:buFont typeface="Arial"/>
              <a:buChar char="•"/>
            </a:pPr>
            <a:r>
              <a:rPr lang="en-US" sz="1600" b="0" i="0" u="none" strike="noStrike" cap="none">
                <a:solidFill>
                  <a:srgbClr val="212620"/>
                </a:solidFill>
                <a:latin typeface="Arial"/>
                <a:ea typeface="Arial"/>
                <a:cs typeface="Arial"/>
                <a:sym typeface="Arial"/>
              </a:rPr>
              <a:t>Pulse Wave Modulation</a:t>
            </a:r>
          </a:p>
          <a:p>
            <a:pPr marL="0" marR="0" lvl="0" indent="457200" algn="l" rtl="0">
              <a:lnSpc>
                <a:spcPct val="110000"/>
              </a:lnSpc>
              <a:spcBef>
                <a:spcPts val="0"/>
              </a:spcBef>
              <a:spcAft>
                <a:spcPts val="0"/>
              </a:spcAft>
              <a:buNone/>
            </a:pPr>
            <a:r>
              <a:rPr lang="en-US" sz="1600" b="0" i="0" u="none" strike="noStrike" cap="none">
                <a:solidFill>
                  <a:srgbClr val="212620"/>
                </a:solidFill>
                <a:latin typeface="Arial"/>
                <a:ea typeface="Arial"/>
                <a:cs typeface="Arial"/>
                <a:sym typeface="Arial"/>
              </a:rPr>
              <a:t> signal (PWM)</a:t>
            </a:r>
          </a:p>
        </p:txBody>
      </p:sp>
      <p:sp>
        <p:nvSpPr>
          <p:cNvPr id="274" name="Shape 274"/>
          <p:cNvSpPr/>
          <p:nvPr/>
        </p:nvSpPr>
        <p:spPr>
          <a:xfrm>
            <a:off x="3530526" y="3080708"/>
            <a:ext cx="3928500" cy="18705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275" name="Shape 275"/>
          <p:cNvSpPr/>
          <p:nvPr/>
        </p:nvSpPr>
        <p:spPr>
          <a:xfrm>
            <a:off x="3530525" y="3013550"/>
            <a:ext cx="13143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Outputs</a:t>
            </a:r>
          </a:p>
        </p:txBody>
      </p:sp>
      <p:sp>
        <p:nvSpPr>
          <p:cNvPr id="276" name="Shape 276"/>
          <p:cNvSpPr/>
          <p:nvPr/>
        </p:nvSpPr>
        <p:spPr>
          <a:xfrm>
            <a:off x="3530526" y="3413166"/>
            <a:ext cx="3928500" cy="11757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b="0" i="0" u="none" strike="noStrike" cap="none">
                <a:solidFill>
                  <a:srgbClr val="212620"/>
                </a:solidFill>
                <a:latin typeface="Arial"/>
                <a:ea typeface="Arial"/>
                <a:cs typeface="Arial"/>
                <a:sym typeface="Arial"/>
              </a:rPr>
              <a:t>Mechanically locking or unlocking the door by moving the deadbolt from the inside</a:t>
            </a:r>
          </a:p>
          <a:p>
            <a:pPr marL="285750" marR="0" lvl="0" indent="-285750" algn="l" rtl="0">
              <a:lnSpc>
                <a:spcPct val="110000"/>
              </a:lnSpc>
              <a:spcBef>
                <a:spcPts val="0"/>
              </a:spcBef>
              <a:spcAft>
                <a:spcPts val="0"/>
              </a:spcAft>
              <a:buClr>
                <a:srgbClr val="212620"/>
              </a:buClr>
              <a:buSzPts val="1600"/>
              <a:buFont typeface="Arial"/>
              <a:buChar char="•"/>
            </a:pPr>
            <a:r>
              <a:rPr lang="en-US" sz="1600" b="0" i="0" u="none" strike="noStrike" cap="none">
                <a:solidFill>
                  <a:srgbClr val="212620"/>
                </a:solidFill>
                <a:latin typeface="Arial"/>
                <a:ea typeface="Arial"/>
                <a:cs typeface="Arial"/>
                <a:sym typeface="Arial"/>
              </a:rPr>
              <a:t>No signals returned from the servo</a:t>
            </a:r>
          </a:p>
        </p:txBody>
      </p:sp>
      <p:pic>
        <p:nvPicPr>
          <p:cNvPr id="277" name="Shape 277"/>
          <p:cNvPicPr preferRelativeResize="0"/>
          <p:nvPr/>
        </p:nvPicPr>
        <p:blipFill>
          <a:blip r:embed="rId3">
            <a:alphaModFix/>
          </a:blip>
          <a:stretch>
            <a:fillRect/>
          </a:stretch>
        </p:blipFill>
        <p:spPr>
          <a:xfrm>
            <a:off x="7656700" y="480225"/>
            <a:ext cx="1401951" cy="1870500"/>
          </a:xfrm>
          <a:prstGeom prst="rect">
            <a:avLst/>
          </a:prstGeom>
          <a:noFill/>
          <a:ln>
            <a:noFill/>
          </a:ln>
        </p:spPr>
      </p:pic>
      <p:pic>
        <p:nvPicPr>
          <p:cNvPr id="278" name="Shape 278"/>
          <p:cNvPicPr preferRelativeResize="0"/>
          <p:nvPr/>
        </p:nvPicPr>
        <p:blipFill rotWithShape="1">
          <a:blip r:embed="rId4">
            <a:alphaModFix/>
          </a:blip>
          <a:srcRect/>
          <a:stretch/>
        </p:blipFill>
        <p:spPr>
          <a:xfrm>
            <a:off x="7656700" y="2719050"/>
            <a:ext cx="1401949" cy="18698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p:nvPr/>
        </p:nvSpPr>
        <p:spPr>
          <a:xfrm>
            <a:off x="371998" y="1041714"/>
            <a:ext cx="4200866" cy="23383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285" name="Shape 285"/>
          <p:cNvSpPr txBox="1">
            <a:spLocks noGrp="1"/>
          </p:cNvSpPr>
          <p:nvPr>
            <p:ph type="body" idx="1"/>
          </p:nvPr>
        </p:nvSpPr>
        <p:spPr>
          <a:xfrm>
            <a:off x="240506" y="209481"/>
            <a:ext cx="8664716" cy="662201"/>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b="1" i="0" u="none" strike="noStrike" cap="none">
                <a:solidFill>
                  <a:schemeClr val="dk1"/>
                </a:solidFill>
                <a:latin typeface="Arial"/>
                <a:ea typeface="Arial"/>
                <a:cs typeface="Arial"/>
                <a:sym typeface="Arial"/>
              </a:rPr>
              <a:t>Servo Motor Parameters</a:t>
            </a:r>
          </a:p>
        </p:txBody>
      </p:sp>
      <p:sp>
        <p:nvSpPr>
          <p:cNvPr id="286" name="Shape 286"/>
          <p:cNvSpPr/>
          <p:nvPr/>
        </p:nvSpPr>
        <p:spPr>
          <a:xfrm>
            <a:off x="371998" y="1114809"/>
            <a:ext cx="3046027" cy="40011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Parameters of the PWM</a:t>
            </a:r>
          </a:p>
        </p:txBody>
      </p:sp>
      <p:sp>
        <p:nvSpPr>
          <p:cNvPr id="287" name="Shape 287"/>
          <p:cNvSpPr/>
          <p:nvPr/>
        </p:nvSpPr>
        <p:spPr>
          <a:xfrm>
            <a:off x="371998" y="1663935"/>
            <a:ext cx="4200866" cy="1615827"/>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sz="1800" b="0" i="0" u="none" strike="noStrike" cap="none">
                <a:solidFill>
                  <a:srgbClr val="212620"/>
                </a:solidFill>
                <a:latin typeface="Arial"/>
                <a:ea typeface="Arial"/>
                <a:cs typeface="Arial"/>
                <a:sym typeface="Arial"/>
              </a:rPr>
              <a:t>Frequency: 350 Hz</a:t>
            </a:r>
          </a:p>
          <a:p>
            <a:pPr marL="285750" marR="0" lvl="0" indent="-285750" algn="l" rtl="0">
              <a:lnSpc>
                <a:spcPct val="110000"/>
              </a:lnSpc>
              <a:spcBef>
                <a:spcPts val="0"/>
              </a:spcBef>
              <a:spcAft>
                <a:spcPts val="0"/>
              </a:spcAft>
              <a:buClr>
                <a:srgbClr val="212620"/>
              </a:buClr>
              <a:buSzPts val="1800"/>
              <a:buFont typeface="Arial"/>
              <a:buChar char="•"/>
            </a:pPr>
            <a:r>
              <a:rPr lang="en-US" sz="1800" b="0" i="0" u="none" strike="noStrike" cap="none">
                <a:solidFill>
                  <a:srgbClr val="212620"/>
                </a:solidFill>
                <a:latin typeface="Arial"/>
                <a:ea typeface="Arial"/>
                <a:cs typeface="Arial"/>
                <a:sym typeface="Arial"/>
              </a:rPr>
              <a:t>Peak-to-Peak Voltage: 4V</a:t>
            </a:r>
          </a:p>
          <a:p>
            <a:pPr marL="285750" marR="0" lvl="0" indent="-285750" algn="l" rtl="0">
              <a:lnSpc>
                <a:spcPct val="110000"/>
              </a:lnSpc>
              <a:spcBef>
                <a:spcPts val="0"/>
              </a:spcBef>
              <a:spcAft>
                <a:spcPts val="0"/>
              </a:spcAft>
              <a:buClr>
                <a:srgbClr val="212620"/>
              </a:buClr>
              <a:buSzPts val="1800"/>
              <a:buFont typeface="Arial"/>
              <a:buChar char="•"/>
            </a:pPr>
            <a:r>
              <a:rPr lang="en-US" sz="1800" b="0" i="0" u="none" strike="noStrike" cap="none">
                <a:solidFill>
                  <a:srgbClr val="212620"/>
                </a:solidFill>
                <a:latin typeface="Arial"/>
                <a:ea typeface="Arial"/>
                <a:cs typeface="Arial"/>
                <a:sym typeface="Arial"/>
              </a:rPr>
              <a:t>Duty Cycle: Variable. 25% Locked the door, 60% Unlocked the door</a:t>
            </a:r>
          </a:p>
          <a:p>
            <a:pPr marL="285750" marR="0" lvl="0" indent="-285750" algn="l" rtl="0">
              <a:lnSpc>
                <a:spcPct val="110000"/>
              </a:lnSpc>
              <a:spcBef>
                <a:spcPts val="0"/>
              </a:spcBef>
              <a:spcAft>
                <a:spcPts val="0"/>
              </a:spcAft>
              <a:buClr>
                <a:srgbClr val="000000"/>
              </a:buClr>
              <a:buSzPts val="1800"/>
              <a:buFont typeface="Arial"/>
              <a:buNone/>
            </a:pPr>
            <a:endParaRPr sz="1800" b="0" i="0" u="none" strike="noStrike" cap="none">
              <a:solidFill>
                <a:srgbClr val="212620"/>
              </a:solidFill>
              <a:latin typeface="Arial"/>
              <a:ea typeface="Arial"/>
              <a:cs typeface="Arial"/>
              <a:sym typeface="Arial"/>
            </a:endParaRPr>
          </a:p>
        </p:txBody>
      </p:sp>
      <p:sp>
        <p:nvSpPr>
          <p:cNvPr id="288" name="Shape 288"/>
          <p:cNvSpPr/>
          <p:nvPr/>
        </p:nvSpPr>
        <p:spPr>
          <a:xfrm>
            <a:off x="371999" y="3614815"/>
            <a:ext cx="4200866" cy="1217897"/>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289" name="Shape 289"/>
          <p:cNvSpPr/>
          <p:nvPr/>
        </p:nvSpPr>
        <p:spPr>
          <a:xfrm>
            <a:off x="371998" y="3649241"/>
            <a:ext cx="3918060" cy="40011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Power Consumption Summary</a:t>
            </a:r>
          </a:p>
        </p:txBody>
      </p:sp>
      <p:sp>
        <p:nvSpPr>
          <p:cNvPr id="290" name="Shape 290"/>
          <p:cNvSpPr/>
          <p:nvPr/>
        </p:nvSpPr>
        <p:spPr>
          <a:xfrm>
            <a:off x="371999" y="4048853"/>
            <a:ext cx="4200865" cy="63402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b="0" i="0" u="none" strike="noStrike" cap="none">
                <a:solidFill>
                  <a:srgbClr val="212620"/>
                </a:solidFill>
                <a:latin typeface="Arial"/>
                <a:ea typeface="Arial"/>
                <a:cs typeface="Arial"/>
                <a:sym typeface="Arial"/>
              </a:rPr>
              <a:t>Estimated Active Mode: 2.54 W</a:t>
            </a:r>
          </a:p>
          <a:p>
            <a:pPr marL="285750" marR="0" lvl="0" indent="-285750" algn="l" rtl="0">
              <a:lnSpc>
                <a:spcPct val="110000"/>
              </a:lnSpc>
              <a:spcBef>
                <a:spcPts val="0"/>
              </a:spcBef>
              <a:spcAft>
                <a:spcPts val="0"/>
              </a:spcAft>
              <a:buClr>
                <a:srgbClr val="212620"/>
              </a:buClr>
              <a:buSzPts val="1600"/>
              <a:buFont typeface="Arial"/>
              <a:buChar char="•"/>
            </a:pPr>
            <a:r>
              <a:rPr lang="en-US" sz="1600" b="0" i="0" u="none" strike="noStrike" cap="none">
                <a:solidFill>
                  <a:srgbClr val="212620"/>
                </a:solidFill>
                <a:latin typeface="Arial"/>
                <a:ea typeface="Arial"/>
                <a:cs typeface="Arial"/>
                <a:sym typeface="Arial"/>
              </a:rPr>
              <a:t>Passive Mode: 0 W</a:t>
            </a:r>
          </a:p>
        </p:txBody>
      </p:sp>
      <p:graphicFrame>
        <p:nvGraphicFramePr>
          <p:cNvPr id="291" name="Shape 291"/>
          <p:cNvGraphicFramePr/>
          <p:nvPr/>
        </p:nvGraphicFramePr>
        <p:xfrm>
          <a:off x="5037436" y="1998723"/>
          <a:ext cx="3643550" cy="2225100"/>
        </p:xfrm>
        <a:graphic>
          <a:graphicData uri="http://schemas.openxmlformats.org/drawingml/2006/table">
            <a:tbl>
              <a:tblPr>
                <a:noFill/>
                <a:tableStyleId>{56388AFF-6685-4F6F-A736-9620A0BE112A}</a:tableStyleId>
              </a:tblPr>
              <a:tblGrid>
                <a:gridCol w="1821775"/>
                <a:gridCol w="1821775"/>
              </a:tblGrid>
              <a:tr h="370850">
                <a:tc>
                  <a:txBody>
                    <a:bodyPr/>
                    <a:lstStyle/>
                    <a:p>
                      <a:pPr marL="0" marR="0" lvl="0" indent="0" algn="ctr" rtl="0">
                        <a:spcBef>
                          <a:spcPts val="0"/>
                        </a:spcBef>
                        <a:buNone/>
                      </a:pPr>
                      <a:r>
                        <a:rPr lang="en-US" sz="1800" b="1" u="none" strike="noStrike" cap="none"/>
                        <a:t>Test Number</a:t>
                      </a:r>
                    </a:p>
                  </a:txBody>
                  <a:tcPr marL="91450" marR="91450" marT="45725" marB="45725"/>
                </a:tc>
                <a:tc>
                  <a:txBody>
                    <a:bodyPr/>
                    <a:lstStyle/>
                    <a:p>
                      <a:pPr marL="0" marR="0" lvl="0" indent="0" algn="ctr" rtl="0">
                        <a:spcBef>
                          <a:spcPts val="0"/>
                        </a:spcBef>
                        <a:buNone/>
                      </a:pPr>
                      <a:r>
                        <a:rPr lang="en-US" sz="1800" b="1" u="none" strike="noStrike" cap="none"/>
                        <a:t>Current Drawn</a:t>
                      </a:r>
                    </a:p>
                  </a:txBody>
                  <a:tcPr marL="91450" marR="91450" marT="45725" marB="45725"/>
                </a:tc>
              </a:tr>
              <a:tr h="370850">
                <a:tc>
                  <a:txBody>
                    <a:bodyPr/>
                    <a:lstStyle/>
                    <a:p>
                      <a:pPr marL="0" marR="0" lvl="0" indent="0" algn="ctr" rtl="0">
                        <a:spcBef>
                          <a:spcPts val="0"/>
                        </a:spcBef>
                        <a:buNone/>
                      </a:pPr>
                      <a:r>
                        <a:rPr lang="en-US" sz="1800" u="none" strike="noStrike" cap="none"/>
                        <a:t>1</a:t>
                      </a:r>
                    </a:p>
                  </a:txBody>
                  <a:tcPr marL="91450" marR="91450" marT="45725" marB="45725"/>
                </a:tc>
                <a:tc>
                  <a:txBody>
                    <a:bodyPr/>
                    <a:lstStyle/>
                    <a:p>
                      <a:pPr marL="0" marR="0" lvl="0" indent="0" algn="ctr" rtl="0">
                        <a:spcBef>
                          <a:spcPts val="0"/>
                        </a:spcBef>
                        <a:buNone/>
                      </a:pPr>
                      <a:r>
                        <a:rPr lang="en-US" sz="1800" u="none" strike="noStrike" cap="none"/>
                        <a:t>520 mA</a:t>
                      </a:r>
                    </a:p>
                  </a:txBody>
                  <a:tcPr marL="91450" marR="91450" marT="45725" marB="45725"/>
                </a:tc>
              </a:tr>
              <a:tr h="370850">
                <a:tc>
                  <a:txBody>
                    <a:bodyPr/>
                    <a:lstStyle/>
                    <a:p>
                      <a:pPr marL="0" marR="0" lvl="0" indent="0" algn="ctr" rtl="0">
                        <a:spcBef>
                          <a:spcPts val="0"/>
                        </a:spcBef>
                        <a:buNone/>
                      </a:pPr>
                      <a:r>
                        <a:rPr lang="en-US" sz="1800" u="none" strike="noStrike" cap="none"/>
                        <a:t>2</a:t>
                      </a:r>
                    </a:p>
                  </a:txBody>
                  <a:tcPr marL="91450" marR="91450" marT="45725" marB="45725"/>
                </a:tc>
                <a:tc>
                  <a:txBody>
                    <a:bodyPr/>
                    <a:lstStyle/>
                    <a:p>
                      <a:pPr marL="0" marR="0" lvl="0" indent="0" algn="ctr" rtl="0">
                        <a:spcBef>
                          <a:spcPts val="0"/>
                        </a:spcBef>
                        <a:buNone/>
                      </a:pPr>
                      <a:r>
                        <a:rPr lang="en-US" sz="1800" u="none" strike="noStrike" cap="none"/>
                        <a:t>508 mA</a:t>
                      </a:r>
                    </a:p>
                  </a:txBody>
                  <a:tcPr marL="91450" marR="91450" marT="45725" marB="45725"/>
                </a:tc>
              </a:tr>
              <a:tr h="370850">
                <a:tc>
                  <a:txBody>
                    <a:bodyPr/>
                    <a:lstStyle/>
                    <a:p>
                      <a:pPr marL="0" marR="0" lvl="0" indent="0" algn="ctr" rtl="0">
                        <a:spcBef>
                          <a:spcPts val="0"/>
                        </a:spcBef>
                        <a:buNone/>
                      </a:pPr>
                      <a:r>
                        <a:rPr lang="en-US" sz="1800" u="none" strike="noStrike" cap="none"/>
                        <a:t>3</a:t>
                      </a:r>
                    </a:p>
                  </a:txBody>
                  <a:tcPr marL="91450" marR="91450" marT="45725" marB="45725"/>
                </a:tc>
                <a:tc>
                  <a:txBody>
                    <a:bodyPr/>
                    <a:lstStyle/>
                    <a:p>
                      <a:pPr marL="0" marR="0" lvl="0" indent="0" algn="ctr" rtl="0">
                        <a:spcBef>
                          <a:spcPts val="0"/>
                        </a:spcBef>
                        <a:buNone/>
                      </a:pPr>
                      <a:r>
                        <a:rPr lang="en-US" sz="1800" u="none" strike="noStrike" cap="none"/>
                        <a:t>511 mA</a:t>
                      </a:r>
                    </a:p>
                  </a:txBody>
                  <a:tcPr marL="91450" marR="91450" marT="45725" marB="45725"/>
                </a:tc>
              </a:tr>
              <a:tr h="370850">
                <a:tc>
                  <a:txBody>
                    <a:bodyPr/>
                    <a:lstStyle/>
                    <a:p>
                      <a:pPr marL="0" marR="0" lvl="0" indent="0" algn="ctr" rtl="0">
                        <a:spcBef>
                          <a:spcPts val="0"/>
                        </a:spcBef>
                        <a:buNone/>
                      </a:pPr>
                      <a:r>
                        <a:rPr lang="en-US" sz="1800" u="none" strike="noStrike" cap="none"/>
                        <a:t>4</a:t>
                      </a:r>
                    </a:p>
                  </a:txBody>
                  <a:tcPr marL="91450" marR="91450" marT="45725" marB="45725"/>
                </a:tc>
                <a:tc>
                  <a:txBody>
                    <a:bodyPr/>
                    <a:lstStyle/>
                    <a:p>
                      <a:pPr marL="0" marR="0" lvl="0" indent="0" algn="ctr" rtl="0">
                        <a:spcBef>
                          <a:spcPts val="0"/>
                        </a:spcBef>
                        <a:buNone/>
                      </a:pPr>
                      <a:r>
                        <a:rPr lang="en-US" sz="1800" u="none" strike="noStrike" cap="none"/>
                        <a:t>516 mA</a:t>
                      </a:r>
                    </a:p>
                  </a:txBody>
                  <a:tcPr marL="91450" marR="91450" marT="45725" marB="45725"/>
                </a:tc>
              </a:tr>
              <a:tr h="370850">
                <a:tc>
                  <a:txBody>
                    <a:bodyPr/>
                    <a:lstStyle/>
                    <a:p>
                      <a:pPr marL="0" marR="0" lvl="0" indent="0" algn="ctr" rtl="0">
                        <a:spcBef>
                          <a:spcPts val="0"/>
                        </a:spcBef>
                        <a:buNone/>
                      </a:pPr>
                      <a:r>
                        <a:rPr lang="en-US" sz="1800" u="none" strike="noStrike" cap="none"/>
                        <a:t>5</a:t>
                      </a:r>
                    </a:p>
                  </a:txBody>
                  <a:tcPr marL="91450" marR="91450" marT="45725" marB="45725"/>
                </a:tc>
                <a:tc>
                  <a:txBody>
                    <a:bodyPr/>
                    <a:lstStyle/>
                    <a:p>
                      <a:pPr marL="0" marR="0" lvl="0" indent="0" algn="ctr" rtl="0">
                        <a:spcBef>
                          <a:spcPts val="0"/>
                        </a:spcBef>
                        <a:buNone/>
                      </a:pPr>
                      <a:r>
                        <a:rPr lang="en-US" sz="1800" u="none" strike="noStrike" cap="none"/>
                        <a:t>512 mA</a:t>
                      </a:r>
                    </a:p>
                  </a:txBody>
                  <a:tcPr marL="91450" marR="91450" marT="45725" marB="45725"/>
                </a:tc>
              </a:tr>
            </a:tbl>
          </a:graphicData>
        </a:graphic>
      </p:graphicFrame>
      <p:sp>
        <p:nvSpPr>
          <p:cNvPr id="292" name="Shape 292"/>
          <p:cNvSpPr/>
          <p:nvPr/>
        </p:nvSpPr>
        <p:spPr>
          <a:xfrm>
            <a:off x="5038370" y="1263825"/>
            <a:ext cx="3642600" cy="40011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Power Consumption Testing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p:nvPr/>
        </p:nvSpPr>
        <p:spPr>
          <a:xfrm>
            <a:off x="240505" y="3080714"/>
            <a:ext cx="4200900" cy="18705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299" name="Shape 299"/>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RFID &amp; Keypad</a:t>
            </a:r>
            <a:r>
              <a:rPr lang="en-US" sz="3600" b="1" i="0" u="none" strike="noStrike" cap="none">
                <a:solidFill>
                  <a:schemeClr val="dk1"/>
                </a:solidFill>
                <a:latin typeface="Arial"/>
                <a:ea typeface="Arial"/>
                <a:cs typeface="Arial"/>
                <a:sym typeface="Arial"/>
              </a:rPr>
              <a:t> Overview</a:t>
            </a:r>
          </a:p>
        </p:txBody>
      </p:sp>
      <p:sp>
        <p:nvSpPr>
          <p:cNvPr id="300" name="Shape 300"/>
          <p:cNvSpPr/>
          <p:nvPr/>
        </p:nvSpPr>
        <p:spPr>
          <a:xfrm>
            <a:off x="240505" y="905610"/>
            <a:ext cx="32337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Mechanical Construction</a:t>
            </a:r>
          </a:p>
        </p:txBody>
      </p:sp>
      <p:sp>
        <p:nvSpPr>
          <p:cNvPr id="301" name="Shape 301"/>
          <p:cNvSpPr/>
          <p:nvPr/>
        </p:nvSpPr>
        <p:spPr>
          <a:xfrm>
            <a:off x="240503" y="1207914"/>
            <a:ext cx="8337300" cy="1615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Potential Input Devices for User</a:t>
            </a: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Set up on outside of door</a:t>
            </a: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96 Series 16 Button Keypad</a:t>
            </a: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Parallax 28840 RFID Read/Write Module</a:t>
            </a:r>
          </a:p>
        </p:txBody>
      </p:sp>
      <p:sp>
        <p:nvSpPr>
          <p:cNvPr id="302" name="Shape 302"/>
          <p:cNvSpPr/>
          <p:nvPr/>
        </p:nvSpPr>
        <p:spPr>
          <a:xfrm>
            <a:off x="240504" y="3013557"/>
            <a:ext cx="9540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Inputs</a:t>
            </a:r>
          </a:p>
        </p:txBody>
      </p:sp>
      <p:sp>
        <p:nvSpPr>
          <p:cNvPr id="303" name="Shape 303"/>
          <p:cNvSpPr/>
          <p:nvPr/>
        </p:nvSpPr>
        <p:spPr>
          <a:xfrm>
            <a:off x="240506" y="3548590"/>
            <a:ext cx="4200900" cy="904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RFID Serial In</a:t>
            </a:r>
          </a:p>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4 power lines for Keypad</a:t>
            </a:r>
          </a:p>
          <a:p>
            <a:pPr marL="285750" marR="0" lvl="0" indent="-285750" algn="l" rtl="0">
              <a:lnSpc>
                <a:spcPct val="110000"/>
              </a:lnSpc>
              <a:spcBef>
                <a:spcPts val="0"/>
              </a:spcBef>
              <a:spcAft>
                <a:spcPts val="0"/>
              </a:spcAft>
              <a:buClr>
                <a:srgbClr val="212620"/>
              </a:buClr>
              <a:buSzPts val="1600"/>
              <a:buFont typeface="Arial"/>
              <a:buChar char="•"/>
            </a:pPr>
            <a:r>
              <a:rPr lang="en-US" sz="1600" b="0" i="0" u="none" strike="noStrike" cap="none">
                <a:solidFill>
                  <a:srgbClr val="212620"/>
                </a:solidFill>
                <a:latin typeface="Arial"/>
                <a:ea typeface="Arial"/>
                <a:cs typeface="Arial"/>
                <a:sym typeface="Arial"/>
              </a:rPr>
              <a:t>5 V Power line</a:t>
            </a:r>
          </a:p>
        </p:txBody>
      </p:sp>
      <p:sp>
        <p:nvSpPr>
          <p:cNvPr id="304" name="Shape 304"/>
          <p:cNvSpPr/>
          <p:nvPr/>
        </p:nvSpPr>
        <p:spPr>
          <a:xfrm>
            <a:off x="4704357" y="3080714"/>
            <a:ext cx="4200900" cy="18705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305" name="Shape 305"/>
          <p:cNvSpPr/>
          <p:nvPr/>
        </p:nvSpPr>
        <p:spPr>
          <a:xfrm>
            <a:off x="4704356" y="3013557"/>
            <a:ext cx="11673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Outputs</a:t>
            </a:r>
          </a:p>
        </p:txBody>
      </p:sp>
      <p:sp>
        <p:nvSpPr>
          <p:cNvPr id="306" name="Shape 306"/>
          <p:cNvSpPr/>
          <p:nvPr/>
        </p:nvSpPr>
        <p:spPr>
          <a:xfrm>
            <a:off x="4704357" y="3548594"/>
            <a:ext cx="4200900" cy="11757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RFID Serial Out</a:t>
            </a:r>
          </a:p>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4 power lines for Keypad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p:nvPr/>
        </p:nvSpPr>
        <p:spPr>
          <a:xfrm>
            <a:off x="372000" y="1041725"/>
            <a:ext cx="4623900" cy="23772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313" name="Shape 313"/>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RFID &amp; Keypad</a:t>
            </a:r>
            <a:r>
              <a:rPr lang="en-US" sz="3600" b="1" i="0" u="none" strike="noStrike" cap="none">
                <a:solidFill>
                  <a:schemeClr val="dk1"/>
                </a:solidFill>
                <a:latin typeface="Arial"/>
                <a:ea typeface="Arial"/>
                <a:cs typeface="Arial"/>
                <a:sym typeface="Arial"/>
              </a:rPr>
              <a:t> Parameters</a:t>
            </a:r>
          </a:p>
        </p:txBody>
      </p:sp>
      <p:sp>
        <p:nvSpPr>
          <p:cNvPr id="314" name="Shape 314"/>
          <p:cNvSpPr/>
          <p:nvPr/>
        </p:nvSpPr>
        <p:spPr>
          <a:xfrm>
            <a:off x="371998" y="1114809"/>
            <a:ext cx="30459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RFID Parameters</a:t>
            </a:r>
          </a:p>
        </p:txBody>
      </p:sp>
      <p:sp>
        <p:nvSpPr>
          <p:cNvPr id="315" name="Shape 315"/>
          <p:cNvSpPr/>
          <p:nvPr/>
        </p:nvSpPr>
        <p:spPr>
          <a:xfrm>
            <a:off x="372000" y="1663925"/>
            <a:ext cx="4516800" cy="1615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Voltage Supply</a:t>
            </a:r>
            <a:r>
              <a:rPr lang="en-US" sz="1800" b="0" i="0" u="none" strike="noStrike" cap="none">
                <a:solidFill>
                  <a:srgbClr val="212620"/>
                </a:solidFill>
                <a:latin typeface="Arial"/>
                <a:ea typeface="Arial"/>
                <a:cs typeface="Arial"/>
                <a:sym typeface="Arial"/>
              </a:rPr>
              <a:t>: </a:t>
            </a:r>
            <a:r>
              <a:rPr lang="en-US" sz="1800">
                <a:solidFill>
                  <a:srgbClr val="212620"/>
                </a:solidFill>
              </a:rPr>
              <a:t>5</a:t>
            </a:r>
            <a:r>
              <a:rPr lang="en-US" sz="1800" b="0" i="0" u="none" strike="noStrike" cap="none">
                <a:solidFill>
                  <a:srgbClr val="212620"/>
                </a:solidFill>
                <a:latin typeface="Arial"/>
                <a:ea typeface="Arial"/>
                <a:cs typeface="Arial"/>
                <a:sym typeface="Arial"/>
              </a:rPr>
              <a:t> </a:t>
            </a:r>
            <a:r>
              <a:rPr lang="en-US" sz="1800">
                <a:solidFill>
                  <a:srgbClr val="212620"/>
                </a:solidFill>
              </a:rPr>
              <a:t>V</a:t>
            </a: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Idle Current Draw</a:t>
            </a:r>
            <a:r>
              <a:rPr lang="en-US" sz="1800" b="0" i="0" u="none" strike="noStrike" cap="none">
                <a:solidFill>
                  <a:srgbClr val="212620"/>
                </a:solidFill>
                <a:latin typeface="Arial"/>
                <a:ea typeface="Arial"/>
                <a:cs typeface="Arial"/>
                <a:sym typeface="Arial"/>
              </a:rPr>
              <a:t>: </a:t>
            </a:r>
            <a:r>
              <a:rPr lang="en-US" sz="1800">
                <a:solidFill>
                  <a:srgbClr val="212620"/>
                </a:solidFill>
              </a:rPr>
              <a:t>&lt;10 mA</a:t>
            </a: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Active Current Draw</a:t>
            </a:r>
            <a:r>
              <a:rPr lang="en-US" sz="1800" b="0" i="0" u="none" strike="noStrike" cap="none">
                <a:solidFill>
                  <a:srgbClr val="212620"/>
                </a:solidFill>
                <a:latin typeface="Arial"/>
                <a:ea typeface="Arial"/>
                <a:cs typeface="Arial"/>
                <a:sym typeface="Arial"/>
              </a:rPr>
              <a:t>: a</a:t>
            </a:r>
            <a:r>
              <a:rPr lang="en-US" sz="1800">
                <a:solidFill>
                  <a:srgbClr val="212620"/>
                </a:solidFill>
              </a:rPr>
              <a:t>pprox. 150 mA</a:t>
            </a: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Asynchronous Serial 9600 bps 5V TTL</a:t>
            </a:r>
          </a:p>
          <a:p>
            <a:pPr marL="285750" marR="0" lvl="0" indent="-285750" algn="l" rtl="0">
              <a:lnSpc>
                <a:spcPct val="110000"/>
              </a:lnSpc>
              <a:spcBef>
                <a:spcPts val="0"/>
              </a:spcBef>
              <a:spcAft>
                <a:spcPts val="0"/>
              </a:spcAft>
              <a:buClr>
                <a:srgbClr val="000000"/>
              </a:buClr>
              <a:buSzPts val="1800"/>
              <a:buFont typeface="Arial"/>
              <a:buNone/>
            </a:pPr>
            <a:endParaRPr sz="1800" b="0" i="0" u="none" strike="noStrike" cap="none">
              <a:solidFill>
                <a:srgbClr val="212620"/>
              </a:solidFill>
              <a:latin typeface="Arial"/>
              <a:ea typeface="Arial"/>
              <a:cs typeface="Arial"/>
              <a:sym typeface="Arial"/>
            </a:endParaRPr>
          </a:p>
        </p:txBody>
      </p:sp>
      <p:sp>
        <p:nvSpPr>
          <p:cNvPr id="316" name="Shape 316"/>
          <p:cNvSpPr/>
          <p:nvPr/>
        </p:nvSpPr>
        <p:spPr>
          <a:xfrm>
            <a:off x="372000" y="3614825"/>
            <a:ext cx="4623900" cy="12069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317" name="Shape 317"/>
          <p:cNvSpPr/>
          <p:nvPr/>
        </p:nvSpPr>
        <p:spPr>
          <a:xfrm>
            <a:off x="371998" y="3649241"/>
            <a:ext cx="39180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Keypad Parameters</a:t>
            </a:r>
          </a:p>
        </p:txBody>
      </p:sp>
      <p:sp>
        <p:nvSpPr>
          <p:cNvPr id="318" name="Shape 318"/>
          <p:cNvSpPr/>
          <p:nvPr/>
        </p:nvSpPr>
        <p:spPr>
          <a:xfrm>
            <a:off x="372000" y="4048850"/>
            <a:ext cx="4489800" cy="6339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4 Row signals &amp; 4 Column signals</a:t>
            </a:r>
          </a:p>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Idle &amp; Active Current Draw: Negligible</a:t>
            </a:r>
          </a:p>
        </p:txBody>
      </p:sp>
      <p:sp>
        <p:nvSpPr>
          <p:cNvPr id="319" name="Shape 319"/>
          <p:cNvSpPr/>
          <p:nvPr/>
        </p:nvSpPr>
        <p:spPr>
          <a:xfrm>
            <a:off x="5116900" y="1078225"/>
            <a:ext cx="39180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Keypad Connection Mapping</a:t>
            </a:r>
          </a:p>
        </p:txBody>
      </p:sp>
      <p:pic>
        <p:nvPicPr>
          <p:cNvPr id="320" name="Shape 320"/>
          <p:cNvPicPr preferRelativeResize="0"/>
          <p:nvPr/>
        </p:nvPicPr>
        <p:blipFill>
          <a:blip r:embed="rId3">
            <a:alphaModFix/>
          </a:blip>
          <a:stretch>
            <a:fillRect/>
          </a:stretch>
        </p:blipFill>
        <p:spPr>
          <a:xfrm>
            <a:off x="6108038" y="1515000"/>
            <a:ext cx="1935720" cy="33602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p:nvPr/>
        </p:nvSpPr>
        <p:spPr>
          <a:xfrm>
            <a:off x="240500" y="3276325"/>
            <a:ext cx="4200900" cy="16749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327" name="Shape 327"/>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Power Circuit</a:t>
            </a:r>
            <a:r>
              <a:rPr lang="en-US" sz="3600" b="1" i="0" u="none" strike="noStrike" cap="none">
                <a:solidFill>
                  <a:schemeClr val="dk1"/>
                </a:solidFill>
                <a:latin typeface="Arial"/>
                <a:ea typeface="Arial"/>
                <a:cs typeface="Arial"/>
                <a:sym typeface="Arial"/>
              </a:rPr>
              <a:t> Overview</a:t>
            </a:r>
          </a:p>
        </p:txBody>
      </p:sp>
      <p:sp>
        <p:nvSpPr>
          <p:cNvPr id="328" name="Shape 328"/>
          <p:cNvSpPr/>
          <p:nvPr/>
        </p:nvSpPr>
        <p:spPr>
          <a:xfrm>
            <a:off x="240505" y="905610"/>
            <a:ext cx="32337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Operational Overview</a:t>
            </a:r>
          </a:p>
        </p:txBody>
      </p:sp>
      <p:sp>
        <p:nvSpPr>
          <p:cNvPr id="329" name="Shape 329"/>
          <p:cNvSpPr/>
          <p:nvPr/>
        </p:nvSpPr>
        <p:spPr>
          <a:xfrm>
            <a:off x="240500" y="1207927"/>
            <a:ext cx="8337300" cy="19761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The Power Circuit takes any combination of wall and battery power to output 5V to the rest of the project</a:t>
            </a: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While both the wall and battery power are connected, the batteries will charge while idle the circuit is idle</a:t>
            </a: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The DS2715 microchip is used to regulate charging</a:t>
            </a:r>
          </a:p>
          <a:p>
            <a:pPr marL="0" marR="0" lvl="0" indent="0" algn="l" rtl="0">
              <a:lnSpc>
                <a:spcPct val="110000"/>
              </a:lnSpc>
              <a:spcBef>
                <a:spcPts val="0"/>
              </a:spcBef>
              <a:spcAft>
                <a:spcPts val="0"/>
              </a:spcAft>
              <a:buNone/>
            </a:pPr>
            <a:endParaRPr sz="1800">
              <a:solidFill>
                <a:srgbClr val="212620"/>
              </a:solidFill>
            </a:endParaRPr>
          </a:p>
        </p:txBody>
      </p:sp>
      <p:sp>
        <p:nvSpPr>
          <p:cNvPr id="330" name="Shape 330"/>
          <p:cNvSpPr/>
          <p:nvPr/>
        </p:nvSpPr>
        <p:spPr>
          <a:xfrm>
            <a:off x="240504" y="3276332"/>
            <a:ext cx="9540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Inputs</a:t>
            </a:r>
          </a:p>
        </p:txBody>
      </p:sp>
      <p:sp>
        <p:nvSpPr>
          <p:cNvPr id="331" name="Shape 331"/>
          <p:cNvSpPr/>
          <p:nvPr/>
        </p:nvSpPr>
        <p:spPr>
          <a:xfrm>
            <a:off x="240500" y="3676527"/>
            <a:ext cx="4200900" cy="10596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18V Wall Power and Ground</a:t>
            </a:r>
          </a:p>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7.2V Battery Power and Ground</a:t>
            </a:r>
          </a:p>
          <a:p>
            <a:pPr marL="0" marR="0" lvl="0" indent="0" algn="l" rtl="0">
              <a:lnSpc>
                <a:spcPct val="110000"/>
              </a:lnSpc>
              <a:spcBef>
                <a:spcPts val="0"/>
              </a:spcBef>
              <a:spcAft>
                <a:spcPts val="0"/>
              </a:spcAft>
              <a:buNone/>
            </a:pPr>
            <a:endParaRPr/>
          </a:p>
        </p:txBody>
      </p:sp>
      <p:sp>
        <p:nvSpPr>
          <p:cNvPr id="332" name="Shape 332"/>
          <p:cNvSpPr/>
          <p:nvPr/>
        </p:nvSpPr>
        <p:spPr>
          <a:xfrm>
            <a:off x="4704350" y="3276450"/>
            <a:ext cx="4200900" cy="16749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333" name="Shape 333"/>
          <p:cNvSpPr/>
          <p:nvPr/>
        </p:nvSpPr>
        <p:spPr>
          <a:xfrm>
            <a:off x="4704356" y="3276332"/>
            <a:ext cx="11673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Outputs</a:t>
            </a:r>
          </a:p>
        </p:txBody>
      </p:sp>
      <p:sp>
        <p:nvSpPr>
          <p:cNvPr id="334" name="Shape 334"/>
          <p:cNvSpPr/>
          <p:nvPr/>
        </p:nvSpPr>
        <p:spPr>
          <a:xfrm>
            <a:off x="4704350" y="3676525"/>
            <a:ext cx="4200900" cy="1615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5V Output Power and Ground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240500" y="209450"/>
            <a:ext cx="4059900" cy="1455300"/>
          </a:xfrm>
          <a:prstGeom prst="rect">
            <a:avLst/>
          </a:prstGeom>
        </p:spPr>
        <p:txBody>
          <a:bodyPr wrap="square" lIns="91425" tIns="91425" rIns="91425" bIns="91425" anchor="t" anchorCtr="0">
            <a:noAutofit/>
          </a:bodyPr>
          <a:lstStyle/>
          <a:p>
            <a:pPr marL="0" lvl="0" indent="-228600" rtl="0">
              <a:spcBef>
                <a:spcPts val="0"/>
              </a:spcBef>
              <a:buClr>
                <a:schemeClr val="dk1"/>
              </a:buClr>
              <a:buSzPts val="3600"/>
              <a:buFont typeface="Arial"/>
              <a:buNone/>
            </a:pPr>
            <a:r>
              <a:rPr lang="en-US" sz="3600"/>
              <a:t>DS2715 </a:t>
            </a:r>
          </a:p>
          <a:p>
            <a:pPr marL="0" lvl="0" indent="-228600" rtl="0">
              <a:spcBef>
                <a:spcPts val="0"/>
              </a:spcBef>
              <a:buClr>
                <a:schemeClr val="dk1"/>
              </a:buClr>
              <a:buSzPts val="3600"/>
              <a:buFont typeface="Arial"/>
              <a:buNone/>
            </a:pPr>
            <a:r>
              <a:rPr lang="en-US" sz="3600"/>
              <a:t>State Machine[2]</a:t>
            </a:r>
          </a:p>
          <a:p>
            <a:pPr marL="0" lvl="0" indent="0" rtl="0">
              <a:spcBef>
                <a:spcPts val="0"/>
              </a:spcBef>
              <a:buNone/>
            </a:pPr>
            <a:endParaRPr/>
          </a:p>
        </p:txBody>
      </p:sp>
      <p:pic>
        <p:nvPicPr>
          <p:cNvPr id="340" name="Shape 340"/>
          <p:cNvPicPr preferRelativeResize="0"/>
          <p:nvPr/>
        </p:nvPicPr>
        <p:blipFill rotWithShape="1">
          <a:blip r:embed="rId3">
            <a:alphaModFix/>
          </a:blip>
          <a:srcRect l="28289" t="17057" r="37037" b="7996"/>
          <a:stretch/>
        </p:blipFill>
        <p:spPr>
          <a:xfrm>
            <a:off x="4737402" y="29013"/>
            <a:ext cx="4352117" cy="5085475"/>
          </a:xfrm>
          <a:prstGeom prst="rect">
            <a:avLst/>
          </a:prstGeom>
          <a:noFill/>
          <a:ln>
            <a:noFill/>
          </a:ln>
        </p:spPr>
      </p:pic>
      <p:sp>
        <p:nvSpPr>
          <p:cNvPr id="341" name="Shape 341"/>
          <p:cNvSpPr txBox="1"/>
          <p:nvPr/>
        </p:nvSpPr>
        <p:spPr>
          <a:xfrm>
            <a:off x="326575" y="833400"/>
            <a:ext cx="3079200" cy="7839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239706" y="92857"/>
            <a:ext cx="8664600" cy="411900"/>
          </a:xfrm>
          <a:prstGeom prst="rect">
            <a:avLst/>
          </a:prstGeom>
        </p:spPr>
        <p:txBody>
          <a:bodyPr wrap="square" lIns="91425" tIns="91425" rIns="91425" bIns="91425" anchor="t" anchorCtr="0">
            <a:noAutofit/>
          </a:bodyPr>
          <a:lstStyle/>
          <a:p>
            <a:pPr marL="0" lvl="0" indent="0">
              <a:spcBef>
                <a:spcPts val="0"/>
              </a:spcBef>
              <a:buNone/>
            </a:pPr>
            <a:r>
              <a:rPr lang="en-US" sz="3600"/>
              <a:t>Power Circuit Schematic</a:t>
            </a:r>
          </a:p>
        </p:txBody>
      </p:sp>
      <p:sp>
        <p:nvSpPr>
          <p:cNvPr id="347" name="Shape 347"/>
          <p:cNvSpPr txBox="1">
            <a:spLocks noGrp="1"/>
          </p:cNvSpPr>
          <p:nvPr>
            <p:ph type="body" idx="2"/>
          </p:nvPr>
        </p:nvSpPr>
        <p:spPr>
          <a:xfrm>
            <a:off x="240501" y="904875"/>
            <a:ext cx="2941800" cy="3635700"/>
          </a:xfrm>
          <a:prstGeom prst="rect">
            <a:avLst/>
          </a:prstGeom>
        </p:spPr>
        <p:txBody>
          <a:bodyPr wrap="square" lIns="91425" tIns="91425" rIns="91425" bIns="91425" anchor="t" anchorCtr="0">
            <a:noAutofit/>
          </a:bodyPr>
          <a:lstStyle/>
          <a:p>
            <a:pPr marL="0" lvl="0" indent="0">
              <a:spcBef>
                <a:spcPts val="0"/>
              </a:spcBef>
              <a:buNone/>
            </a:pPr>
            <a:r>
              <a:rPr lang="en-US"/>
              <a:t> </a:t>
            </a:r>
          </a:p>
        </p:txBody>
      </p:sp>
      <p:pic>
        <p:nvPicPr>
          <p:cNvPr id="348" name="Shape 348"/>
          <p:cNvPicPr preferRelativeResize="0"/>
          <p:nvPr/>
        </p:nvPicPr>
        <p:blipFill rotWithShape="1">
          <a:blip r:embed="rId3">
            <a:alphaModFix/>
          </a:blip>
          <a:srcRect l="-850" r="849"/>
          <a:stretch/>
        </p:blipFill>
        <p:spPr>
          <a:xfrm>
            <a:off x="3500975" y="1024301"/>
            <a:ext cx="5518052" cy="3974573"/>
          </a:xfrm>
          <a:prstGeom prst="rect">
            <a:avLst/>
          </a:prstGeom>
          <a:noFill/>
          <a:ln>
            <a:noFill/>
          </a:ln>
        </p:spPr>
      </p:pic>
      <p:graphicFrame>
        <p:nvGraphicFramePr>
          <p:cNvPr id="349" name="Shape 349"/>
          <p:cNvGraphicFramePr/>
          <p:nvPr/>
        </p:nvGraphicFramePr>
        <p:xfrm>
          <a:off x="169150" y="1339235"/>
          <a:ext cx="3084500" cy="3687750"/>
        </p:xfrm>
        <a:graphic>
          <a:graphicData uri="http://schemas.openxmlformats.org/drawingml/2006/table">
            <a:tbl>
              <a:tblPr>
                <a:noFill/>
                <a:tableStyleId>{1D19C087-7BB6-403F-AFEA-F45BB3BB54C3}</a:tableStyleId>
              </a:tblPr>
              <a:tblGrid>
                <a:gridCol w="1542250"/>
                <a:gridCol w="1542250"/>
              </a:tblGrid>
              <a:tr h="302975">
                <a:tc>
                  <a:txBody>
                    <a:bodyPr/>
                    <a:lstStyle/>
                    <a:p>
                      <a:pPr marL="0" lvl="0" indent="0" algn="ctr">
                        <a:spcBef>
                          <a:spcPts val="0"/>
                        </a:spcBef>
                        <a:buNone/>
                      </a:pPr>
                      <a:r>
                        <a:rPr lang="en-US" sz="1000" b="1"/>
                        <a:t>Resistor</a:t>
                      </a:r>
                    </a:p>
                  </a:txBody>
                  <a:tcPr marL="91425" marR="91425" marT="91425" marB="91425"/>
                </a:tc>
                <a:tc>
                  <a:txBody>
                    <a:bodyPr/>
                    <a:lstStyle/>
                    <a:p>
                      <a:pPr marL="0" lvl="0" indent="0" algn="ctr">
                        <a:spcBef>
                          <a:spcPts val="0"/>
                        </a:spcBef>
                        <a:buNone/>
                      </a:pPr>
                      <a:r>
                        <a:rPr lang="en-US" sz="1000" b="1"/>
                        <a:t>Value </a:t>
                      </a:r>
                    </a:p>
                  </a:txBody>
                  <a:tcPr marL="91425" marR="91425" marT="91425" marB="91425"/>
                </a:tc>
              </a:tr>
              <a:tr h="302975">
                <a:tc>
                  <a:txBody>
                    <a:bodyPr/>
                    <a:lstStyle/>
                    <a:p>
                      <a:pPr marL="0" lvl="0" indent="0" algn="ctr">
                        <a:spcBef>
                          <a:spcPts val="0"/>
                        </a:spcBef>
                        <a:buNone/>
                      </a:pPr>
                      <a:r>
                        <a:rPr lang="en-US" sz="1000"/>
                        <a:t>R1</a:t>
                      </a:r>
                    </a:p>
                  </a:txBody>
                  <a:tcPr marL="91425" marR="91425" marT="91425" marB="91425"/>
                </a:tc>
                <a:tc>
                  <a:txBody>
                    <a:bodyPr/>
                    <a:lstStyle/>
                    <a:p>
                      <a:pPr marL="0" lvl="0" indent="0" algn="ctr">
                        <a:spcBef>
                          <a:spcPts val="0"/>
                        </a:spcBef>
                        <a:buNone/>
                      </a:pPr>
                      <a:r>
                        <a:rPr lang="en-US" sz="1000"/>
                        <a:t>830 𝜴</a:t>
                      </a:r>
                    </a:p>
                  </a:txBody>
                  <a:tcPr marL="91425" marR="91425" marT="91425" marB="91425"/>
                </a:tc>
              </a:tr>
              <a:tr h="302975">
                <a:tc>
                  <a:txBody>
                    <a:bodyPr/>
                    <a:lstStyle/>
                    <a:p>
                      <a:pPr marL="0" lvl="0" indent="0" algn="ctr">
                        <a:spcBef>
                          <a:spcPts val="0"/>
                        </a:spcBef>
                        <a:buNone/>
                      </a:pPr>
                      <a:r>
                        <a:rPr lang="en-US" sz="1000"/>
                        <a:t>R3</a:t>
                      </a:r>
                    </a:p>
                  </a:txBody>
                  <a:tcPr marL="91425" marR="91425" marT="91425" marB="91425"/>
                </a:tc>
                <a:tc>
                  <a:txBody>
                    <a:bodyPr/>
                    <a:lstStyle/>
                    <a:p>
                      <a:pPr marL="0" lvl="0" indent="0" algn="ctr">
                        <a:spcBef>
                          <a:spcPts val="0"/>
                        </a:spcBef>
                        <a:buNone/>
                      </a:pPr>
                      <a:r>
                        <a:rPr lang="en-US" sz="1000"/>
                        <a:t>220 </a:t>
                      </a:r>
                      <a:r>
                        <a:rPr lang="en-US" sz="1000">
                          <a:solidFill>
                            <a:schemeClr val="dk1"/>
                          </a:solidFill>
                        </a:rPr>
                        <a:t>𝜴</a:t>
                      </a:r>
                    </a:p>
                  </a:txBody>
                  <a:tcPr marL="91425" marR="91425" marT="91425" marB="91425"/>
                </a:tc>
              </a:tr>
              <a:tr h="302975">
                <a:tc>
                  <a:txBody>
                    <a:bodyPr/>
                    <a:lstStyle/>
                    <a:p>
                      <a:pPr marL="0" lvl="0" indent="0" algn="ctr">
                        <a:spcBef>
                          <a:spcPts val="0"/>
                        </a:spcBef>
                        <a:buNone/>
                      </a:pPr>
                      <a:r>
                        <a:rPr lang="en-US" sz="1000"/>
                        <a:t>R4</a:t>
                      </a:r>
                    </a:p>
                  </a:txBody>
                  <a:tcPr marL="91425" marR="91425" marT="91425" marB="91425"/>
                </a:tc>
                <a:tc>
                  <a:txBody>
                    <a:bodyPr/>
                    <a:lstStyle/>
                    <a:p>
                      <a:pPr marL="0" lvl="0" indent="0" algn="ctr">
                        <a:spcBef>
                          <a:spcPts val="0"/>
                        </a:spcBef>
                        <a:buNone/>
                      </a:pPr>
                      <a:r>
                        <a:rPr lang="en-US" sz="1000"/>
                        <a:t>150 </a:t>
                      </a:r>
                      <a:r>
                        <a:rPr lang="en-US" sz="1000">
                          <a:solidFill>
                            <a:schemeClr val="dk1"/>
                          </a:solidFill>
                        </a:rPr>
                        <a:t>𝜴</a:t>
                      </a:r>
                    </a:p>
                  </a:txBody>
                  <a:tcPr marL="91425" marR="91425" marT="91425" marB="91425"/>
                </a:tc>
              </a:tr>
              <a:tr h="302975">
                <a:tc>
                  <a:txBody>
                    <a:bodyPr/>
                    <a:lstStyle/>
                    <a:p>
                      <a:pPr marL="0" lvl="0" indent="0" algn="ctr">
                        <a:spcBef>
                          <a:spcPts val="0"/>
                        </a:spcBef>
                        <a:buNone/>
                      </a:pPr>
                      <a:r>
                        <a:rPr lang="en-US" sz="1000"/>
                        <a:t>R5</a:t>
                      </a:r>
                    </a:p>
                  </a:txBody>
                  <a:tcPr marL="91425" marR="91425" marT="91425" marB="91425"/>
                </a:tc>
                <a:tc>
                  <a:txBody>
                    <a:bodyPr/>
                    <a:lstStyle/>
                    <a:p>
                      <a:pPr marL="0" lvl="0" indent="0" algn="ctr">
                        <a:spcBef>
                          <a:spcPts val="0"/>
                        </a:spcBef>
                        <a:buNone/>
                      </a:pPr>
                      <a:r>
                        <a:rPr lang="en-US" sz="1000"/>
                        <a:t>10 K</a:t>
                      </a:r>
                      <a:r>
                        <a:rPr lang="en-US" sz="1000">
                          <a:solidFill>
                            <a:schemeClr val="dk1"/>
                          </a:solidFill>
                        </a:rPr>
                        <a:t>𝜴</a:t>
                      </a:r>
                    </a:p>
                  </a:txBody>
                  <a:tcPr marL="91425" marR="91425" marT="91425" marB="91425"/>
                </a:tc>
              </a:tr>
              <a:tr h="302975">
                <a:tc>
                  <a:txBody>
                    <a:bodyPr/>
                    <a:lstStyle/>
                    <a:p>
                      <a:pPr marL="0" lvl="0" indent="0" algn="ctr">
                        <a:spcBef>
                          <a:spcPts val="0"/>
                        </a:spcBef>
                        <a:buNone/>
                      </a:pPr>
                      <a:r>
                        <a:rPr lang="en-US" sz="1000"/>
                        <a:t>R6</a:t>
                      </a:r>
                    </a:p>
                  </a:txBody>
                  <a:tcPr marL="91425" marR="91425" marT="91425" marB="91425"/>
                </a:tc>
                <a:tc>
                  <a:txBody>
                    <a:bodyPr/>
                    <a:lstStyle/>
                    <a:p>
                      <a:pPr marL="0" lvl="0" indent="0" algn="ctr">
                        <a:spcBef>
                          <a:spcPts val="0"/>
                        </a:spcBef>
                        <a:buNone/>
                      </a:pPr>
                      <a:r>
                        <a:rPr lang="en-US" sz="1000"/>
                        <a:t>780 </a:t>
                      </a:r>
                      <a:r>
                        <a:rPr lang="en-US" sz="1000">
                          <a:solidFill>
                            <a:schemeClr val="dk1"/>
                          </a:solidFill>
                        </a:rPr>
                        <a:t>𝜴</a:t>
                      </a:r>
                    </a:p>
                  </a:txBody>
                  <a:tcPr marL="91425" marR="91425" marT="91425" marB="91425"/>
                </a:tc>
              </a:tr>
              <a:tr h="302975">
                <a:tc>
                  <a:txBody>
                    <a:bodyPr/>
                    <a:lstStyle/>
                    <a:p>
                      <a:pPr marL="0" lvl="0" indent="0" algn="ctr">
                        <a:spcBef>
                          <a:spcPts val="0"/>
                        </a:spcBef>
                        <a:buNone/>
                      </a:pPr>
                      <a:r>
                        <a:rPr lang="en-US" sz="1000"/>
                        <a:t>R7</a:t>
                      </a:r>
                    </a:p>
                  </a:txBody>
                  <a:tcPr marL="91425" marR="91425" marT="91425" marB="91425"/>
                </a:tc>
                <a:tc>
                  <a:txBody>
                    <a:bodyPr/>
                    <a:lstStyle/>
                    <a:p>
                      <a:pPr marL="0" lvl="0" indent="0" algn="ctr">
                        <a:spcBef>
                          <a:spcPts val="0"/>
                        </a:spcBef>
                        <a:buNone/>
                      </a:pPr>
                      <a:r>
                        <a:rPr lang="en-US" sz="1000"/>
                        <a:t>100 K</a:t>
                      </a:r>
                      <a:r>
                        <a:rPr lang="en-US" sz="1000">
                          <a:solidFill>
                            <a:schemeClr val="dk1"/>
                          </a:solidFill>
                        </a:rPr>
                        <a:t>𝜴</a:t>
                      </a:r>
                    </a:p>
                  </a:txBody>
                  <a:tcPr marL="91425" marR="91425" marT="91425" marB="91425"/>
                </a:tc>
              </a:tr>
              <a:tr h="302975">
                <a:tc>
                  <a:txBody>
                    <a:bodyPr/>
                    <a:lstStyle/>
                    <a:p>
                      <a:pPr marL="0" lvl="0" indent="0" algn="ctr">
                        <a:spcBef>
                          <a:spcPts val="0"/>
                        </a:spcBef>
                        <a:buNone/>
                      </a:pPr>
                      <a:r>
                        <a:rPr lang="en-US" sz="1000"/>
                        <a:t>R8</a:t>
                      </a:r>
                    </a:p>
                  </a:txBody>
                  <a:tcPr marL="91425" marR="91425" marT="91425" marB="91425"/>
                </a:tc>
                <a:tc>
                  <a:txBody>
                    <a:bodyPr/>
                    <a:lstStyle/>
                    <a:p>
                      <a:pPr marL="0" lvl="0" indent="0" algn="ctr">
                        <a:spcBef>
                          <a:spcPts val="0"/>
                        </a:spcBef>
                        <a:buNone/>
                      </a:pPr>
                      <a:r>
                        <a:rPr lang="en-US" sz="1000"/>
                        <a:t>500 K</a:t>
                      </a:r>
                      <a:r>
                        <a:rPr lang="en-US" sz="1000">
                          <a:solidFill>
                            <a:schemeClr val="dk1"/>
                          </a:solidFill>
                        </a:rPr>
                        <a:t>𝜴</a:t>
                      </a:r>
                    </a:p>
                  </a:txBody>
                  <a:tcPr marL="91425" marR="91425" marT="91425" marB="91425"/>
                </a:tc>
              </a:tr>
              <a:tr h="302975">
                <a:tc>
                  <a:txBody>
                    <a:bodyPr/>
                    <a:lstStyle/>
                    <a:p>
                      <a:pPr marL="0" lvl="0" indent="0" algn="ctr">
                        <a:spcBef>
                          <a:spcPts val="0"/>
                        </a:spcBef>
                        <a:buNone/>
                      </a:pPr>
                      <a:r>
                        <a:rPr lang="en-US" sz="1000"/>
                        <a:t>R9</a:t>
                      </a:r>
                    </a:p>
                  </a:txBody>
                  <a:tcPr marL="91425" marR="91425" marT="91425" marB="91425"/>
                </a:tc>
                <a:tc>
                  <a:txBody>
                    <a:bodyPr/>
                    <a:lstStyle/>
                    <a:p>
                      <a:pPr marL="0" lvl="0" indent="0" algn="ctr">
                        <a:spcBef>
                          <a:spcPts val="0"/>
                        </a:spcBef>
                        <a:buNone/>
                      </a:pPr>
                      <a:r>
                        <a:rPr lang="en-US" sz="1000"/>
                        <a:t>10 K</a:t>
                      </a:r>
                      <a:r>
                        <a:rPr lang="en-US" sz="1000">
                          <a:solidFill>
                            <a:schemeClr val="dk1"/>
                          </a:solidFill>
                        </a:rPr>
                        <a:t>𝜴</a:t>
                      </a:r>
                    </a:p>
                  </a:txBody>
                  <a:tcPr marL="91425" marR="91425" marT="91425" marB="91425"/>
                </a:tc>
              </a:tr>
              <a:tr h="302975">
                <a:tc>
                  <a:txBody>
                    <a:bodyPr/>
                    <a:lstStyle/>
                    <a:p>
                      <a:pPr marL="0" lvl="0" indent="0" algn="ctr">
                        <a:spcBef>
                          <a:spcPts val="0"/>
                        </a:spcBef>
                        <a:buNone/>
                      </a:pPr>
                      <a:r>
                        <a:rPr lang="en-US" sz="1000"/>
                        <a:t>R10</a:t>
                      </a:r>
                    </a:p>
                  </a:txBody>
                  <a:tcPr marL="91425" marR="91425" marT="91425" marB="91425"/>
                </a:tc>
                <a:tc>
                  <a:txBody>
                    <a:bodyPr/>
                    <a:lstStyle/>
                    <a:p>
                      <a:pPr marL="0" lvl="0" indent="0" algn="ctr">
                        <a:spcBef>
                          <a:spcPts val="0"/>
                        </a:spcBef>
                        <a:buNone/>
                      </a:pPr>
                      <a:r>
                        <a:rPr lang="en-US" sz="1000"/>
                        <a:t>160 K</a:t>
                      </a:r>
                      <a:r>
                        <a:rPr lang="en-US" sz="1000">
                          <a:solidFill>
                            <a:schemeClr val="dk1"/>
                          </a:solidFill>
                        </a:rPr>
                        <a:t>𝜴</a:t>
                      </a:r>
                    </a:p>
                  </a:txBody>
                  <a:tcPr marL="91425" marR="91425" marT="91425" marB="91425"/>
                </a:tc>
              </a:tr>
              <a:tr h="302975">
                <a:tc>
                  <a:txBody>
                    <a:bodyPr/>
                    <a:lstStyle/>
                    <a:p>
                      <a:pPr marL="0" lvl="0" indent="0" algn="ctr">
                        <a:spcBef>
                          <a:spcPts val="0"/>
                        </a:spcBef>
                        <a:buNone/>
                      </a:pPr>
                      <a:r>
                        <a:rPr lang="en-US" sz="1000"/>
                        <a:t>R11</a:t>
                      </a:r>
                    </a:p>
                  </a:txBody>
                  <a:tcPr marL="91425" marR="91425" marT="91425" marB="91425"/>
                </a:tc>
                <a:tc>
                  <a:txBody>
                    <a:bodyPr/>
                    <a:lstStyle/>
                    <a:p>
                      <a:pPr marL="0" lvl="0" indent="0" algn="ctr">
                        <a:spcBef>
                          <a:spcPts val="0"/>
                        </a:spcBef>
                        <a:buNone/>
                      </a:pPr>
                      <a:r>
                        <a:rPr lang="en-US" sz="1000"/>
                        <a:t>3 </a:t>
                      </a:r>
                      <a:r>
                        <a:rPr lang="en-US" sz="1000">
                          <a:solidFill>
                            <a:schemeClr val="dk1"/>
                          </a:solidFill>
                        </a:rPr>
                        <a:t>𝜴</a:t>
                      </a:r>
                    </a:p>
                  </a:txBody>
                  <a:tcPr marL="91425" marR="91425" marT="91425" marB="91425"/>
                </a:tc>
              </a:tr>
            </a:tbl>
          </a:graphicData>
        </a:graphic>
      </p:graphicFrame>
      <p:sp>
        <p:nvSpPr>
          <p:cNvPr id="350" name="Shape 350"/>
          <p:cNvSpPr/>
          <p:nvPr/>
        </p:nvSpPr>
        <p:spPr>
          <a:xfrm>
            <a:off x="665407" y="851150"/>
            <a:ext cx="36426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Resistor Values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240506" y="209482"/>
            <a:ext cx="8664716" cy="412024"/>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b="1" i="0" u="none" strike="noStrike" cap="none">
                <a:solidFill>
                  <a:schemeClr val="dk1"/>
                </a:solidFill>
                <a:latin typeface="Arial"/>
                <a:ea typeface="Arial"/>
                <a:cs typeface="Arial"/>
                <a:sym typeface="Arial"/>
              </a:rPr>
              <a:t>Project Introduction</a:t>
            </a:r>
          </a:p>
        </p:txBody>
      </p:sp>
      <p:sp>
        <p:nvSpPr>
          <p:cNvPr id="169" name="Shape 169"/>
          <p:cNvSpPr/>
          <p:nvPr/>
        </p:nvSpPr>
        <p:spPr>
          <a:xfrm>
            <a:off x="316705" y="1242985"/>
            <a:ext cx="17379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The Problem</a:t>
            </a:r>
          </a:p>
        </p:txBody>
      </p:sp>
      <p:sp>
        <p:nvSpPr>
          <p:cNvPr id="170" name="Shape 170"/>
          <p:cNvSpPr/>
          <p:nvPr/>
        </p:nvSpPr>
        <p:spPr>
          <a:xfrm>
            <a:off x="240550" y="1760029"/>
            <a:ext cx="8664600" cy="28344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sz="1800" b="0" i="0" u="none" strike="noStrike" cap="none">
                <a:solidFill>
                  <a:srgbClr val="212620"/>
                </a:solidFill>
                <a:latin typeface="Arial"/>
                <a:ea typeface="Arial"/>
                <a:cs typeface="Arial"/>
                <a:sym typeface="Arial"/>
              </a:rPr>
              <a:t>Crime logs indicate that dorm room theft is still a problem</a:t>
            </a:r>
            <a:r>
              <a:rPr lang="en-US" sz="1800" b="0" i="0" u="none" strike="noStrike" cap="none" baseline="30000">
                <a:solidFill>
                  <a:srgbClr val="212620"/>
                </a:solidFill>
                <a:latin typeface="Arial"/>
                <a:ea typeface="Arial"/>
                <a:cs typeface="Arial"/>
                <a:sym typeface="Arial"/>
              </a:rPr>
              <a:t>[1]</a:t>
            </a:r>
          </a:p>
          <a:p>
            <a:pPr marL="0" marR="0" lvl="0" indent="0" algn="l" rtl="0">
              <a:lnSpc>
                <a:spcPct val="110000"/>
              </a:lnSpc>
              <a:spcBef>
                <a:spcPts val="0"/>
              </a:spcBef>
              <a:spcAft>
                <a:spcPts val="0"/>
              </a:spcAft>
              <a:buNone/>
            </a:pPr>
            <a:endParaRPr sz="1800">
              <a:solidFill>
                <a:srgbClr val="212620"/>
              </a:solidFill>
            </a:endParaRPr>
          </a:p>
          <a:p>
            <a:pPr marL="285750" marR="0" lvl="0" indent="-285750" algn="l" rtl="0">
              <a:lnSpc>
                <a:spcPct val="110000"/>
              </a:lnSpc>
              <a:spcBef>
                <a:spcPts val="0"/>
              </a:spcBef>
              <a:spcAft>
                <a:spcPts val="0"/>
              </a:spcAft>
              <a:buClr>
                <a:srgbClr val="212620"/>
              </a:buClr>
              <a:buSzPts val="1800"/>
              <a:buFont typeface="Arial"/>
              <a:buChar char="•"/>
            </a:pPr>
            <a:r>
              <a:rPr lang="en-US" sz="1800" b="0" i="0" u="none" strike="noStrike" cap="none">
                <a:solidFill>
                  <a:srgbClr val="212620"/>
                </a:solidFill>
                <a:latin typeface="Arial"/>
                <a:ea typeface="Arial"/>
                <a:cs typeface="Arial"/>
                <a:sym typeface="Arial"/>
              </a:rPr>
              <a:t>Existing security measures </a:t>
            </a:r>
            <a:r>
              <a:rPr lang="en-US" sz="1800">
                <a:solidFill>
                  <a:srgbClr val="212620"/>
                </a:solidFill>
              </a:rPr>
              <a:t>are RFID </a:t>
            </a:r>
            <a:r>
              <a:rPr lang="en-US" sz="1800" b="0" i="0" u="none" strike="noStrike" cap="none">
                <a:solidFill>
                  <a:srgbClr val="212620"/>
                </a:solidFill>
                <a:latin typeface="Arial"/>
                <a:ea typeface="Arial"/>
                <a:cs typeface="Arial"/>
                <a:sym typeface="Arial"/>
              </a:rPr>
              <a:t>scanners at </a:t>
            </a:r>
            <a:r>
              <a:rPr lang="en-US" sz="1800">
                <a:solidFill>
                  <a:srgbClr val="212620"/>
                </a:solidFill>
              </a:rPr>
              <a:t>building entrances and keys for individual rooms but..</a:t>
            </a:r>
          </a:p>
          <a:p>
            <a:pPr marL="0" marR="0" lvl="0" indent="0" algn="l" rtl="0">
              <a:lnSpc>
                <a:spcPct val="110000"/>
              </a:lnSpc>
              <a:spcBef>
                <a:spcPts val="0"/>
              </a:spcBef>
              <a:spcAft>
                <a:spcPts val="0"/>
              </a:spcAft>
              <a:buNone/>
            </a:pPr>
            <a:endParaRPr sz="1800">
              <a:solidFill>
                <a:srgbClr val="212620"/>
              </a:solidFill>
            </a:endParaRP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Residents </a:t>
            </a:r>
            <a:r>
              <a:rPr lang="en-US" sz="1800" b="0" i="0" u="none" strike="noStrike" cap="none">
                <a:solidFill>
                  <a:srgbClr val="212620"/>
                </a:solidFill>
                <a:latin typeface="Arial"/>
                <a:ea typeface="Arial"/>
                <a:cs typeface="Arial"/>
                <a:sym typeface="Arial"/>
              </a:rPr>
              <a:t>frequently leave their doors unlocked </a:t>
            </a:r>
          </a:p>
          <a:p>
            <a:pPr marL="0" marR="0" lvl="0" indent="0" algn="l" rtl="0">
              <a:lnSpc>
                <a:spcPct val="110000"/>
              </a:lnSpc>
              <a:spcBef>
                <a:spcPts val="0"/>
              </a:spcBef>
              <a:spcAft>
                <a:spcPts val="0"/>
              </a:spcAft>
              <a:buNone/>
            </a:pPr>
            <a:endParaRPr sz="1800">
              <a:solidFill>
                <a:srgbClr val="212620"/>
              </a:solidFill>
            </a:endParaRP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“Tailgating” into a building is easy</a:t>
            </a:r>
          </a:p>
        </p:txBody>
      </p:sp>
      <p:sp>
        <p:nvSpPr>
          <p:cNvPr id="171" name="Shape 171"/>
          <p:cNvSpPr/>
          <p:nvPr/>
        </p:nvSpPr>
        <p:spPr>
          <a:xfrm>
            <a:off x="240505" y="2900347"/>
            <a:ext cx="1737976" cy="40011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endParaRPr sz="2000" b="1" i="0" u="none" strike="noStrike" cap="none">
              <a:solidFill>
                <a:srgbClr val="0091B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239706" y="92857"/>
            <a:ext cx="8664600" cy="411900"/>
          </a:xfrm>
          <a:prstGeom prst="rect">
            <a:avLst/>
          </a:prstGeom>
        </p:spPr>
        <p:txBody>
          <a:bodyPr wrap="square" lIns="91425" tIns="91425" rIns="91425" bIns="91425" anchor="t" anchorCtr="0">
            <a:noAutofit/>
          </a:bodyPr>
          <a:lstStyle/>
          <a:p>
            <a:pPr marL="0" lvl="0" indent="0" rtl="0">
              <a:spcBef>
                <a:spcPts val="0"/>
              </a:spcBef>
              <a:buNone/>
            </a:pPr>
            <a:r>
              <a:rPr lang="en-US" sz="3600"/>
              <a:t>Power Circuit Schematic</a:t>
            </a:r>
          </a:p>
        </p:txBody>
      </p:sp>
      <p:sp>
        <p:nvSpPr>
          <p:cNvPr id="356" name="Shape 356"/>
          <p:cNvSpPr txBox="1">
            <a:spLocks noGrp="1"/>
          </p:cNvSpPr>
          <p:nvPr>
            <p:ph type="body" idx="2"/>
          </p:nvPr>
        </p:nvSpPr>
        <p:spPr>
          <a:xfrm>
            <a:off x="240501" y="904875"/>
            <a:ext cx="2941800" cy="3635700"/>
          </a:xfrm>
          <a:prstGeom prst="rect">
            <a:avLst/>
          </a:prstGeom>
        </p:spPr>
        <p:txBody>
          <a:bodyPr wrap="square" lIns="91425" tIns="91425" rIns="91425" bIns="91425" anchor="t" anchorCtr="0">
            <a:noAutofit/>
          </a:bodyPr>
          <a:lstStyle/>
          <a:p>
            <a:pPr marL="0" lvl="0" indent="0" rtl="0">
              <a:spcBef>
                <a:spcPts val="0"/>
              </a:spcBef>
              <a:buNone/>
            </a:pPr>
            <a:r>
              <a:rPr lang="en-US"/>
              <a:t> </a:t>
            </a:r>
          </a:p>
        </p:txBody>
      </p:sp>
      <p:pic>
        <p:nvPicPr>
          <p:cNvPr id="357" name="Shape 357"/>
          <p:cNvPicPr preferRelativeResize="0"/>
          <p:nvPr/>
        </p:nvPicPr>
        <p:blipFill>
          <a:blip r:embed="rId3">
            <a:alphaModFix/>
          </a:blip>
          <a:stretch>
            <a:fillRect/>
          </a:stretch>
        </p:blipFill>
        <p:spPr>
          <a:xfrm>
            <a:off x="3541050" y="1040238"/>
            <a:ext cx="5518052" cy="3974573"/>
          </a:xfrm>
          <a:prstGeom prst="rect">
            <a:avLst/>
          </a:prstGeom>
          <a:noFill/>
          <a:ln>
            <a:noFill/>
          </a:ln>
        </p:spPr>
      </p:pic>
      <p:graphicFrame>
        <p:nvGraphicFramePr>
          <p:cNvPr id="358" name="Shape 358"/>
          <p:cNvGraphicFramePr/>
          <p:nvPr/>
        </p:nvGraphicFramePr>
        <p:xfrm>
          <a:off x="169150" y="1599885"/>
          <a:ext cx="3084500" cy="2682000"/>
        </p:xfrm>
        <a:graphic>
          <a:graphicData uri="http://schemas.openxmlformats.org/drawingml/2006/table">
            <a:tbl>
              <a:tblPr>
                <a:noFill/>
                <a:tableStyleId>{1D19C087-7BB6-403F-AFEA-F45BB3BB54C3}</a:tableStyleId>
              </a:tblPr>
              <a:tblGrid>
                <a:gridCol w="1542250"/>
                <a:gridCol w="1542250"/>
              </a:tblGrid>
              <a:tr h="302975">
                <a:tc>
                  <a:txBody>
                    <a:bodyPr/>
                    <a:lstStyle/>
                    <a:p>
                      <a:pPr marL="0" lvl="0" indent="0" algn="ctr" rtl="0">
                        <a:spcBef>
                          <a:spcPts val="0"/>
                        </a:spcBef>
                        <a:buNone/>
                      </a:pPr>
                      <a:r>
                        <a:rPr lang="en-US" sz="1000" b="1"/>
                        <a:t>Capacitor</a:t>
                      </a:r>
                    </a:p>
                  </a:txBody>
                  <a:tcPr marL="91425" marR="91425" marT="91425" marB="91425"/>
                </a:tc>
                <a:tc>
                  <a:txBody>
                    <a:bodyPr/>
                    <a:lstStyle/>
                    <a:p>
                      <a:pPr marL="0" lvl="0" indent="0" algn="ctr" rtl="0">
                        <a:spcBef>
                          <a:spcPts val="0"/>
                        </a:spcBef>
                        <a:buNone/>
                      </a:pPr>
                      <a:r>
                        <a:rPr lang="en-US" sz="1000" b="1"/>
                        <a:t>Value </a:t>
                      </a:r>
                    </a:p>
                  </a:txBody>
                  <a:tcPr marL="91425" marR="91425" marT="91425" marB="91425"/>
                </a:tc>
              </a:tr>
              <a:tr h="302975">
                <a:tc>
                  <a:txBody>
                    <a:bodyPr/>
                    <a:lstStyle/>
                    <a:p>
                      <a:pPr marL="0" lvl="0" indent="0" algn="ctr" rtl="0">
                        <a:spcBef>
                          <a:spcPts val="0"/>
                        </a:spcBef>
                        <a:buNone/>
                      </a:pPr>
                      <a:r>
                        <a:rPr lang="en-US" sz="1000"/>
                        <a:t>C1</a:t>
                      </a:r>
                    </a:p>
                  </a:txBody>
                  <a:tcPr marL="91425" marR="91425" marT="91425" marB="91425"/>
                </a:tc>
                <a:tc>
                  <a:txBody>
                    <a:bodyPr/>
                    <a:lstStyle/>
                    <a:p>
                      <a:pPr marL="0" lvl="0" indent="0" algn="ctr" rtl="0">
                        <a:spcBef>
                          <a:spcPts val="0"/>
                        </a:spcBef>
                        <a:buNone/>
                      </a:pPr>
                      <a:r>
                        <a:rPr lang="en-US" sz="1000"/>
                        <a:t>1 𝛍F</a:t>
                      </a:r>
                    </a:p>
                  </a:txBody>
                  <a:tcPr marL="91425" marR="91425" marT="91425" marB="91425"/>
                </a:tc>
              </a:tr>
              <a:tr h="302975">
                <a:tc>
                  <a:txBody>
                    <a:bodyPr/>
                    <a:lstStyle/>
                    <a:p>
                      <a:pPr marL="0" lvl="0" indent="0" algn="ctr" rtl="0">
                        <a:spcBef>
                          <a:spcPts val="0"/>
                        </a:spcBef>
                        <a:buNone/>
                      </a:pPr>
                      <a:r>
                        <a:rPr lang="en-US" sz="1000"/>
                        <a:t>C2</a:t>
                      </a:r>
                    </a:p>
                  </a:txBody>
                  <a:tcPr marL="91425" marR="91425" marT="91425" marB="91425"/>
                </a:tc>
                <a:tc>
                  <a:txBody>
                    <a:bodyPr/>
                    <a:lstStyle/>
                    <a:p>
                      <a:pPr marL="0" lvl="0" indent="0" algn="ctr" rtl="0">
                        <a:spcBef>
                          <a:spcPts val="0"/>
                        </a:spcBef>
                        <a:buNone/>
                      </a:pPr>
                      <a:r>
                        <a:rPr lang="en-US" sz="1000"/>
                        <a:t>33 </a:t>
                      </a:r>
                      <a:r>
                        <a:rPr lang="en-US" sz="1000">
                          <a:solidFill>
                            <a:schemeClr val="dk1"/>
                          </a:solidFill>
                        </a:rPr>
                        <a:t>𝛍F</a:t>
                      </a:r>
                    </a:p>
                  </a:txBody>
                  <a:tcPr marL="91425" marR="91425" marT="91425" marB="91425"/>
                </a:tc>
              </a:tr>
              <a:tr h="302975">
                <a:tc>
                  <a:txBody>
                    <a:bodyPr/>
                    <a:lstStyle/>
                    <a:p>
                      <a:pPr marL="0" lvl="0" indent="0" algn="ctr" rtl="0">
                        <a:spcBef>
                          <a:spcPts val="0"/>
                        </a:spcBef>
                        <a:buNone/>
                      </a:pPr>
                      <a:r>
                        <a:rPr lang="en-US" sz="1000"/>
                        <a:t>C3</a:t>
                      </a:r>
                    </a:p>
                  </a:txBody>
                  <a:tcPr marL="91425" marR="91425" marT="91425" marB="91425"/>
                </a:tc>
                <a:tc>
                  <a:txBody>
                    <a:bodyPr/>
                    <a:lstStyle/>
                    <a:p>
                      <a:pPr marL="0" lvl="0" indent="0" algn="ctr" rtl="0">
                        <a:spcBef>
                          <a:spcPts val="0"/>
                        </a:spcBef>
                        <a:buNone/>
                      </a:pPr>
                      <a:r>
                        <a:rPr lang="en-US" sz="1000"/>
                        <a:t>0.1 </a:t>
                      </a:r>
                      <a:r>
                        <a:rPr lang="en-US" sz="1000">
                          <a:solidFill>
                            <a:schemeClr val="dk1"/>
                          </a:solidFill>
                        </a:rPr>
                        <a:t>𝛍F</a:t>
                      </a:r>
                    </a:p>
                  </a:txBody>
                  <a:tcPr marL="91425" marR="91425" marT="91425" marB="91425"/>
                </a:tc>
              </a:tr>
              <a:tr h="302975">
                <a:tc>
                  <a:txBody>
                    <a:bodyPr/>
                    <a:lstStyle/>
                    <a:p>
                      <a:pPr marL="0" lvl="0" indent="0" algn="ctr" rtl="0">
                        <a:spcBef>
                          <a:spcPts val="0"/>
                        </a:spcBef>
                        <a:buNone/>
                      </a:pPr>
                      <a:r>
                        <a:rPr lang="en-US" sz="1000"/>
                        <a:t>C4</a:t>
                      </a:r>
                    </a:p>
                  </a:txBody>
                  <a:tcPr marL="91425" marR="91425" marT="91425" marB="91425"/>
                </a:tc>
                <a:tc>
                  <a:txBody>
                    <a:bodyPr/>
                    <a:lstStyle/>
                    <a:p>
                      <a:pPr marL="0" lvl="0" indent="0" algn="ctr" rtl="0">
                        <a:spcBef>
                          <a:spcPts val="0"/>
                        </a:spcBef>
                        <a:buNone/>
                      </a:pPr>
                      <a:r>
                        <a:rPr lang="en-US" sz="1000"/>
                        <a:t>0.1 </a:t>
                      </a:r>
                      <a:r>
                        <a:rPr lang="en-US" sz="1000">
                          <a:solidFill>
                            <a:schemeClr val="dk1"/>
                          </a:solidFill>
                        </a:rPr>
                        <a:t>𝛍F</a:t>
                      </a:r>
                    </a:p>
                  </a:txBody>
                  <a:tcPr marL="91425" marR="91425" marT="91425" marB="91425"/>
                </a:tc>
              </a:tr>
              <a:tr h="302975">
                <a:tc>
                  <a:txBody>
                    <a:bodyPr/>
                    <a:lstStyle/>
                    <a:p>
                      <a:pPr marL="0" lvl="0" indent="0" algn="ctr" rtl="0">
                        <a:spcBef>
                          <a:spcPts val="0"/>
                        </a:spcBef>
                        <a:buNone/>
                      </a:pPr>
                      <a:r>
                        <a:rPr lang="en-US" sz="1000"/>
                        <a:t>C5</a:t>
                      </a:r>
                    </a:p>
                  </a:txBody>
                  <a:tcPr marL="91425" marR="91425" marT="91425" marB="91425"/>
                </a:tc>
                <a:tc>
                  <a:txBody>
                    <a:bodyPr/>
                    <a:lstStyle/>
                    <a:p>
                      <a:pPr marL="0" lvl="0" indent="0" algn="ctr" rtl="0">
                        <a:spcBef>
                          <a:spcPts val="0"/>
                        </a:spcBef>
                        <a:buNone/>
                      </a:pPr>
                      <a:r>
                        <a:rPr lang="en-US" sz="1000"/>
                        <a:t>4.7 </a:t>
                      </a:r>
                      <a:r>
                        <a:rPr lang="en-US" sz="1000">
                          <a:solidFill>
                            <a:schemeClr val="dk1"/>
                          </a:solidFill>
                        </a:rPr>
                        <a:t>𝛍F</a:t>
                      </a:r>
                    </a:p>
                  </a:txBody>
                  <a:tcPr marL="91425" marR="91425" marT="91425" marB="91425"/>
                </a:tc>
              </a:tr>
              <a:tr h="302975">
                <a:tc>
                  <a:txBody>
                    <a:bodyPr/>
                    <a:lstStyle/>
                    <a:p>
                      <a:pPr marL="0" lvl="0" indent="0" algn="ctr" rtl="0">
                        <a:spcBef>
                          <a:spcPts val="0"/>
                        </a:spcBef>
                        <a:buNone/>
                      </a:pPr>
                      <a:r>
                        <a:rPr lang="en-US" sz="1000"/>
                        <a:t>C6</a:t>
                      </a:r>
                    </a:p>
                  </a:txBody>
                  <a:tcPr marL="91425" marR="91425" marT="91425" marB="91425"/>
                </a:tc>
                <a:tc>
                  <a:txBody>
                    <a:bodyPr/>
                    <a:lstStyle/>
                    <a:p>
                      <a:pPr marL="0" lvl="0" indent="0" algn="ctr" rtl="0">
                        <a:spcBef>
                          <a:spcPts val="0"/>
                        </a:spcBef>
                        <a:buNone/>
                      </a:pPr>
                      <a:r>
                        <a:rPr lang="en-US" sz="1000"/>
                        <a:t>0.33 </a:t>
                      </a:r>
                      <a:r>
                        <a:rPr lang="en-US" sz="1000">
                          <a:solidFill>
                            <a:schemeClr val="dk1"/>
                          </a:solidFill>
                        </a:rPr>
                        <a:t>𝛍F</a:t>
                      </a:r>
                    </a:p>
                  </a:txBody>
                  <a:tcPr marL="91425" marR="91425" marT="91425" marB="91425"/>
                </a:tc>
              </a:tr>
              <a:tr h="302975">
                <a:tc>
                  <a:txBody>
                    <a:bodyPr/>
                    <a:lstStyle/>
                    <a:p>
                      <a:pPr marL="0" lvl="0" indent="0" algn="ctr" rtl="0">
                        <a:spcBef>
                          <a:spcPts val="0"/>
                        </a:spcBef>
                        <a:buNone/>
                      </a:pPr>
                      <a:r>
                        <a:rPr lang="en-US" sz="1000"/>
                        <a:t>C7</a:t>
                      </a:r>
                    </a:p>
                  </a:txBody>
                  <a:tcPr marL="91425" marR="91425" marT="91425" marB="91425"/>
                </a:tc>
                <a:tc>
                  <a:txBody>
                    <a:bodyPr/>
                    <a:lstStyle/>
                    <a:p>
                      <a:pPr marL="0" lvl="0" indent="0" algn="ctr" rtl="0">
                        <a:spcBef>
                          <a:spcPts val="0"/>
                        </a:spcBef>
                        <a:buNone/>
                      </a:pPr>
                      <a:r>
                        <a:rPr lang="en-US" sz="1000"/>
                        <a:t>0.1 </a:t>
                      </a:r>
                      <a:r>
                        <a:rPr lang="en-US" sz="1000">
                          <a:solidFill>
                            <a:schemeClr val="dk1"/>
                          </a:solidFill>
                        </a:rPr>
                        <a:t>𝛍F</a:t>
                      </a:r>
                    </a:p>
                  </a:txBody>
                  <a:tcPr marL="91425" marR="91425" marT="91425" marB="91425"/>
                </a:tc>
              </a:tr>
            </a:tbl>
          </a:graphicData>
        </a:graphic>
      </p:graphicFrame>
      <p:sp>
        <p:nvSpPr>
          <p:cNvPr id="359" name="Shape 359"/>
          <p:cNvSpPr/>
          <p:nvPr/>
        </p:nvSpPr>
        <p:spPr>
          <a:xfrm>
            <a:off x="525757" y="1119375"/>
            <a:ext cx="36426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Capacitor Values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p:nvPr/>
        </p:nvSpPr>
        <p:spPr>
          <a:xfrm>
            <a:off x="372000" y="1041725"/>
            <a:ext cx="4623900" cy="21840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366" name="Shape 366"/>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Power Circuit</a:t>
            </a:r>
            <a:r>
              <a:rPr lang="en-US" sz="3600" b="1" i="0" u="none" strike="noStrike" cap="none">
                <a:solidFill>
                  <a:schemeClr val="dk1"/>
                </a:solidFill>
                <a:latin typeface="Arial"/>
                <a:ea typeface="Arial"/>
                <a:cs typeface="Arial"/>
                <a:sym typeface="Arial"/>
              </a:rPr>
              <a:t> Parameters</a:t>
            </a:r>
          </a:p>
        </p:txBody>
      </p:sp>
      <p:sp>
        <p:nvSpPr>
          <p:cNvPr id="367" name="Shape 367"/>
          <p:cNvSpPr/>
          <p:nvPr/>
        </p:nvSpPr>
        <p:spPr>
          <a:xfrm>
            <a:off x="371998" y="1114809"/>
            <a:ext cx="30459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Test Parameters</a:t>
            </a:r>
          </a:p>
        </p:txBody>
      </p:sp>
      <p:sp>
        <p:nvSpPr>
          <p:cNvPr id="368" name="Shape 368"/>
          <p:cNvSpPr/>
          <p:nvPr/>
        </p:nvSpPr>
        <p:spPr>
          <a:xfrm>
            <a:off x="372000" y="1663925"/>
            <a:ext cx="4516800" cy="1615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a:t>The circuit is solely running off battery power</a:t>
            </a:r>
          </a:p>
          <a:p>
            <a:pPr marL="285750" marR="0" lvl="0" indent="-285750" algn="l" rtl="0">
              <a:lnSpc>
                <a:spcPct val="110000"/>
              </a:lnSpc>
              <a:spcBef>
                <a:spcPts val="0"/>
              </a:spcBef>
              <a:spcAft>
                <a:spcPts val="0"/>
              </a:spcAft>
              <a:buClr>
                <a:srgbClr val="000000"/>
              </a:buClr>
              <a:buSzPts val="1800"/>
              <a:buFont typeface="Arial"/>
              <a:buChar char="•"/>
            </a:pPr>
            <a:r>
              <a:rPr lang="en-US"/>
              <a:t>The wall power is open </a:t>
            </a:r>
          </a:p>
          <a:p>
            <a:pPr marL="285750" lvl="0" indent="-285750" rtl="0">
              <a:lnSpc>
                <a:spcPct val="110000"/>
              </a:lnSpc>
              <a:spcBef>
                <a:spcPts val="0"/>
              </a:spcBef>
              <a:buClr>
                <a:schemeClr val="dk1"/>
              </a:buClr>
              <a:buSzPts val="1800"/>
              <a:buFont typeface="Arial"/>
              <a:buChar char="•"/>
            </a:pPr>
            <a:r>
              <a:rPr lang="en-US">
                <a:solidFill>
                  <a:schemeClr val="dk1"/>
                </a:solidFill>
              </a:rPr>
              <a:t>The RFID is active for 4 seconds</a:t>
            </a:r>
          </a:p>
          <a:p>
            <a:pPr marL="285750" lvl="0" indent="-285750" rtl="0">
              <a:lnSpc>
                <a:spcPct val="110000"/>
              </a:lnSpc>
              <a:spcBef>
                <a:spcPts val="0"/>
              </a:spcBef>
              <a:buClr>
                <a:schemeClr val="dk1"/>
              </a:buClr>
              <a:buSzPts val="1800"/>
              <a:buFont typeface="Arial"/>
              <a:buChar char="•"/>
            </a:pPr>
            <a:r>
              <a:rPr lang="en-US">
                <a:solidFill>
                  <a:schemeClr val="dk1"/>
                </a:solidFill>
              </a:rPr>
              <a:t>The Servo is active for 0.5 seconds</a:t>
            </a:r>
          </a:p>
          <a:p>
            <a:pPr marL="285750" marR="0" lvl="0" indent="-285750" algn="l" rtl="0">
              <a:lnSpc>
                <a:spcPct val="110000"/>
              </a:lnSpc>
              <a:spcBef>
                <a:spcPts val="0"/>
              </a:spcBef>
              <a:spcAft>
                <a:spcPts val="0"/>
              </a:spcAft>
              <a:buClr>
                <a:srgbClr val="000000"/>
              </a:buClr>
              <a:buSzPts val="1800"/>
              <a:buFont typeface="Arial"/>
              <a:buNone/>
            </a:pPr>
            <a:endParaRPr sz="1800" b="0" i="0" u="none" strike="noStrike" cap="none">
              <a:solidFill>
                <a:srgbClr val="212620"/>
              </a:solidFill>
              <a:latin typeface="Arial"/>
              <a:ea typeface="Arial"/>
              <a:cs typeface="Arial"/>
              <a:sym typeface="Arial"/>
            </a:endParaRPr>
          </a:p>
        </p:txBody>
      </p:sp>
      <p:sp>
        <p:nvSpPr>
          <p:cNvPr id="369" name="Shape 369"/>
          <p:cNvSpPr/>
          <p:nvPr/>
        </p:nvSpPr>
        <p:spPr>
          <a:xfrm>
            <a:off x="372000" y="3527350"/>
            <a:ext cx="4623900" cy="12945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370" name="Shape 370"/>
          <p:cNvSpPr/>
          <p:nvPr/>
        </p:nvSpPr>
        <p:spPr>
          <a:xfrm>
            <a:off x="371998" y="3527354"/>
            <a:ext cx="39180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DS2715 Parameters</a:t>
            </a:r>
          </a:p>
        </p:txBody>
      </p:sp>
      <p:sp>
        <p:nvSpPr>
          <p:cNvPr id="371" name="Shape 371"/>
          <p:cNvSpPr/>
          <p:nvPr/>
        </p:nvSpPr>
        <p:spPr>
          <a:xfrm>
            <a:off x="385500" y="3900425"/>
            <a:ext cx="4489800" cy="6621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The DS2715 is in presence mode</a:t>
            </a:r>
          </a:p>
        </p:txBody>
      </p:sp>
      <p:graphicFrame>
        <p:nvGraphicFramePr>
          <p:cNvPr id="372" name="Shape 372"/>
          <p:cNvGraphicFramePr/>
          <p:nvPr/>
        </p:nvGraphicFramePr>
        <p:xfrm>
          <a:off x="5037886" y="1322673"/>
          <a:ext cx="3643575" cy="3606890"/>
        </p:xfrm>
        <a:graphic>
          <a:graphicData uri="http://schemas.openxmlformats.org/drawingml/2006/table">
            <a:tbl>
              <a:tblPr>
                <a:noFill/>
                <a:tableStyleId>{56388AFF-6685-4F6F-A736-9620A0BE112A}</a:tableStyleId>
              </a:tblPr>
              <a:tblGrid>
                <a:gridCol w="1074575"/>
                <a:gridCol w="1401125"/>
                <a:gridCol w="1167875"/>
              </a:tblGrid>
              <a:tr h="370850">
                <a:tc>
                  <a:txBody>
                    <a:bodyPr/>
                    <a:lstStyle/>
                    <a:p>
                      <a:pPr marL="0" marR="0" lvl="0" indent="0" algn="ctr" rtl="0">
                        <a:spcBef>
                          <a:spcPts val="0"/>
                        </a:spcBef>
                        <a:buNone/>
                      </a:pPr>
                      <a:r>
                        <a:rPr lang="en-US" sz="1800" b="1" u="none" strike="noStrike" cap="none"/>
                        <a:t>Test Number</a:t>
                      </a:r>
                    </a:p>
                  </a:txBody>
                  <a:tcPr marL="91450" marR="91450" marT="45725" marB="45725"/>
                </a:tc>
                <a:tc>
                  <a:txBody>
                    <a:bodyPr/>
                    <a:lstStyle/>
                    <a:p>
                      <a:pPr marL="0" marR="0" lvl="0" indent="0" algn="ctr" rtl="0">
                        <a:spcBef>
                          <a:spcPts val="0"/>
                        </a:spcBef>
                        <a:buNone/>
                      </a:pPr>
                      <a:r>
                        <a:rPr lang="en-US" sz="1800" b="1"/>
                        <a:t>Circuit Conditions</a:t>
                      </a:r>
                    </a:p>
                  </a:txBody>
                  <a:tcPr marL="91450" marR="91450" marT="45725" marB="45725"/>
                </a:tc>
                <a:tc>
                  <a:txBody>
                    <a:bodyPr/>
                    <a:lstStyle/>
                    <a:p>
                      <a:pPr marL="0" marR="0" lvl="0" indent="0" algn="ctr" rtl="0">
                        <a:spcBef>
                          <a:spcPts val="0"/>
                        </a:spcBef>
                        <a:buNone/>
                      </a:pPr>
                      <a:r>
                        <a:rPr lang="en-US" sz="1800" b="1" u="none" strike="noStrike" cap="none"/>
                        <a:t>Current Drawn</a:t>
                      </a:r>
                    </a:p>
                  </a:txBody>
                  <a:tcPr marL="91450" marR="91450" marT="45725" marB="45725"/>
                </a:tc>
              </a:tr>
              <a:tr h="370850">
                <a:tc>
                  <a:txBody>
                    <a:bodyPr/>
                    <a:lstStyle/>
                    <a:p>
                      <a:pPr marL="0" marR="0" lvl="0" indent="0" algn="ctr" rtl="0">
                        <a:spcBef>
                          <a:spcPts val="0"/>
                        </a:spcBef>
                        <a:buNone/>
                      </a:pPr>
                      <a:r>
                        <a:rPr lang="en-US" sz="1800" u="none" strike="noStrike" cap="none"/>
                        <a:t>1</a:t>
                      </a:r>
                    </a:p>
                  </a:txBody>
                  <a:tcPr marL="91450" marR="91450" marT="45725" marB="45725"/>
                </a:tc>
                <a:tc>
                  <a:txBody>
                    <a:bodyPr/>
                    <a:lstStyle/>
                    <a:p>
                      <a:pPr marL="0" marR="0" lvl="0" indent="0" algn="ctr" rtl="0">
                        <a:spcBef>
                          <a:spcPts val="0"/>
                        </a:spcBef>
                        <a:buNone/>
                      </a:pPr>
                      <a:r>
                        <a:rPr lang="en-US" sz="1800"/>
                        <a:t>Idle</a:t>
                      </a:r>
                    </a:p>
                  </a:txBody>
                  <a:tcPr marL="91450" marR="91450" marT="45725" marB="45725"/>
                </a:tc>
                <a:tc>
                  <a:txBody>
                    <a:bodyPr/>
                    <a:lstStyle/>
                    <a:p>
                      <a:pPr marL="0" marR="0" lvl="0" indent="0" algn="ctr" rtl="0">
                        <a:spcBef>
                          <a:spcPts val="0"/>
                        </a:spcBef>
                        <a:buNone/>
                      </a:pPr>
                      <a:r>
                        <a:rPr lang="en-US" sz="1800"/>
                        <a:t>57 mA</a:t>
                      </a:r>
                    </a:p>
                  </a:txBody>
                  <a:tcPr marL="91450" marR="91450" marT="45725" marB="45725"/>
                </a:tc>
              </a:tr>
              <a:tr h="370850">
                <a:tc>
                  <a:txBody>
                    <a:bodyPr/>
                    <a:lstStyle/>
                    <a:p>
                      <a:pPr marL="0" marR="0" lvl="0" indent="0" algn="ctr" rtl="0">
                        <a:spcBef>
                          <a:spcPts val="0"/>
                        </a:spcBef>
                        <a:buNone/>
                      </a:pPr>
                      <a:r>
                        <a:rPr lang="en-US" sz="1800" u="none" strike="noStrike" cap="none"/>
                        <a:t>2</a:t>
                      </a:r>
                    </a:p>
                  </a:txBody>
                  <a:tcPr marL="91450" marR="91450" marT="45725" marB="45725"/>
                </a:tc>
                <a:tc>
                  <a:txBody>
                    <a:bodyPr/>
                    <a:lstStyle/>
                    <a:p>
                      <a:pPr marL="0" marR="0" lvl="0" indent="0" algn="ctr" rtl="0">
                        <a:spcBef>
                          <a:spcPts val="0"/>
                        </a:spcBef>
                        <a:buNone/>
                      </a:pPr>
                      <a:r>
                        <a:rPr lang="en-US" sz="1800"/>
                        <a:t>Idle</a:t>
                      </a:r>
                    </a:p>
                  </a:txBody>
                  <a:tcPr marL="91450" marR="91450" marT="45725" marB="45725"/>
                </a:tc>
                <a:tc>
                  <a:txBody>
                    <a:bodyPr/>
                    <a:lstStyle/>
                    <a:p>
                      <a:pPr marL="0" marR="0" lvl="0" indent="0" algn="ctr" rtl="0">
                        <a:spcBef>
                          <a:spcPts val="0"/>
                        </a:spcBef>
                        <a:buNone/>
                      </a:pPr>
                      <a:r>
                        <a:rPr lang="en-US" sz="1800"/>
                        <a:t>56.5 mA</a:t>
                      </a:r>
                    </a:p>
                  </a:txBody>
                  <a:tcPr marL="91450" marR="91450" marT="45725" marB="45725"/>
                </a:tc>
              </a:tr>
              <a:tr h="370850">
                <a:tc>
                  <a:txBody>
                    <a:bodyPr/>
                    <a:lstStyle/>
                    <a:p>
                      <a:pPr marL="0" marR="0" lvl="0" indent="0" algn="ctr" rtl="0">
                        <a:spcBef>
                          <a:spcPts val="0"/>
                        </a:spcBef>
                        <a:buNone/>
                      </a:pPr>
                      <a:r>
                        <a:rPr lang="en-US" sz="1800" u="none" strike="noStrike" cap="none"/>
                        <a:t>3</a:t>
                      </a:r>
                    </a:p>
                  </a:txBody>
                  <a:tcPr marL="91450" marR="91450" marT="45725" marB="45725"/>
                </a:tc>
                <a:tc>
                  <a:txBody>
                    <a:bodyPr/>
                    <a:lstStyle/>
                    <a:p>
                      <a:pPr marL="0" marR="0" lvl="0" indent="0" algn="ctr" rtl="0">
                        <a:spcBef>
                          <a:spcPts val="0"/>
                        </a:spcBef>
                        <a:buNone/>
                      </a:pPr>
                      <a:r>
                        <a:rPr lang="en-US" sz="1800"/>
                        <a:t>RFID</a:t>
                      </a:r>
                    </a:p>
                  </a:txBody>
                  <a:tcPr marL="91450" marR="91450" marT="45725" marB="45725"/>
                </a:tc>
                <a:tc>
                  <a:txBody>
                    <a:bodyPr/>
                    <a:lstStyle/>
                    <a:p>
                      <a:pPr marL="0" marR="0" lvl="0" indent="0" algn="ctr" rtl="0">
                        <a:spcBef>
                          <a:spcPts val="0"/>
                        </a:spcBef>
                        <a:buNone/>
                      </a:pPr>
                      <a:r>
                        <a:rPr lang="en-US" sz="1800"/>
                        <a:t>280 mA</a:t>
                      </a:r>
                    </a:p>
                  </a:txBody>
                  <a:tcPr marL="91450" marR="91450" marT="45725" marB="45725"/>
                </a:tc>
              </a:tr>
              <a:tr h="370850">
                <a:tc>
                  <a:txBody>
                    <a:bodyPr/>
                    <a:lstStyle/>
                    <a:p>
                      <a:pPr marL="0" marR="0" lvl="0" indent="0" algn="ctr" rtl="0">
                        <a:spcBef>
                          <a:spcPts val="0"/>
                        </a:spcBef>
                        <a:buNone/>
                      </a:pPr>
                      <a:r>
                        <a:rPr lang="en-US" sz="1800" u="none" strike="noStrike" cap="none"/>
                        <a:t>4</a:t>
                      </a:r>
                    </a:p>
                  </a:txBody>
                  <a:tcPr marL="91450" marR="91450" marT="45725" marB="45725"/>
                </a:tc>
                <a:tc>
                  <a:txBody>
                    <a:bodyPr/>
                    <a:lstStyle/>
                    <a:p>
                      <a:pPr marL="0" marR="0" lvl="0" indent="0" algn="ctr" rtl="0">
                        <a:spcBef>
                          <a:spcPts val="0"/>
                        </a:spcBef>
                        <a:buNone/>
                      </a:pPr>
                      <a:r>
                        <a:rPr lang="en-US" sz="1800"/>
                        <a:t>RFID</a:t>
                      </a:r>
                    </a:p>
                  </a:txBody>
                  <a:tcPr marL="91450" marR="91450" marT="45725" marB="45725"/>
                </a:tc>
                <a:tc>
                  <a:txBody>
                    <a:bodyPr/>
                    <a:lstStyle/>
                    <a:p>
                      <a:pPr marL="0" marR="0" lvl="0" indent="0" algn="ctr" rtl="0">
                        <a:spcBef>
                          <a:spcPts val="0"/>
                        </a:spcBef>
                        <a:buNone/>
                      </a:pPr>
                      <a:r>
                        <a:rPr lang="en-US" sz="1800"/>
                        <a:t>281 mA</a:t>
                      </a:r>
                    </a:p>
                  </a:txBody>
                  <a:tcPr marL="91450" marR="91450" marT="45725" marB="45725"/>
                </a:tc>
              </a:tr>
              <a:tr h="370850">
                <a:tc>
                  <a:txBody>
                    <a:bodyPr/>
                    <a:lstStyle/>
                    <a:p>
                      <a:pPr marL="0" marR="0" lvl="0" indent="0" algn="ctr" rtl="0">
                        <a:spcBef>
                          <a:spcPts val="0"/>
                        </a:spcBef>
                        <a:buNone/>
                      </a:pPr>
                      <a:r>
                        <a:rPr lang="en-US" sz="1800" u="none" strike="noStrike" cap="none"/>
                        <a:t>5</a:t>
                      </a:r>
                    </a:p>
                  </a:txBody>
                  <a:tcPr marL="91450" marR="91450" marT="45725" marB="45725"/>
                </a:tc>
                <a:tc>
                  <a:txBody>
                    <a:bodyPr/>
                    <a:lstStyle/>
                    <a:p>
                      <a:pPr marL="0" marR="0" lvl="0" indent="0" algn="ctr" rtl="0">
                        <a:spcBef>
                          <a:spcPts val="0"/>
                        </a:spcBef>
                        <a:buNone/>
                      </a:pPr>
                      <a:r>
                        <a:rPr lang="en-US" sz="1800"/>
                        <a:t>Servo</a:t>
                      </a:r>
                    </a:p>
                  </a:txBody>
                  <a:tcPr marL="91450" marR="91450" marT="45725" marB="45725"/>
                </a:tc>
                <a:tc>
                  <a:txBody>
                    <a:bodyPr/>
                    <a:lstStyle/>
                    <a:p>
                      <a:pPr marL="0" marR="0" lvl="0" indent="0" algn="ctr" rtl="0">
                        <a:spcBef>
                          <a:spcPts val="0"/>
                        </a:spcBef>
                        <a:buNone/>
                      </a:pPr>
                      <a:r>
                        <a:rPr lang="en-US" sz="1800"/>
                        <a:t>570 mA</a:t>
                      </a:r>
                    </a:p>
                  </a:txBody>
                  <a:tcPr marL="91450" marR="91450" marT="45725" marB="45725"/>
                </a:tc>
              </a:tr>
              <a:tr h="370850">
                <a:tc>
                  <a:txBody>
                    <a:bodyPr/>
                    <a:lstStyle/>
                    <a:p>
                      <a:pPr marL="0" marR="0" lvl="0" indent="0" algn="ctr" rtl="0">
                        <a:spcBef>
                          <a:spcPts val="0"/>
                        </a:spcBef>
                        <a:buNone/>
                      </a:pPr>
                      <a:r>
                        <a:rPr lang="en-US" sz="1800"/>
                        <a:t>6</a:t>
                      </a:r>
                    </a:p>
                  </a:txBody>
                  <a:tcPr marL="91450" marR="91450" marT="45725" marB="45725"/>
                </a:tc>
                <a:tc>
                  <a:txBody>
                    <a:bodyPr/>
                    <a:lstStyle/>
                    <a:p>
                      <a:pPr marL="0" marR="0" lvl="0" indent="0" algn="ctr" rtl="0">
                        <a:spcBef>
                          <a:spcPts val="0"/>
                        </a:spcBef>
                        <a:buNone/>
                      </a:pPr>
                      <a:r>
                        <a:rPr lang="en-US" sz="1800"/>
                        <a:t>Servo</a:t>
                      </a:r>
                    </a:p>
                  </a:txBody>
                  <a:tcPr marL="91450" marR="91450" marT="45725" marB="45725"/>
                </a:tc>
                <a:tc>
                  <a:txBody>
                    <a:bodyPr/>
                    <a:lstStyle/>
                    <a:p>
                      <a:pPr marL="0" marR="0" lvl="0" indent="0" algn="ctr" rtl="0">
                        <a:spcBef>
                          <a:spcPts val="0"/>
                        </a:spcBef>
                        <a:buNone/>
                      </a:pPr>
                      <a:r>
                        <a:rPr lang="en-US" sz="1800"/>
                        <a:t>575 mA</a:t>
                      </a:r>
                    </a:p>
                  </a:txBody>
                  <a:tcPr marL="91450" marR="91450" marT="45725" marB="45725"/>
                </a:tc>
              </a:tr>
              <a:tr h="370850">
                <a:tc>
                  <a:txBody>
                    <a:bodyPr/>
                    <a:lstStyle/>
                    <a:p>
                      <a:pPr marL="0" marR="0" lvl="0" indent="0" algn="ctr" rtl="0">
                        <a:spcBef>
                          <a:spcPts val="0"/>
                        </a:spcBef>
                        <a:buNone/>
                      </a:pPr>
                      <a:r>
                        <a:rPr lang="en-US" sz="1800"/>
                        <a:t>7</a:t>
                      </a:r>
                    </a:p>
                  </a:txBody>
                  <a:tcPr marL="91450" marR="91450" marT="45725" marB="45725"/>
                </a:tc>
                <a:tc>
                  <a:txBody>
                    <a:bodyPr/>
                    <a:lstStyle/>
                    <a:p>
                      <a:pPr marL="0" marR="0" lvl="0" indent="0" algn="ctr" rtl="0">
                        <a:spcBef>
                          <a:spcPts val="0"/>
                        </a:spcBef>
                        <a:buNone/>
                      </a:pPr>
                      <a:r>
                        <a:rPr lang="en-US" sz="1800"/>
                        <a:t>Both</a:t>
                      </a:r>
                    </a:p>
                  </a:txBody>
                  <a:tcPr marL="91450" marR="91450" marT="45725" marB="45725"/>
                </a:tc>
                <a:tc>
                  <a:txBody>
                    <a:bodyPr/>
                    <a:lstStyle/>
                    <a:p>
                      <a:pPr marL="0" marR="0" lvl="0" indent="0" algn="ctr" rtl="0">
                        <a:spcBef>
                          <a:spcPts val="0"/>
                        </a:spcBef>
                        <a:buNone/>
                      </a:pPr>
                      <a:r>
                        <a:rPr lang="en-US" sz="1800"/>
                        <a:t>740 mA</a:t>
                      </a:r>
                    </a:p>
                  </a:txBody>
                  <a:tcPr marL="91450" marR="91450" marT="45725" marB="45725"/>
                </a:tc>
              </a:tr>
              <a:tr h="370850">
                <a:tc>
                  <a:txBody>
                    <a:bodyPr/>
                    <a:lstStyle/>
                    <a:p>
                      <a:pPr marL="0" marR="0" lvl="0" indent="0" algn="ctr" rtl="0">
                        <a:spcBef>
                          <a:spcPts val="0"/>
                        </a:spcBef>
                        <a:buNone/>
                      </a:pPr>
                      <a:r>
                        <a:rPr lang="en-US" sz="1800"/>
                        <a:t>8</a:t>
                      </a:r>
                    </a:p>
                  </a:txBody>
                  <a:tcPr marL="91450" marR="91450" marT="45725" marB="45725"/>
                </a:tc>
                <a:tc>
                  <a:txBody>
                    <a:bodyPr/>
                    <a:lstStyle/>
                    <a:p>
                      <a:pPr marL="0" marR="0" lvl="0" indent="0" algn="ctr" rtl="0">
                        <a:spcBef>
                          <a:spcPts val="0"/>
                        </a:spcBef>
                        <a:buNone/>
                      </a:pPr>
                      <a:r>
                        <a:rPr lang="en-US" sz="1800"/>
                        <a:t>Both</a:t>
                      </a:r>
                    </a:p>
                  </a:txBody>
                  <a:tcPr marL="91450" marR="91450" marT="45725" marB="45725"/>
                </a:tc>
                <a:tc>
                  <a:txBody>
                    <a:bodyPr/>
                    <a:lstStyle/>
                    <a:p>
                      <a:pPr marL="0" marR="0" lvl="0" indent="0" algn="ctr" rtl="0">
                        <a:spcBef>
                          <a:spcPts val="0"/>
                        </a:spcBef>
                        <a:buNone/>
                      </a:pPr>
                      <a:r>
                        <a:rPr lang="en-US" sz="1800"/>
                        <a:t>744 mA</a:t>
                      </a:r>
                    </a:p>
                  </a:txBody>
                  <a:tcPr marL="91450" marR="91450" marT="45725" marB="45725"/>
                </a:tc>
              </a:tr>
            </a:tbl>
          </a:graphicData>
        </a:graphic>
      </p:graphicFrame>
      <p:sp>
        <p:nvSpPr>
          <p:cNvPr id="373" name="Shape 373"/>
          <p:cNvSpPr/>
          <p:nvPr/>
        </p:nvSpPr>
        <p:spPr>
          <a:xfrm>
            <a:off x="5299907" y="871575"/>
            <a:ext cx="36426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Measured Battery Current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p:nvPr/>
        </p:nvSpPr>
        <p:spPr>
          <a:xfrm>
            <a:off x="372000" y="1041725"/>
            <a:ext cx="4623900" cy="21774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380" name="Shape 380"/>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Power Circuit</a:t>
            </a:r>
            <a:r>
              <a:rPr lang="en-US" sz="3600" b="1" i="0" u="none" strike="noStrike" cap="none">
                <a:solidFill>
                  <a:schemeClr val="dk1"/>
                </a:solidFill>
                <a:latin typeface="Arial"/>
                <a:ea typeface="Arial"/>
                <a:cs typeface="Arial"/>
                <a:sym typeface="Arial"/>
              </a:rPr>
              <a:t> Parameters</a:t>
            </a:r>
          </a:p>
        </p:txBody>
      </p:sp>
      <p:sp>
        <p:nvSpPr>
          <p:cNvPr id="381" name="Shape 381"/>
          <p:cNvSpPr/>
          <p:nvPr/>
        </p:nvSpPr>
        <p:spPr>
          <a:xfrm>
            <a:off x="371998" y="1114809"/>
            <a:ext cx="30459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Test Parameters</a:t>
            </a:r>
          </a:p>
        </p:txBody>
      </p:sp>
      <p:sp>
        <p:nvSpPr>
          <p:cNvPr id="382" name="Shape 382"/>
          <p:cNvSpPr/>
          <p:nvPr/>
        </p:nvSpPr>
        <p:spPr>
          <a:xfrm>
            <a:off x="372000" y="1663925"/>
            <a:ext cx="4516800" cy="1615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a:t>The circuit is solely running off wall power</a:t>
            </a:r>
          </a:p>
          <a:p>
            <a:pPr marL="285750" marR="0" lvl="0" indent="-285750" algn="l" rtl="0">
              <a:lnSpc>
                <a:spcPct val="110000"/>
              </a:lnSpc>
              <a:spcBef>
                <a:spcPts val="0"/>
              </a:spcBef>
              <a:spcAft>
                <a:spcPts val="0"/>
              </a:spcAft>
              <a:buClr>
                <a:srgbClr val="000000"/>
              </a:buClr>
              <a:buSzPts val="1800"/>
              <a:buFont typeface="Arial"/>
              <a:buChar char="•"/>
            </a:pPr>
            <a:r>
              <a:rPr lang="en-US"/>
              <a:t>The battery power is open </a:t>
            </a:r>
          </a:p>
          <a:p>
            <a:pPr marL="285750" lvl="0" indent="-285750" rtl="0">
              <a:lnSpc>
                <a:spcPct val="110000"/>
              </a:lnSpc>
              <a:spcBef>
                <a:spcPts val="0"/>
              </a:spcBef>
              <a:buClr>
                <a:schemeClr val="dk1"/>
              </a:buClr>
              <a:buSzPts val="1800"/>
              <a:buFont typeface="Arial"/>
              <a:buChar char="•"/>
            </a:pPr>
            <a:r>
              <a:rPr lang="en-US">
                <a:solidFill>
                  <a:schemeClr val="dk1"/>
                </a:solidFill>
              </a:rPr>
              <a:t>The RFID is active for 4 seconds</a:t>
            </a:r>
          </a:p>
          <a:p>
            <a:pPr marL="285750" lvl="0" indent="-285750" rtl="0">
              <a:lnSpc>
                <a:spcPct val="110000"/>
              </a:lnSpc>
              <a:spcBef>
                <a:spcPts val="0"/>
              </a:spcBef>
              <a:buClr>
                <a:schemeClr val="dk1"/>
              </a:buClr>
              <a:buSzPts val="1800"/>
              <a:buFont typeface="Arial"/>
              <a:buChar char="•"/>
            </a:pPr>
            <a:r>
              <a:rPr lang="en-US">
                <a:solidFill>
                  <a:schemeClr val="dk1"/>
                </a:solidFill>
              </a:rPr>
              <a:t>The Servo is active for 0.5 seconds</a:t>
            </a:r>
          </a:p>
          <a:p>
            <a:pPr marL="285750" marR="0" lvl="0" indent="-285750" algn="l" rtl="0">
              <a:lnSpc>
                <a:spcPct val="110000"/>
              </a:lnSpc>
              <a:spcBef>
                <a:spcPts val="0"/>
              </a:spcBef>
              <a:spcAft>
                <a:spcPts val="0"/>
              </a:spcAft>
              <a:buClr>
                <a:srgbClr val="000000"/>
              </a:buClr>
              <a:buSzPts val="1800"/>
              <a:buFont typeface="Arial"/>
              <a:buNone/>
            </a:pPr>
            <a:endParaRPr sz="1800" b="0" i="0" u="none" strike="noStrike" cap="none">
              <a:solidFill>
                <a:srgbClr val="212620"/>
              </a:solidFill>
              <a:latin typeface="Arial"/>
              <a:ea typeface="Arial"/>
              <a:cs typeface="Arial"/>
              <a:sym typeface="Arial"/>
            </a:endParaRPr>
          </a:p>
        </p:txBody>
      </p:sp>
      <p:sp>
        <p:nvSpPr>
          <p:cNvPr id="383" name="Shape 383"/>
          <p:cNvSpPr/>
          <p:nvPr/>
        </p:nvSpPr>
        <p:spPr>
          <a:xfrm>
            <a:off x="372000" y="3532225"/>
            <a:ext cx="4623900" cy="12894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384" name="Shape 384"/>
          <p:cNvSpPr/>
          <p:nvPr/>
        </p:nvSpPr>
        <p:spPr>
          <a:xfrm>
            <a:off x="371998" y="3532216"/>
            <a:ext cx="39180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DS2715 Parameters</a:t>
            </a:r>
          </a:p>
        </p:txBody>
      </p:sp>
      <p:sp>
        <p:nvSpPr>
          <p:cNvPr id="385" name="Shape 385"/>
          <p:cNvSpPr/>
          <p:nvPr/>
        </p:nvSpPr>
        <p:spPr>
          <a:xfrm>
            <a:off x="372000" y="3953850"/>
            <a:ext cx="4489800" cy="7290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The DS2715 is in presence mode</a:t>
            </a:r>
          </a:p>
        </p:txBody>
      </p:sp>
      <p:graphicFrame>
        <p:nvGraphicFramePr>
          <p:cNvPr id="386" name="Shape 386"/>
          <p:cNvGraphicFramePr/>
          <p:nvPr/>
        </p:nvGraphicFramePr>
        <p:xfrm>
          <a:off x="5037886" y="1322673"/>
          <a:ext cx="3643575" cy="3606890"/>
        </p:xfrm>
        <a:graphic>
          <a:graphicData uri="http://schemas.openxmlformats.org/drawingml/2006/table">
            <a:tbl>
              <a:tblPr>
                <a:noFill/>
                <a:tableStyleId>{56388AFF-6685-4F6F-A736-9620A0BE112A}</a:tableStyleId>
              </a:tblPr>
              <a:tblGrid>
                <a:gridCol w="1074575"/>
                <a:gridCol w="1401125"/>
                <a:gridCol w="1167875"/>
              </a:tblGrid>
              <a:tr h="370850">
                <a:tc>
                  <a:txBody>
                    <a:bodyPr/>
                    <a:lstStyle/>
                    <a:p>
                      <a:pPr marL="0" marR="0" lvl="0" indent="0" algn="ctr" rtl="0">
                        <a:spcBef>
                          <a:spcPts val="0"/>
                        </a:spcBef>
                        <a:buNone/>
                      </a:pPr>
                      <a:r>
                        <a:rPr lang="en-US" sz="1800" b="1" u="none" strike="noStrike" cap="none"/>
                        <a:t>Test Number</a:t>
                      </a:r>
                    </a:p>
                  </a:txBody>
                  <a:tcPr marL="91450" marR="91450" marT="45725" marB="45725"/>
                </a:tc>
                <a:tc>
                  <a:txBody>
                    <a:bodyPr/>
                    <a:lstStyle/>
                    <a:p>
                      <a:pPr marL="0" marR="0" lvl="0" indent="0" algn="ctr" rtl="0">
                        <a:spcBef>
                          <a:spcPts val="0"/>
                        </a:spcBef>
                        <a:buNone/>
                      </a:pPr>
                      <a:r>
                        <a:rPr lang="en-US" sz="1800" b="1"/>
                        <a:t>Circuit Conditions</a:t>
                      </a:r>
                    </a:p>
                  </a:txBody>
                  <a:tcPr marL="91450" marR="91450" marT="45725" marB="45725"/>
                </a:tc>
                <a:tc>
                  <a:txBody>
                    <a:bodyPr/>
                    <a:lstStyle/>
                    <a:p>
                      <a:pPr marL="0" marR="0" lvl="0" indent="0" algn="ctr" rtl="0">
                        <a:spcBef>
                          <a:spcPts val="0"/>
                        </a:spcBef>
                        <a:buNone/>
                      </a:pPr>
                      <a:r>
                        <a:rPr lang="en-US" sz="1800" b="1" u="none" strike="noStrike" cap="none"/>
                        <a:t>Current Drawn</a:t>
                      </a:r>
                    </a:p>
                  </a:txBody>
                  <a:tcPr marL="91450" marR="91450" marT="45725" marB="45725"/>
                </a:tc>
              </a:tr>
              <a:tr h="370850">
                <a:tc>
                  <a:txBody>
                    <a:bodyPr/>
                    <a:lstStyle/>
                    <a:p>
                      <a:pPr marL="0" marR="0" lvl="0" indent="0" algn="ctr" rtl="0">
                        <a:spcBef>
                          <a:spcPts val="0"/>
                        </a:spcBef>
                        <a:buNone/>
                      </a:pPr>
                      <a:r>
                        <a:rPr lang="en-US" sz="1800" u="none" strike="noStrike" cap="none"/>
                        <a:t>1</a:t>
                      </a:r>
                    </a:p>
                  </a:txBody>
                  <a:tcPr marL="91450" marR="91450" marT="45725" marB="45725"/>
                </a:tc>
                <a:tc>
                  <a:txBody>
                    <a:bodyPr/>
                    <a:lstStyle/>
                    <a:p>
                      <a:pPr marL="0" marR="0" lvl="0" indent="0" algn="ctr" rtl="0">
                        <a:spcBef>
                          <a:spcPts val="0"/>
                        </a:spcBef>
                        <a:buNone/>
                      </a:pPr>
                      <a:r>
                        <a:rPr lang="en-US" sz="1800"/>
                        <a:t>Idle</a:t>
                      </a:r>
                    </a:p>
                  </a:txBody>
                  <a:tcPr marL="91450" marR="91450" marT="45725" marB="45725"/>
                </a:tc>
                <a:tc>
                  <a:txBody>
                    <a:bodyPr/>
                    <a:lstStyle/>
                    <a:p>
                      <a:pPr marL="0" marR="0" lvl="0" indent="0" algn="ctr" rtl="0">
                        <a:spcBef>
                          <a:spcPts val="0"/>
                        </a:spcBef>
                        <a:buNone/>
                      </a:pPr>
                      <a:r>
                        <a:rPr lang="en-US" sz="1800"/>
                        <a:t>57 mA</a:t>
                      </a:r>
                    </a:p>
                  </a:txBody>
                  <a:tcPr marL="91450" marR="91450" marT="45725" marB="45725"/>
                </a:tc>
              </a:tr>
              <a:tr h="370850">
                <a:tc>
                  <a:txBody>
                    <a:bodyPr/>
                    <a:lstStyle/>
                    <a:p>
                      <a:pPr marL="0" marR="0" lvl="0" indent="0" algn="ctr" rtl="0">
                        <a:spcBef>
                          <a:spcPts val="0"/>
                        </a:spcBef>
                        <a:buNone/>
                      </a:pPr>
                      <a:r>
                        <a:rPr lang="en-US" sz="1800" u="none" strike="noStrike" cap="none"/>
                        <a:t>2</a:t>
                      </a:r>
                    </a:p>
                  </a:txBody>
                  <a:tcPr marL="91450" marR="91450" marT="45725" marB="45725"/>
                </a:tc>
                <a:tc>
                  <a:txBody>
                    <a:bodyPr/>
                    <a:lstStyle/>
                    <a:p>
                      <a:pPr marL="0" marR="0" lvl="0" indent="0" algn="ctr" rtl="0">
                        <a:spcBef>
                          <a:spcPts val="0"/>
                        </a:spcBef>
                        <a:buNone/>
                      </a:pPr>
                      <a:r>
                        <a:rPr lang="en-US" sz="1800"/>
                        <a:t>Idle</a:t>
                      </a:r>
                    </a:p>
                  </a:txBody>
                  <a:tcPr marL="91450" marR="91450" marT="45725" marB="45725"/>
                </a:tc>
                <a:tc>
                  <a:txBody>
                    <a:bodyPr/>
                    <a:lstStyle/>
                    <a:p>
                      <a:pPr marL="0" marR="0" lvl="0" indent="0" algn="ctr" rtl="0">
                        <a:spcBef>
                          <a:spcPts val="0"/>
                        </a:spcBef>
                        <a:buNone/>
                      </a:pPr>
                      <a:r>
                        <a:rPr lang="en-US" sz="1800"/>
                        <a:t>56.5 mA</a:t>
                      </a:r>
                    </a:p>
                  </a:txBody>
                  <a:tcPr marL="91450" marR="91450" marT="45725" marB="45725"/>
                </a:tc>
              </a:tr>
              <a:tr h="370850">
                <a:tc>
                  <a:txBody>
                    <a:bodyPr/>
                    <a:lstStyle/>
                    <a:p>
                      <a:pPr marL="0" marR="0" lvl="0" indent="0" algn="ctr" rtl="0">
                        <a:spcBef>
                          <a:spcPts val="0"/>
                        </a:spcBef>
                        <a:buNone/>
                      </a:pPr>
                      <a:r>
                        <a:rPr lang="en-US" sz="1800" u="none" strike="noStrike" cap="none"/>
                        <a:t>3</a:t>
                      </a:r>
                    </a:p>
                  </a:txBody>
                  <a:tcPr marL="91450" marR="91450" marT="45725" marB="45725"/>
                </a:tc>
                <a:tc>
                  <a:txBody>
                    <a:bodyPr/>
                    <a:lstStyle/>
                    <a:p>
                      <a:pPr marL="0" marR="0" lvl="0" indent="0" algn="ctr" rtl="0">
                        <a:spcBef>
                          <a:spcPts val="0"/>
                        </a:spcBef>
                        <a:buNone/>
                      </a:pPr>
                      <a:r>
                        <a:rPr lang="en-US" sz="1800"/>
                        <a:t>RFID</a:t>
                      </a:r>
                    </a:p>
                  </a:txBody>
                  <a:tcPr marL="91450" marR="91450" marT="45725" marB="45725"/>
                </a:tc>
                <a:tc>
                  <a:txBody>
                    <a:bodyPr/>
                    <a:lstStyle/>
                    <a:p>
                      <a:pPr marL="0" marR="0" lvl="0" indent="0" algn="ctr" rtl="0">
                        <a:spcBef>
                          <a:spcPts val="0"/>
                        </a:spcBef>
                        <a:buNone/>
                      </a:pPr>
                      <a:r>
                        <a:rPr lang="en-US" sz="1800"/>
                        <a:t>280 mA</a:t>
                      </a:r>
                    </a:p>
                  </a:txBody>
                  <a:tcPr marL="91450" marR="91450" marT="45725" marB="45725"/>
                </a:tc>
              </a:tr>
              <a:tr h="370850">
                <a:tc>
                  <a:txBody>
                    <a:bodyPr/>
                    <a:lstStyle/>
                    <a:p>
                      <a:pPr marL="0" marR="0" lvl="0" indent="0" algn="ctr" rtl="0">
                        <a:spcBef>
                          <a:spcPts val="0"/>
                        </a:spcBef>
                        <a:buNone/>
                      </a:pPr>
                      <a:r>
                        <a:rPr lang="en-US" sz="1800" u="none" strike="noStrike" cap="none"/>
                        <a:t>4</a:t>
                      </a:r>
                    </a:p>
                  </a:txBody>
                  <a:tcPr marL="91450" marR="91450" marT="45725" marB="45725"/>
                </a:tc>
                <a:tc>
                  <a:txBody>
                    <a:bodyPr/>
                    <a:lstStyle/>
                    <a:p>
                      <a:pPr marL="0" marR="0" lvl="0" indent="0" algn="ctr" rtl="0">
                        <a:spcBef>
                          <a:spcPts val="0"/>
                        </a:spcBef>
                        <a:buNone/>
                      </a:pPr>
                      <a:r>
                        <a:rPr lang="en-US" sz="1800"/>
                        <a:t>RFID</a:t>
                      </a:r>
                    </a:p>
                  </a:txBody>
                  <a:tcPr marL="91450" marR="91450" marT="45725" marB="45725"/>
                </a:tc>
                <a:tc>
                  <a:txBody>
                    <a:bodyPr/>
                    <a:lstStyle/>
                    <a:p>
                      <a:pPr marL="0" marR="0" lvl="0" indent="0" algn="ctr" rtl="0">
                        <a:spcBef>
                          <a:spcPts val="0"/>
                        </a:spcBef>
                        <a:buNone/>
                      </a:pPr>
                      <a:r>
                        <a:rPr lang="en-US" sz="1800"/>
                        <a:t>281 mA</a:t>
                      </a:r>
                    </a:p>
                  </a:txBody>
                  <a:tcPr marL="91450" marR="91450" marT="45725" marB="45725"/>
                </a:tc>
              </a:tr>
              <a:tr h="370850">
                <a:tc>
                  <a:txBody>
                    <a:bodyPr/>
                    <a:lstStyle/>
                    <a:p>
                      <a:pPr marL="0" marR="0" lvl="0" indent="0" algn="ctr" rtl="0">
                        <a:spcBef>
                          <a:spcPts val="0"/>
                        </a:spcBef>
                        <a:buNone/>
                      </a:pPr>
                      <a:r>
                        <a:rPr lang="en-US" sz="1800" u="none" strike="noStrike" cap="none"/>
                        <a:t>5</a:t>
                      </a:r>
                    </a:p>
                  </a:txBody>
                  <a:tcPr marL="91450" marR="91450" marT="45725" marB="45725"/>
                </a:tc>
                <a:tc>
                  <a:txBody>
                    <a:bodyPr/>
                    <a:lstStyle/>
                    <a:p>
                      <a:pPr marL="0" marR="0" lvl="0" indent="0" algn="ctr" rtl="0">
                        <a:spcBef>
                          <a:spcPts val="0"/>
                        </a:spcBef>
                        <a:buNone/>
                      </a:pPr>
                      <a:r>
                        <a:rPr lang="en-US" sz="1800"/>
                        <a:t>Servo</a:t>
                      </a:r>
                    </a:p>
                  </a:txBody>
                  <a:tcPr marL="91450" marR="91450" marT="45725" marB="45725"/>
                </a:tc>
                <a:tc>
                  <a:txBody>
                    <a:bodyPr/>
                    <a:lstStyle/>
                    <a:p>
                      <a:pPr marL="0" marR="0" lvl="0" indent="0" algn="ctr" rtl="0">
                        <a:spcBef>
                          <a:spcPts val="0"/>
                        </a:spcBef>
                        <a:buNone/>
                      </a:pPr>
                      <a:r>
                        <a:rPr lang="en-US" sz="1800"/>
                        <a:t>570 mA</a:t>
                      </a:r>
                    </a:p>
                  </a:txBody>
                  <a:tcPr marL="91450" marR="91450" marT="45725" marB="45725"/>
                </a:tc>
              </a:tr>
              <a:tr h="370850">
                <a:tc>
                  <a:txBody>
                    <a:bodyPr/>
                    <a:lstStyle/>
                    <a:p>
                      <a:pPr marL="0" marR="0" lvl="0" indent="0" algn="ctr" rtl="0">
                        <a:spcBef>
                          <a:spcPts val="0"/>
                        </a:spcBef>
                        <a:buNone/>
                      </a:pPr>
                      <a:r>
                        <a:rPr lang="en-US" sz="1800"/>
                        <a:t>6</a:t>
                      </a:r>
                    </a:p>
                  </a:txBody>
                  <a:tcPr marL="91450" marR="91450" marT="45725" marB="45725"/>
                </a:tc>
                <a:tc>
                  <a:txBody>
                    <a:bodyPr/>
                    <a:lstStyle/>
                    <a:p>
                      <a:pPr marL="0" marR="0" lvl="0" indent="0" algn="ctr" rtl="0">
                        <a:spcBef>
                          <a:spcPts val="0"/>
                        </a:spcBef>
                        <a:buNone/>
                      </a:pPr>
                      <a:r>
                        <a:rPr lang="en-US" sz="1800"/>
                        <a:t>Servo</a:t>
                      </a:r>
                    </a:p>
                  </a:txBody>
                  <a:tcPr marL="91450" marR="91450" marT="45725" marB="45725"/>
                </a:tc>
                <a:tc>
                  <a:txBody>
                    <a:bodyPr/>
                    <a:lstStyle/>
                    <a:p>
                      <a:pPr marL="0" marR="0" lvl="0" indent="0" algn="ctr" rtl="0">
                        <a:spcBef>
                          <a:spcPts val="0"/>
                        </a:spcBef>
                        <a:buNone/>
                      </a:pPr>
                      <a:r>
                        <a:rPr lang="en-US" sz="1800"/>
                        <a:t>575 mA</a:t>
                      </a:r>
                    </a:p>
                  </a:txBody>
                  <a:tcPr marL="91450" marR="91450" marT="45725" marB="45725"/>
                </a:tc>
              </a:tr>
              <a:tr h="370850">
                <a:tc>
                  <a:txBody>
                    <a:bodyPr/>
                    <a:lstStyle/>
                    <a:p>
                      <a:pPr marL="0" marR="0" lvl="0" indent="0" algn="ctr" rtl="0">
                        <a:spcBef>
                          <a:spcPts val="0"/>
                        </a:spcBef>
                        <a:buNone/>
                      </a:pPr>
                      <a:r>
                        <a:rPr lang="en-US" sz="1800"/>
                        <a:t>7</a:t>
                      </a:r>
                    </a:p>
                  </a:txBody>
                  <a:tcPr marL="91450" marR="91450" marT="45725" marB="45725"/>
                </a:tc>
                <a:tc>
                  <a:txBody>
                    <a:bodyPr/>
                    <a:lstStyle/>
                    <a:p>
                      <a:pPr marL="0" marR="0" lvl="0" indent="0" algn="ctr" rtl="0">
                        <a:spcBef>
                          <a:spcPts val="0"/>
                        </a:spcBef>
                        <a:buNone/>
                      </a:pPr>
                      <a:r>
                        <a:rPr lang="en-US" sz="1800"/>
                        <a:t>Both</a:t>
                      </a:r>
                    </a:p>
                  </a:txBody>
                  <a:tcPr marL="91450" marR="91450" marT="45725" marB="45725"/>
                </a:tc>
                <a:tc>
                  <a:txBody>
                    <a:bodyPr/>
                    <a:lstStyle/>
                    <a:p>
                      <a:pPr marL="0" marR="0" lvl="0" indent="0" algn="ctr" rtl="0">
                        <a:spcBef>
                          <a:spcPts val="0"/>
                        </a:spcBef>
                        <a:buNone/>
                      </a:pPr>
                      <a:r>
                        <a:rPr lang="en-US" sz="1800"/>
                        <a:t>740 mA</a:t>
                      </a:r>
                    </a:p>
                  </a:txBody>
                  <a:tcPr marL="91450" marR="91450" marT="45725" marB="45725"/>
                </a:tc>
              </a:tr>
              <a:tr h="370850">
                <a:tc>
                  <a:txBody>
                    <a:bodyPr/>
                    <a:lstStyle/>
                    <a:p>
                      <a:pPr marL="0" marR="0" lvl="0" indent="0" algn="ctr" rtl="0">
                        <a:spcBef>
                          <a:spcPts val="0"/>
                        </a:spcBef>
                        <a:buNone/>
                      </a:pPr>
                      <a:r>
                        <a:rPr lang="en-US" sz="1800"/>
                        <a:t>8</a:t>
                      </a:r>
                    </a:p>
                  </a:txBody>
                  <a:tcPr marL="91450" marR="91450" marT="45725" marB="45725"/>
                </a:tc>
                <a:tc>
                  <a:txBody>
                    <a:bodyPr/>
                    <a:lstStyle/>
                    <a:p>
                      <a:pPr marL="0" marR="0" lvl="0" indent="0" algn="ctr" rtl="0">
                        <a:spcBef>
                          <a:spcPts val="0"/>
                        </a:spcBef>
                        <a:buNone/>
                      </a:pPr>
                      <a:r>
                        <a:rPr lang="en-US" sz="1800"/>
                        <a:t>Both</a:t>
                      </a:r>
                    </a:p>
                  </a:txBody>
                  <a:tcPr marL="91450" marR="91450" marT="45725" marB="45725"/>
                </a:tc>
                <a:tc>
                  <a:txBody>
                    <a:bodyPr/>
                    <a:lstStyle/>
                    <a:p>
                      <a:pPr marL="0" marR="0" lvl="0" indent="0" algn="ctr" rtl="0">
                        <a:spcBef>
                          <a:spcPts val="0"/>
                        </a:spcBef>
                        <a:buNone/>
                      </a:pPr>
                      <a:r>
                        <a:rPr lang="en-US" sz="1800"/>
                        <a:t>744 mA</a:t>
                      </a:r>
                    </a:p>
                  </a:txBody>
                  <a:tcPr marL="91450" marR="91450" marT="45725" marB="45725"/>
                </a:tc>
              </a:tr>
            </a:tbl>
          </a:graphicData>
        </a:graphic>
      </p:graphicFrame>
      <p:sp>
        <p:nvSpPr>
          <p:cNvPr id="387" name="Shape 387"/>
          <p:cNvSpPr/>
          <p:nvPr/>
        </p:nvSpPr>
        <p:spPr>
          <a:xfrm>
            <a:off x="5353157" y="871575"/>
            <a:ext cx="36426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Measured Wall Current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p:nvPr/>
        </p:nvSpPr>
        <p:spPr>
          <a:xfrm>
            <a:off x="372000" y="1041725"/>
            <a:ext cx="4623900" cy="19749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394" name="Shape 394"/>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Power Circuit</a:t>
            </a:r>
            <a:r>
              <a:rPr lang="en-US" sz="3600" b="1" i="0" u="none" strike="noStrike" cap="none">
                <a:solidFill>
                  <a:schemeClr val="dk1"/>
                </a:solidFill>
                <a:latin typeface="Arial"/>
                <a:ea typeface="Arial"/>
                <a:cs typeface="Arial"/>
                <a:sym typeface="Arial"/>
              </a:rPr>
              <a:t> Parameters</a:t>
            </a:r>
          </a:p>
        </p:txBody>
      </p:sp>
      <p:sp>
        <p:nvSpPr>
          <p:cNvPr id="395" name="Shape 395"/>
          <p:cNvSpPr/>
          <p:nvPr/>
        </p:nvSpPr>
        <p:spPr>
          <a:xfrm>
            <a:off x="371998" y="1114809"/>
            <a:ext cx="30459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Test Parameters</a:t>
            </a:r>
          </a:p>
        </p:txBody>
      </p:sp>
      <p:sp>
        <p:nvSpPr>
          <p:cNvPr id="396" name="Shape 396"/>
          <p:cNvSpPr/>
          <p:nvPr/>
        </p:nvSpPr>
        <p:spPr>
          <a:xfrm>
            <a:off x="372000" y="1663925"/>
            <a:ext cx="4516800" cy="1615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a:t>The circuit is running off battery power and wall power</a:t>
            </a:r>
          </a:p>
          <a:p>
            <a:pPr marL="285750" marR="0" lvl="0" indent="-285750" algn="l" rtl="0">
              <a:lnSpc>
                <a:spcPct val="110000"/>
              </a:lnSpc>
              <a:spcBef>
                <a:spcPts val="0"/>
              </a:spcBef>
              <a:spcAft>
                <a:spcPts val="0"/>
              </a:spcAft>
              <a:buClr>
                <a:srgbClr val="000000"/>
              </a:buClr>
              <a:buSzPts val="1800"/>
              <a:buFont typeface="Arial"/>
              <a:buChar char="•"/>
            </a:pPr>
            <a:r>
              <a:rPr lang="en-US"/>
              <a:t>The RFID is active for 4 seconds</a:t>
            </a:r>
          </a:p>
          <a:p>
            <a:pPr marL="285750" marR="0" lvl="0" indent="-285750" algn="l" rtl="0">
              <a:lnSpc>
                <a:spcPct val="110000"/>
              </a:lnSpc>
              <a:spcBef>
                <a:spcPts val="0"/>
              </a:spcBef>
              <a:spcAft>
                <a:spcPts val="0"/>
              </a:spcAft>
              <a:buClr>
                <a:srgbClr val="000000"/>
              </a:buClr>
              <a:buSzPts val="1800"/>
              <a:buFont typeface="Arial"/>
              <a:buChar char="•"/>
            </a:pPr>
            <a:r>
              <a:rPr lang="en-US"/>
              <a:t>The Servo is active for 0.5 seconds</a:t>
            </a:r>
          </a:p>
          <a:p>
            <a:pPr marL="285750" marR="0" lvl="0" indent="-285750" algn="l" rtl="0">
              <a:lnSpc>
                <a:spcPct val="110000"/>
              </a:lnSpc>
              <a:spcBef>
                <a:spcPts val="0"/>
              </a:spcBef>
              <a:spcAft>
                <a:spcPts val="0"/>
              </a:spcAft>
              <a:buClr>
                <a:srgbClr val="000000"/>
              </a:buClr>
              <a:buSzPts val="1800"/>
              <a:buFont typeface="Arial"/>
              <a:buNone/>
            </a:pPr>
            <a:endParaRPr sz="1800" b="0" i="0" u="none" strike="noStrike" cap="none">
              <a:solidFill>
                <a:srgbClr val="212620"/>
              </a:solidFill>
              <a:latin typeface="Arial"/>
              <a:ea typeface="Arial"/>
              <a:cs typeface="Arial"/>
              <a:sym typeface="Arial"/>
            </a:endParaRPr>
          </a:p>
        </p:txBody>
      </p:sp>
      <p:sp>
        <p:nvSpPr>
          <p:cNvPr id="397" name="Shape 397"/>
          <p:cNvSpPr/>
          <p:nvPr/>
        </p:nvSpPr>
        <p:spPr>
          <a:xfrm>
            <a:off x="372000" y="3205975"/>
            <a:ext cx="4623900" cy="16158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398" name="Shape 398"/>
          <p:cNvSpPr/>
          <p:nvPr/>
        </p:nvSpPr>
        <p:spPr>
          <a:xfrm>
            <a:off x="371998" y="3279716"/>
            <a:ext cx="39180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DS2715 Parameters</a:t>
            </a:r>
          </a:p>
        </p:txBody>
      </p:sp>
      <p:sp>
        <p:nvSpPr>
          <p:cNvPr id="399" name="Shape 399"/>
          <p:cNvSpPr/>
          <p:nvPr/>
        </p:nvSpPr>
        <p:spPr>
          <a:xfrm>
            <a:off x="372000" y="3743900"/>
            <a:ext cx="4489800" cy="9387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The DS2715 is in charging/discharging mode</a:t>
            </a:r>
          </a:p>
        </p:txBody>
      </p:sp>
      <p:graphicFrame>
        <p:nvGraphicFramePr>
          <p:cNvPr id="400" name="Shape 400"/>
          <p:cNvGraphicFramePr/>
          <p:nvPr/>
        </p:nvGraphicFramePr>
        <p:xfrm>
          <a:off x="5037886" y="1322673"/>
          <a:ext cx="3643575" cy="3606890"/>
        </p:xfrm>
        <a:graphic>
          <a:graphicData uri="http://schemas.openxmlformats.org/drawingml/2006/table">
            <a:tbl>
              <a:tblPr>
                <a:noFill/>
                <a:tableStyleId>{56388AFF-6685-4F6F-A736-9620A0BE112A}</a:tableStyleId>
              </a:tblPr>
              <a:tblGrid>
                <a:gridCol w="1074575"/>
                <a:gridCol w="1401125"/>
                <a:gridCol w="1167875"/>
              </a:tblGrid>
              <a:tr h="370850">
                <a:tc>
                  <a:txBody>
                    <a:bodyPr/>
                    <a:lstStyle/>
                    <a:p>
                      <a:pPr marL="0" marR="0" lvl="0" indent="0" algn="ctr" rtl="0">
                        <a:spcBef>
                          <a:spcPts val="0"/>
                        </a:spcBef>
                        <a:buNone/>
                      </a:pPr>
                      <a:r>
                        <a:rPr lang="en-US" sz="1800" b="1" u="none" strike="noStrike" cap="none"/>
                        <a:t>Test Number</a:t>
                      </a:r>
                    </a:p>
                  </a:txBody>
                  <a:tcPr marL="91450" marR="91450" marT="45725" marB="45725"/>
                </a:tc>
                <a:tc>
                  <a:txBody>
                    <a:bodyPr/>
                    <a:lstStyle/>
                    <a:p>
                      <a:pPr marL="0" marR="0" lvl="0" indent="0" algn="ctr" rtl="0">
                        <a:spcBef>
                          <a:spcPts val="0"/>
                        </a:spcBef>
                        <a:buNone/>
                      </a:pPr>
                      <a:r>
                        <a:rPr lang="en-US" sz="1800" b="1"/>
                        <a:t>Circuit Conditions</a:t>
                      </a:r>
                    </a:p>
                  </a:txBody>
                  <a:tcPr marL="91450" marR="91450" marT="45725" marB="45725"/>
                </a:tc>
                <a:tc>
                  <a:txBody>
                    <a:bodyPr/>
                    <a:lstStyle/>
                    <a:p>
                      <a:pPr marL="0" marR="0" lvl="0" indent="0" algn="ctr" rtl="0">
                        <a:spcBef>
                          <a:spcPts val="0"/>
                        </a:spcBef>
                        <a:buNone/>
                      </a:pPr>
                      <a:r>
                        <a:rPr lang="en-US" sz="1800" b="1" u="none" strike="noStrike" cap="none"/>
                        <a:t>Current Drawn</a:t>
                      </a:r>
                    </a:p>
                  </a:txBody>
                  <a:tcPr marL="91450" marR="91450" marT="45725" marB="45725"/>
                </a:tc>
              </a:tr>
              <a:tr h="370850">
                <a:tc>
                  <a:txBody>
                    <a:bodyPr/>
                    <a:lstStyle/>
                    <a:p>
                      <a:pPr marL="0" marR="0" lvl="0" indent="0" algn="ctr" rtl="0">
                        <a:spcBef>
                          <a:spcPts val="0"/>
                        </a:spcBef>
                        <a:buNone/>
                      </a:pPr>
                      <a:r>
                        <a:rPr lang="en-US" sz="1800" u="none" strike="noStrike" cap="none"/>
                        <a:t>1</a:t>
                      </a:r>
                    </a:p>
                  </a:txBody>
                  <a:tcPr marL="91450" marR="91450" marT="45725" marB="45725"/>
                </a:tc>
                <a:tc>
                  <a:txBody>
                    <a:bodyPr/>
                    <a:lstStyle/>
                    <a:p>
                      <a:pPr marL="0" marR="0" lvl="0" indent="0" algn="ctr" rtl="0">
                        <a:spcBef>
                          <a:spcPts val="0"/>
                        </a:spcBef>
                        <a:buNone/>
                      </a:pPr>
                      <a:r>
                        <a:rPr lang="en-US" sz="1800"/>
                        <a:t>Idle</a:t>
                      </a:r>
                    </a:p>
                  </a:txBody>
                  <a:tcPr marL="91450" marR="91450" marT="45725" marB="45725"/>
                </a:tc>
                <a:tc>
                  <a:txBody>
                    <a:bodyPr/>
                    <a:lstStyle/>
                    <a:p>
                      <a:pPr marL="0" marR="0" lvl="0" indent="0" algn="ctr" rtl="0">
                        <a:spcBef>
                          <a:spcPts val="0"/>
                        </a:spcBef>
                        <a:buNone/>
                      </a:pPr>
                      <a:r>
                        <a:rPr lang="en-US" sz="1800"/>
                        <a:t>-1.7 mA</a:t>
                      </a:r>
                    </a:p>
                  </a:txBody>
                  <a:tcPr marL="91450" marR="91450" marT="45725" marB="45725"/>
                </a:tc>
              </a:tr>
              <a:tr h="370850">
                <a:tc>
                  <a:txBody>
                    <a:bodyPr/>
                    <a:lstStyle/>
                    <a:p>
                      <a:pPr marL="0" marR="0" lvl="0" indent="0" algn="ctr" rtl="0">
                        <a:spcBef>
                          <a:spcPts val="0"/>
                        </a:spcBef>
                        <a:buNone/>
                      </a:pPr>
                      <a:r>
                        <a:rPr lang="en-US" sz="1800" u="none" strike="noStrike" cap="none"/>
                        <a:t>2</a:t>
                      </a:r>
                    </a:p>
                  </a:txBody>
                  <a:tcPr marL="91450" marR="91450" marT="45725" marB="45725"/>
                </a:tc>
                <a:tc>
                  <a:txBody>
                    <a:bodyPr/>
                    <a:lstStyle/>
                    <a:p>
                      <a:pPr marL="0" marR="0" lvl="0" indent="0" algn="ctr" rtl="0">
                        <a:spcBef>
                          <a:spcPts val="0"/>
                        </a:spcBef>
                        <a:buNone/>
                      </a:pPr>
                      <a:r>
                        <a:rPr lang="en-US" sz="1800"/>
                        <a:t>Idle</a:t>
                      </a:r>
                    </a:p>
                  </a:txBody>
                  <a:tcPr marL="91450" marR="91450" marT="45725" marB="45725"/>
                </a:tc>
                <a:tc>
                  <a:txBody>
                    <a:bodyPr/>
                    <a:lstStyle/>
                    <a:p>
                      <a:pPr marL="0" marR="0" lvl="0" indent="0" algn="ctr" rtl="0">
                        <a:spcBef>
                          <a:spcPts val="0"/>
                        </a:spcBef>
                        <a:buNone/>
                      </a:pPr>
                      <a:r>
                        <a:rPr lang="en-US" sz="1800"/>
                        <a:t>-1.7 mA</a:t>
                      </a:r>
                    </a:p>
                  </a:txBody>
                  <a:tcPr marL="91450" marR="91450" marT="45725" marB="45725"/>
                </a:tc>
              </a:tr>
              <a:tr h="370850">
                <a:tc>
                  <a:txBody>
                    <a:bodyPr/>
                    <a:lstStyle/>
                    <a:p>
                      <a:pPr marL="0" marR="0" lvl="0" indent="0" algn="ctr" rtl="0">
                        <a:spcBef>
                          <a:spcPts val="0"/>
                        </a:spcBef>
                        <a:buNone/>
                      </a:pPr>
                      <a:r>
                        <a:rPr lang="en-US" sz="1800" u="none" strike="noStrike" cap="none"/>
                        <a:t>3</a:t>
                      </a:r>
                    </a:p>
                  </a:txBody>
                  <a:tcPr marL="91450" marR="91450" marT="45725" marB="45725"/>
                </a:tc>
                <a:tc>
                  <a:txBody>
                    <a:bodyPr/>
                    <a:lstStyle/>
                    <a:p>
                      <a:pPr marL="0" marR="0" lvl="0" indent="0" algn="ctr" rtl="0">
                        <a:spcBef>
                          <a:spcPts val="0"/>
                        </a:spcBef>
                        <a:buNone/>
                      </a:pPr>
                      <a:r>
                        <a:rPr lang="en-US" sz="1800"/>
                        <a:t>RFID</a:t>
                      </a:r>
                    </a:p>
                  </a:txBody>
                  <a:tcPr marL="91450" marR="91450" marT="45725" marB="45725"/>
                </a:tc>
                <a:tc>
                  <a:txBody>
                    <a:bodyPr/>
                    <a:lstStyle/>
                    <a:p>
                      <a:pPr marL="0" marR="0" lvl="0" indent="0" algn="ctr" rtl="0">
                        <a:spcBef>
                          <a:spcPts val="0"/>
                        </a:spcBef>
                        <a:buNone/>
                      </a:pPr>
                      <a:r>
                        <a:rPr lang="en-US" sz="1800"/>
                        <a:t>67 mA</a:t>
                      </a:r>
                    </a:p>
                  </a:txBody>
                  <a:tcPr marL="91450" marR="91450" marT="45725" marB="45725"/>
                </a:tc>
              </a:tr>
              <a:tr h="370850">
                <a:tc>
                  <a:txBody>
                    <a:bodyPr/>
                    <a:lstStyle/>
                    <a:p>
                      <a:pPr marL="0" marR="0" lvl="0" indent="0" algn="ctr" rtl="0">
                        <a:spcBef>
                          <a:spcPts val="0"/>
                        </a:spcBef>
                        <a:buNone/>
                      </a:pPr>
                      <a:r>
                        <a:rPr lang="en-US" sz="1800" u="none" strike="noStrike" cap="none"/>
                        <a:t>4</a:t>
                      </a:r>
                    </a:p>
                  </a:txBody>
                  <a:tcPr marL="91450" marR="91450" marT="45725" marB="45725"/>
                </a:tc>
                <a:tc>
                  <a:txBody>
                    <a:bodyPr/>
                    <a:lstStyle/>
                    <a:p>
                      <a:pPr marL="0" marR="0" lvl="0" indent="0" algn="ctr" rtl="0">
                        <a:spcBef>
                          <a:spcPts val="0"/>
                        </a:spcBef>
                        <a:buNone/>
                      </a:pPr>
                      <a:r>
                        <a:rPr lang="en-US" sz="1800"/>
                        <a:t>RFID</a:t>
                      </a:r>
                    </a:p>
                  </a:txBody>
                  <a:tcPr marL="91450" marR="91450" marT="45725" marB="45725"/>
                </a:tc>
                <a:tc>
                  <a:txBody>
                    <a:bodyPr/>
                    <a:lstStyle/>
                    <a:p>
                      <a:pPr marL="0" marR="0" lvl="0" indent="0" algn="ctr" rtl="0">
                        <a:spcBef>
                          <a:spcPts val="0"/>
                        </a:spcBef>
                        <a:buNone/>
                      </a:pPr>
                      <a:r>
                        <a:rPr lang="en-US" sz="1800"/>
                        <a:t>68 mA</a:t>
                      </a:r>
                    </a:p>
                  </a:txBody>
                  <a:tcPr marL="91450" marR="91450" marT="45725" marB="45725"/>
                </a:tc>
              </a:tr>
              <a:tr h="370850">
                <a:tc>
                  <a:txBody>
                    <a:bodyPr/>
                    <a:lstStyle/>
                    <a:p>
                      <a:pPr marL="0" marR="0" lvl="0" indent="0" algn="ctr" rtl="0">
                        <a:spcBef>
                          <a:spcPts val="0"/>
                        </a:spcBef>
                        <a:buNone/>
                      </a:pPr>
                      <a:r>
                        <a:rPr lang="en-US" sz="1800" u="none" strike="noStrike" cap="none"/>
                        <a:t>5</a:t>
                      </a:r>
                    </a:p>
                  </a:txBody>
                  <a:tcPr marL="91450" marR="91450" marT="45725" marB="45725"/>
                </a:tc>
                <a:tc>
                  <a:txBody>
                    <a:bodyPr/>
                    <a:lstStyle/>
                    <a:p>
                      <a:pPr marL="0" marR="0" lvl="0" indent="0" algn="ctr" rtl="0">
                        <a:spcBef>
                          <a:spcPts val="0"/>
                        </a:spcBef>
                        <a:buNone/>
                      </a:pPr>
                      <a:r>
                        <a:rPr lang="en-US" sz="1800"/>
                        <a:t>Servo</a:t>
                      </a:r>
                    </a:p>
                  </a:txBody>
                  <a:tcPr marL="91450" marR="91450" marT="45725" marB="45725"/>
                </a:tc>
                <a:tc>
                  <a:txBody>
                    <a:bodyPr/>
                    <a:lstStyle/>
                    <a:p>
                      <a:pPr marL="0" marR="0" lvl="0" indent="0" algn="ctr" rtl="0">
                        <a:spcBef>
                          <a:spcPts val="0"/>
                        </a:spcBef>
                        <a:buNone/>
                      </a:pPr>
                      <a:r>
                        <a:rPr lang="en-US" sz="1800"/>
                        <a:t>300 mA</a:t>
                      </a:r>
                    </a:p>
                  </a:txBody>
                  <a:tcPr marL="91450" marR="91450" marT="45725" marB="45725"/>
                </a:tc>
              </a:tr>
              <a:tr h="370850">
                <a:tc>
                  <a:txBody>
                    <a:bodyPr/>
                    <a:lstStyle/>
                    <a:p>
                      <a:pPr marL="0" marR="0" lvl="0" indent="0" algn="ctr" rtl="0">
                        <a:spcBef>
                          <a:spcPts val="0"/>
                        </a:spcBef>
                        <a:buNone/>
                      </a:pPr>
                      <a:r>
                        <a:rPr lang="en-US" sz="1800"/>
                        <a:t>6</a:t>
                      </a:r>
                    </a:p>
                  </a:txBody>
                  <a:tcPr marL="91450" marR="91450" marT="45725" marB="45725"/>
                </a:tc>
                <a:tc>
                  <a:txBody>
                    <a:bodyPr/>
                    <a:lstStyle/>
                    <a:p>
                      <a:pPr marL="0" marR="0" lvl="0" indent="0" algn="ctr" rtl="0">
                        <a:spcBef>
                          <a:spcPts val="0"/>
                        </a:spcBef>
                        <a:buNone/>
                      </a:pPr>
                      <a:r>
                        <a:rPr lang="en-US" sz="1800"/>
                        <a:t>Servo</a:t>
                      </a:r>
                    </a:p>
                  </a:txBody>
                  <a:tcPr marL="91450" marR="91450" marT="45725" marB="45725"/>
                </a:tc>
                <a:tc>
                  <a:txBody>
                    <a:bodyPr/>
                    <a:lstStyle/>
                    <a:p>
                      <a:pPr marL="0" marR="0" lvl="0" indent="0" algn="ctr" rtl="0">
                        <a:spcBef>
                          <a:spcPts val="0"/>
                        </a:spcBef>
                        <a:buNone/>
                      </a:pPr>
                      <a:r>
                        <a:rPr lang="en-US" sz="1800"/>
                        <a:t>305 mA</a:t>
                      </a:r>
                    </a:p>
                  </a:txBody>
                  <a:tcPr marL="91450" marR="91450" marT="45725" marB="45725"/>
                </a:tc>
              </a:tr>
              <a:tr h="370850">
                <a:tc>
                  <a:txBody>
                    <a:bodyPr/>
                    <a:lstStyle/>
                    <a:p>
                      <a:pPr marL="0" marR="0" lvl="0" indent="0" algn="ctr" rtl="0">
                        <a:spcBef>
                          <a:spcPts val="0"/>
                        </a:spcBef>
                        <a:buNone/>
                      </a:pPr>
                      <a:r>
                        <a:rPr lang="en-US" sz="1800"/>
                        <a:t>7</a:t>
                      </a:r>
                    </a:p>
                  </a:txBody>
                  <a:tcPr marL="91450" marR="91450" marT="45725" marB="45725"/>
                </a:tc>
                <a:tc>
                  <a:txBody>
                    <a:bodyPr/>
                    <a:lstStyle/>
                    <a:p>
                      <a:pPr marL="0" marR="0" lvl="0" indent="0" algn="ctr" rtl="0">
                        <a:spcBef>
                          <a:spcPts val="0"/>
                        </a:spcBef>
                        <a:buNone/>
                      </a:pPr>
                      <a:r>
                        <a:rPr lang="en-US" sz="1800"/>
                        <a:t>Both</a:t>
                      </a:r>
                    </a:p>
                  </a:txBody>
                  <a:tcPr marL="91450" marR="91450" marT="45725" marB="45725"/>
                </a:tc>
                <a:tc>
                  <a:txBody>
                    <a:bodyPr/>
                    <a:lstStyle/>
                    <a:p>
                      <a:pPr marL="0" marR="0" lvl="0" indent="0" algn="ctr" rtl="0">
                        <a:spcBef>
                          <a:spcPts val="0"/>
                        </a:spcBef>
                        <a:buNone/>
                      </a:pPr>
                      <a:r>
                        <a:rPr lang="en-US" sz="1800"/>
                        <a:t>475 mA</a:t>
                      </a:r>
                    </a:p>
                  </a:txBody>
                  <a:tcPr marL="91450" marR="91450" marT="45725" marB="45725"/>
                </a:tc>
              </a:tr>
              <a:tr h="370850">
                <a:tc>
                  <a:txBody>
                    <a:bodyPr/>
                    <a:lstStyle/>
                    <a:p>
                      <a:pPr marL="0" marR="0" lvl="0" indent="0" algn="ctr" rtl="0">
                        <a:spcBef>
                          <a:spcPts val="0"/>
                        </a:spcBef>
                        <a:buNone/>
                      </a:pPr>
                      <a:r>
                        <a:rPr lang="en-US" sz="1800"/>
                        <a:t>8</a:t>
                      </a:r>
                    </a:p>
                  </a:txBody>
                  <a:tcPr marL="91450" marR="91450" marT="45725" marB="45725"/>
                </a:tc>
                <a:tc>
                  <a:txBody>
                    <a:bodyPr/>
                    <a:lstStyle/>
                    <a:p>
                      <a:pPr marL="0" marR="0" lvl="0" indent="0" algn="ctr" rtl="0">
                        <a:spcBef>
                          <a:spcPts val="0"/>
                        </a:spcBef>
                        <a:buNone/>
                      </a:pPr>
                      <a:r>
                        <a:rPr lang="en-US" sz="1800"/>
                        <a:t>Both</a:t>
                      </a:r>
                    </a:p>
                  </a:txBody>
                  <a:tcPr marL="91450" marR="91450" marT="45725" marB="45725"/>
                </a:tc>
                <a:tc>
                  <a:txBody>
                    <a:bodyPr/>
                    <a:lstStyle/>
                    <a:p>
                      <a:pPr marL="0" marR="0" lvl="0" indent="0" algn="ctr" rtl="0">
                        <a:spcBef>
                          <a:spcPts val="0"/>
                        </a:spcBef>
                        <a:buNone/>
                      </a:pPr>
                      <a:r>
                        <a:rPr lang="en-US" sz="1800"/>
                        <a:t>480 mA</a:t>
                      </a:r>
                    </a:p>
                  </a:txBody>
                  <a:tcPr marL="91450" marR="91450" marT="45725" marB="45725"/>
                </a:tc>
              </a:tr>
            </a:tbl>
          </a:graphicData>
        </a:graphic>
      </p:graphicFrame>
      <p:sp>
        <p:nvSpPr>
          <p:cNvPr id="401" name="Shape 401"/>
          <p:cNvSpPr/>
          <p:nvPr/>
        </p:nvSpPr>
        <p:spPr>
          <a:xfrm>
            <a:off x="5262507" y="871575"/>
            <a:ext cx="36426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Measured Battery Current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p:nvPr/>
        </p:nvSpPr>
        <p:spPr>
          <a:xfrm>
            <a:off x="304525" y="2173650"/>
            <a:ext cx="4200900" cy="27990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408" name="Shape 408"/>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UI &amp; Proximity Sensor Overview</a:t>
            </a:r>
          </a:p>
        </p:txBody>
      </p:sp>
      <p:sp>
        <p:nvSpPr>
          <p:cNvPr id="409" name="Shape 409"/>
          <p:cNvSpPr/>
          <p:nvPr/>
        </p:nvSpPr>
        <p:spPr>
          <a:xfrm>
            <a:off x="240499" y="807725"/>
            <a:ext cx="37506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Operational Overview</a:t>
            </a:r>
          </a:p>
        </p:txBody>
      </p:sp>
      <p:sp>
        <p:nvSpPr>
          <p:cNvPr id="410" name="Shape 410"/>
          <p:cNvSpPr/>
          <p:nvPr/>
        </p:nvSpPr>
        <p:spPr>
          <a:xfrm>
            <a:off x="304519" y="2106475"/>
            <a:ext cx="23739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UI Functions</a:t>
            </a:r>
          </a:p>
        </p:txBody>
      </p:sp>
      <p:sp>
        <p:nvSpPr>
          <p:cNvPr id="411" name="Shape 411"/>
          <p:cNvSpPr/>
          <p:nvPr/>
        </p:nvSpPr>
        <p:spPr>
          <a:xfrm>
            <a:off x="304525" y="2506702"/>
            <a:ext cx="4200900" cy="2348700"/>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None/>
            </a:pPr>
            <a:r>
              <a:rPr lang="en-US" b="1"/>
              <a:t>Buttons:</a:t>
            </a:r>
          </a:p>
          <a:p>
            <a:pPr marL="285750" marR="0" lvl="0" indent="-285750" algn="l" rtl="0">
              <a:lnSpc>
                <a:spcPct val="110000"/>
              </a:lnSpc>
              <a:spcBef>
                <a:spcPts val="0"/>
              </a:spcBef>
              <a:spcAft>
                <a:spcPts val="0"/>
              </a:spcAft>
              <a:buClr>
                <a:srgbClr val="212620"/>
              </a:buClr>
              <a:buSzPts val="1600"/>
              <a:buFont typeface="Arial"/>
              <a:buChar char="•"/>
            </a:pPr>
            <a:r>
              <a:rPr lang="en-US"/>
              <a:t>Lock / Unlock		Locks/unlocks the door</a:t>
            </a:r>
          </a:p>
          <a:p>
            <a:pPr marL="285750" marR="0" lvl="0" indent="-285750" algn="l" rtl="0">
              <a:lnSpc>
                <a:spcPct val="110000"/>
              </a:lnSpc>
              <a:spcBef>
                <a:spcPts val="0"/>
              </a:spcBef>
              <a:spcAft>
                <a:spcPts val="0"/>
              </a:spcAft>
              <a:buClr>
                <a:srgbClr val="000000"/>
              </a:buClr>
              <a:buSzPts val="1600"/>
              <a:buFont typeface="Arial"/>
              <a:buChar char="•"/>
            </a:pPr>
            <a:r>
              <a:rPr lang="en-US"/>
              <a:t>Reset RFID		Change valid RFID Tag</a:t>
            </a:r>
          </a:p>
          <a:p>
            <a:pPr marL="285750" marR="0" lvl="0" indent="-285750" algn="l" rtl="0">
              <a:lnSpc>
                <a:spcPct val="110000"/>
              </a:lnSpc>
              <a:spcBef>
                <a:spcPts val="0"/>
              </a:spcBef>
              <a:spcAft>
                <a:spcPts val="0"/>
              </a:spcAft>
              <a:buClr>
                <a:srgbClr val="000000"/>
              </a:buClr>
              <a:buSzPts val="1600"/>
              <a:buFont typeface="Arial"/>
              <a:buChar char="•"/>
            </a:pPr>
            <a:r>
              <a:rPr lang="en-US"/>
              <a:t>Reset Keypad	Change valid PIN</a:t>
            </a:r>
          </a:p>
          <a:p>
            <a:pPr marL="0" marR="0" lvl="0" indent="0" algn="l" rtl="0">
              <a:lnSpc>
                <a:spcPct val="110000"/>
              </a:lnSpc>
              <a:spcBef>
                <a:spcPts val="0"/>
              </a:spcBef>
              <a:spcAft>
                <a:spcPts val="0"/>
              </a:spcAft>
              <a:buNone/>
            </a:pPr>
            <a:r>
              <a:rPr lang="en-US" b="1"/>
              <a:t> </a:t>
            </a:r>
          </a:p>
          <a:p>
            <a:pPr marL="0" marR="0" lvl="0" indent="0" algn="l" rtl="0">
              <a:lnSpc>
                <a:spcPct val="110000"/>
              </a:lnSpc>
              <a:spcBef>
                <a:spcPts val="0"/>
              </a:spcBef>
              <a:spcAft>
                <a:spcPts val="0"/>
              </a:spcAft>
              <a:buNone/>
            </a:pPr>
            <a:r>
              <a:rPr lang="en-US" b="1"/>
              <a:t>Switches:</a:t>
            </a:r>
          </a:p>
          <a:p>
            <a:pPr marL="0" marR="0" lvl="0" indent="0" algn="l" rtl="0">
              <a:lnSpc>
                <a:spcPct val="110000"/>
              </a:lnSpc>
              <a:spcBef>
                <a:spcPts val="0"/>
              </a:spcBef>
              <a:spcAft>
                <a:spcPts val="0"/>
              </a:spcAft>
              <a:buNone/>
            </a:pPr>
            <a:r>
              <a:rPr lang="en-US" b="1" i="1"/>
              <a:t> /</a:t>
            </a:r>
            <a:r>
              <a:rPr lang="en-US"/>
              <a:t>    Enable RFID		Use RFID</a:t>
            </a:r>
          </a:p>
          <a:p>
            <a:pPr marL="0" marR="0" lvl="0" indent="0" algn="l" rtl="0">
              <a:lnSpc>
                <a:spcPct val="110000"/>
              </a:lnSpc>
              <a:spcBef>
                <a:spcPts val="0"/>
              </a:spcBef>
              <a:spcAft>
                <a:spcPts val="0"/>
              </a:spcAft>
              <a:buNone/>
            </a:pPr>
            <a:r>
              <a:rPr lang="en-US" b="1" i="1"/>
              <a:t> / </a:t>
            </a:r>
            <a:r>
              <a:rPr lang="en-US"/>
              <a:t>   Enable Keypad	Use keypad</a:t>
            </a:r>
          </a:p>
          <a:p>
            <a:pPr marL="0" marR="0" lvl="0" indent="0" algn="l" rtl="0">
              <a:lnSpc>
                <a:spcPct val="110000"/>
              </a:lnSpc>
              <a:spcBef>
                <a:spcPts val="0"/>
              </a:spcBef>
              <a:spcAft>
                <a:spcPts val="0"/>
              </a:spcAft>
              <a:buNone/>
            </a:pPr>
            <a:r>
              <a:rPr lang="en-US" b="1" i="1"/>
              <a:t> / </a:t>
            </a:r>
            <a:r>
              <a:rPr lang="en-US"/>
              <a:t>   AND Mode		Require both</a:t>
            </a:r>
          </a:p>
        </p:txBody>
      </p:sp>
      <p:sp>
        <p:nvSpPr>
          <p:cNvPr id="412" name="Shape 412"/>
          <p:cNvSpPr/>
          <p:nvPr/>
        </p:nvSpPr>
        <p:spPr>
          <a:xfrm>
            <a:off x="240500" y="1068175"/>
            <a:ext cx="8337300" cy="1038300"/>
          </a:xfrm>
          <a:prstGeom prst="rect">
            <a:avLst/>
          </a:prstGeom>
          <a:noFill/>
          <a:ln>
            <a:noFill/>
          </a:ln>
        </p:spPr>
        <p:txBody>
          <a:bodyPr wrap="square" lIns="91425" tIns="45700" rIns="91425" bIns="45700" anchor="t" anchorCtr="0">
            <a:noAutofit/>
          </a:bodyPr>
          <a:lstStyle/>
          <a:p>
            <a:pPr marL="285750" lvl="0" indent="-285750" rtl="0">
              <a:lnSpc>
                <a:spcPct val="110000"/>
              </a:lnSpc>
              <a:spcBef>
                <a:spcPts val="0"/>
              </a:spcBef>
              <a:buClr>
                <a:srgbClr val="212620"/>
              </a:buClr>
              <a:buSzPts val="1800"/>
              <a:buFont typeface="Arial"/>
              <a:buChar char="•"/>
            </a:pPr>
            <a:r>
              <a:rPr lang="en-US" sz="1800">
                <a:solidFill>
                  <a:srgbClr val="212620"/>
                </a:solidFill>
              </a:rPr>
              <a:t>Set up inside the door</a:t>
            </a:r>
          </a:p>
          <a:p>
            <a:pPr marL="285750" lvl="0" indent="-285750" rtl="0">
              <a:lnSpc>
                <a:spcPct val="110000"/>
              </a:lnSpc>
              <a:spcBef>
                <a:spcPts val="0"/>
              </a:spcBef>
              <a:buClr>
                <a:srgbClr val="212620"/>
              </a:buClr>
              <a:buSzPts val="1800"/>
              <a:buFont typeface="Arial"/>
              <a:buChar char="•"/>
            </a:pPr>
            <a:r>
              <a:rPr lang="en-US" sz="1800">
                <a:solidFill>
                  <a:srgbClr val="212620"/>
                </a:solidFill>
              </a:rPr>
              <a:t>Proximity sensor detects when door is open or closed</a:t>
            </a: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3 Buttons / 3 Switches are user control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UI &amp; Proximity Sensor</a:t>
            </a:r>
            <a:r>
              <a:rPr lang="en-US" sz="3600" b="1" i="0" u="none" strike="noStrike" cap="none">
                <a:solidFill>
                  <a:schemeClr val="dk1"/>
                </a:solidFill>
                <a:latin typeface="Arial"/>
                <a:ea typeface="Arial"/>
                <a:cs typeface="Arial"/>
                <a:sym typeface="Arial"/>
              </a:rPr>
              <a:t> Parameters</a:t>
            </a:r>
          </a:p>
        </p:txBody>
      </p:sp>
      <p:graphicFrame>
        <p:nvGraphicFramePr>
          <p:cNvPr id="419" name="Shape 419"/>
          <p:cNvGraphicFramePr/>
          <p:nvPr/>
        </p:nvGraphicFramePr>
        <p:xfrm>
          <a:off x="4613650" y="2030900"/>
          <a:ext cx="4197575" cy="1981050"/>
        </p:xfrm>
        <a:graphic>
          <a:graphicData uri="http://schemas.openxmlformats.org/drawingml/2006/table">
            <a:tbl>
              <a:tblPr>
                <a:noFill/>
                <a:tableStyleId>{1D19C087-7BB6-403F-AFEA-F45BB3BB54C3}</a:tableStyleId>
              </a:tblPr>
              <a:tblGrid>
                <a:gridCol w="653625"/>
                <a:gridCol w="750900"/>
                <a:gridCol w="555525"/>
                <a:gridCol w="706725"/>
                <a:gridCol w="749375"/>
                <a:gridCol w="781425"/>
              </a:tblGrid>
              <a:tr h="396200">
                <a:tc>
                  <a:txBody>
                    <a:bodyPr/>
                    <a:lstStyle/>
                    <a:p>
                      <a:pPr marL="0" lvl="0" indent="0" rtl="0">
                        <a:spcBef>
                          <a:spcPts val="0"/>
                        </a:spcBef>
                        <a:buNone/>
                      </a:pPr>
                      <a:r>
                        <a:rPr lang="en-US" b="1"/>
                        <a:t>Input</a:t>
                      </a:r>
                    </a:p>
                  </a:txBody>
                  <a:tcPr marL="91425" marR="91425" marT="91425" marB="91425"/>
                </a:tc>
                <a:tc>
                  <a:txBody>
                    <a:bodyPr/>
                    <a:lstStyle/>
                    <a:p>
                      <a:pPr marL="0" lvl="0" indent="0" rtl="0">
                        <a:spcBef>
                          <a:spcPts val="0"/>
                        </a:spcBef>
                        <a:buNone/>
                      </a:pPr>
                      <a:r>
                        <a:rPr lang="en-US" b="1"/>
                        <a:t>Status</a:t>
                      </a:r>
                    </a:p>
                  </a:txBody>
                  <a:tcPr marL="91425" marR="91425" marT="91425" marB="91425"/>
                </a:tc>
                <a:tc gridSpan="4">
                  <a:txBody>
                    <a:bodyPr/>
                    <a:lstStyle/>
                    <a:p>
                      <a:pPr marL="0" lvl="0" indent="0" algn="ctr" rtl="0">
                        <a:spcBef>
                          <a:spcPts val="0"/>
                        </a:spcBef>
                        <a:buNone/>
                      </a:pPr>
                      <a:r>
                        <a:rPr lang="en-US" b="1"/>
                        <a:t>Outputs</a:t>
                      </a: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p>
                      <a:pPr marL="0" lvl="0" indent="0" algn="ctr" rtl="0">
                        <a:spcBef>
                          <a:spcPts val="0"/>
                        </a:spcBef>
                        <a:buNone/>
                      </a:pPr>
                      <a:r>
                        <a:rPr lang="en-US"/>
                        <a:t>5V</a:t>
                      </a:r>
                    </a:p>
                  </a:txBody>
                  <a:tcPr marL="91425" marR="91425" marT="91425" marB="91425"/>
                </a:tc>
                <a:tc>
                  <a:txBody>
                    <a:bodyPr/>
                    <a:lstStyle/>
                    <a:p>
                      <a:pPr marL="0" lvl="0" indent="0" algn="ctr" rtl="0">
                        <a:spcBef>
                          <a:spcPts val="0"/>
                        </a:spcBef>
                        <a:buNone/>
                      </a:pPr>
                      <a:r>
                        <a:rPr lang="en-US"/>
                        <a:t>Close</a:t>
                      </a:r>
                    </a:p>
                  </a:txBody>
                  <a:tcPr marL="91425" marR="91425" marT="91425" marB="91425"/>
                </a:tc>
                <a:tc>
                  <a:txBody>
                    <a:bodyPr/>
                    <a:lstStyle/>
                    <a:p>
                      <a:pPr marL="0" lvl="0" indent="0" algn="r" rtl="0">
                        <a:spcBef>
                          <a:spcPts val="0"/>
                        </a:spcBef>
                        <a:buNone/>
                      </a:pPr>
                      <a:r>
                        <a:rPr lang="en-US"/>
                        <a:t>8mV</a:t>
                      </a:r>
                    </a:p>
                  </a:txBody>
                  <a:tcPr marL="91425" marR="91425" marT="91425" marB="91425"/>
                </a:tc>
                <a:tc>
                  <a:txBody>
                    <a:bodyPr/>
                    <a:lstStyle/>
                    <a:p>
                      <a:pPr marL="0" lvl="0" indent="0" algn="r" rtl="0">
                        <a:spcBef>
                          <a:spcPts val="0"/>
                        </a:spcBef>
                        <a:buNone/>
                      </a:pPr>
                      <a:r>
                        <a:rPr lang="en-US"/>
                        <a:t>6mV</a:t>
                      </a:r>
                    </a:p>
                  </a:txBody>
                  <a:tcPr marL="91425" marR="91425" marT="91425" marB="91425"/>
                </a:tc>
                <a:tc>
                  <a:txBody>
                    <a:bodyPr/>
                    <a:lstStyle/>
                    <a:p>
                      <a:pPr marL="0" lvl="0" indent="0" algn="r" rtl="0">
                        <a:spcBef>
                          <a:spcPts val="0"/>
                        </a:spcBef>
                        <a:buNone/>
                      </a:pPr>
                      <a:r>
                        <a:rPr lang="en-US"/>
                        <a:t>6.5mV</a:t>
                      </a:r>
                    </a:p>
                  </a:txBody>
                  <a:tcPr marL="91425" marR="91425" marT="91425" marB="91425"/>
                </a:tc>
                <a:tc>
                  <a:txBody>
                    <a:bodyPr/>
                    <a:lstStyle/>
                    <a:p>
                      <a:pPr marL="0" lvl="0" indent="0" algn="r" rtl="0">
                        <a:spcBef>
                          <a:spcPts val="0"/>
                        </a:spcBef>
                        <a:buNone/>
                      </a:pPr>
                      <a:r>
                        <a:rPr lang="en-US"/>
                        <a:t>9mV</a:t>
                      </a:r>
                    </a:p>
                  </a:txBody>
                  <a:tcPr marL="91425" marR="91425" marT="91425" marB="91425"/>
                </a:tc>
              </a:tr>
              <a:tr h="381000">
                <a:tc>
                  <a:txBody>
                    <a:bodyPr/>
                    <a:lstStyle/>
                    <a:p>
                      <a:pPr marL="0" lvl="0" indent="0" algn="ctr" rtl="0">
                        <a:spcBef>
                          <a:spcPts val="0"/>
                        </a:spcBef>
                        <a:buNone/>
                      </a:pPr>
                      <a:r>
                        <a:rPr lang="en-US"/>
                        <a:t>5V</a:t>
                      </a:r>
                    </a:p>
                  </a:txBody>
                  <a:tcPr marL="91425" marR="91425" marT="91425" marB="91425"/>
                </a:tc>
                <a:tc>
                  <a:txBody>
                    <a:bodyPr/>
                    <a:lstStyle/>
                    <a:p>
                      <a:pPr marL="0" lvl="0" indent="0" algn="ctr" rtl="0">
                        <a:spcBef>
                          <a:spcPts val="0"/>
                        </a:spcBef>
                        <a:buNone/>
                      </a:pPr>
                      <a:r>
                        <a:rPr lang="en-US"/>
                        <a:t>Far</a:t>
                      </a:r>
                    </a:p>
                  </a:txBody>
                  <a:tcPr marL="91425" marR="91425" marT="91425" marB="91425"/>
                </a:tc>
                <a:tc>
                  <a:txBody>
                    <a:bodyPr/>
                    <a:lstStyle/>
                    <a:p>
                      <a:pPr marL="0" lvl="0" indent="0" algn="r" rtl="0">
                        <a:spcBef>
                          <a:spcPts val="0"/>
                        </a:spcBef>
                        <a:buNone/>
                      </a:pPr>
                      <a:r>
                        <a:rPr lang="en-US"/>
                        <a:t>5V</a:t>
                      </a:r>
                    </a:p>
                  </a:txBody>
                  <a:tcPr marL="91425" marR="91425" marT="91425" marB="91425"/>
                </a:tc>
                <a:tc>
                  <a:txBody>
                    <a:bodyPr/>
                    <a:lstStyle/>
                    <a:p>
                      <a:pPr marL="0" lvl="0" indent="0" algn="r" rtl="0">
                        <a:spcBef>
                          <a:spcPts val="0"/>
                        </a:spcBef>
                        <a:buNone/>
                      </a:pPr>
                      <a:r>
                        <a:rPr lang="en-US"/>
                        <a:t>4.99V</a:t>
                      </a:r>
                    </a:p>
                  </a:txBody>
                  <a:tcPr marL="91425" marR="91425" marT="91425" marB="91425"/>
                </a:tc>
                <a:tc>
                  <a:txBody>
                    <a:bodyPr/>
                    <a:lstStyle/>
                    <a:p>
                      <a:pPr marL="0" lvl="0" indent="0" algn="r" rtl="0">
                        <a:spcBef>
                          <a:spcPts val="0"/>
                        </a:spcBef>
                        <a:buNone/>
                      </a:pPr>
                      <a:r>
                        <a:rPr lang="en-US"/>
                        <a:t>5V</a:t>
                      </a:r>
                    </a:p>
                  </a:txBody>
                  <a:tcPr marL="91425" marR="91425" marT="91425" marB="91425"/>
                </a:tc>
                <a:tc>
                  <a:txBody>
                    <a:bodyPr/>
                    <a:lstStyle/>
                    <a:p>
                      <a:pPr marL="0" lvl="0" indent="0" algn="r" rtl="0">
                        <a:spcBef>
                          <a:spcPts val="0"/>
                        </a:spcBef>
                        <a:buNone/>
                      </a:pPr>
                      <a:r>
                        <a:rPr lang="en-US"/>
                        <a:t>5V</a:t>
                      </a:r>
                    </a:p>
                  </a:txBody>
                  <a:tcPr marL="91425" marR="91425" marT="91425" marB="91425"/>
                </a:tc>
              </a:tr>
              <a:tr h="381000">
                <a:tc>
                  <a:txBody>
                    <a:bodyPr/>
                    <a:lstStyle/>
                    <a:p>
                      <a:pPr marL="0" lvl="0" indent="0" algn="ctr" rtl="0">
                        <a:spcBef>
                          <a:spcPts val="0"/>
                        </a:spcBef>
                        <a:buNone/>
                      </a:pPr>
                      <a:r>
                        <a:rPr lang="en-US"/>
                        <a:t>4V</a:t>
                      </a:r>
                    </a:p>
                  </a:txBody>
                  <a:tcPr marL="91425" marR="91425" marT="91425" marB="91425"/>
                </a:tc>
                <a:tc>
                  <a:txBody>
                    <a:bodyPr/>
                    <a:lstStyle/>
                    <a:p>
                      <a:pPr marL="0" lvl="0" indent="0" algn="ctr" rtl="0">
                        <a:spcBef>
                          <a:spcPts val="0"/>
                        </a:spcBef>
                        <a:buNone/>
                      </a:pPr>
                      <a:r>
                        <a:rPr lang="en-US"/>
                        <a:t>Close</a:t>
                      </a:r>
                    </a:p>
                  </a:txBody>
                  <a:tcPr marL="91425" marR="91425" marT="91425" marB="91425"/>
                </a:tc>
                <a:tc>
                  <a:txBody>
                    <a:bodyPr/>
                    <a:lstStyle/>
                    <a:p>
                      <a:pPr marL="0" lvl="0" indent="0" algn="r" rtl="0">
                        <a:spcBef>
                          <a:spcPts val="0"/>
                        </a:spcBef>
                        <a:buNone/>
                      </a:pPr>
                      <a:r>
                        <a:rPr lang="en-US"/>
                        <a:t>4mV</a:t>
                      </a:r>
                    </a:p>
                  </a:txBody>
                  <a:tcPr marL="91425" marR="91425" marT="91425" marB="91425"/>
                </a:tc>
                <a:tc>
                  <a:txBody>
                    <a:bodyPr/>
                    <a:lstStyle/>
                    <a:p>
                      <a:pPr marL="0" lvl="0" indent="0" algn="r" rtl="0">
                        <a:spcBef>
                          <a:spcPts val="0"/>
                        </a:spcBef>
                        <a:buNone/>
                      </a:pPr>
                      <a:r>
                        <a:rPr lang="en-US"/>
                        <a:t>6mV</a:t>
                      </a:r>
                    </a:p>
                  </a:txBody>
                  <a:tcPr marL="91425" marR="91425" marT="91425" marB="91425"/>
                </a:tc>
                <a:tc>
                  <a:txBody>
                    <a:bodyPr/>
                    <a:lstStyle/>
                    <a:p>
                      <a:pPr marL="0" lvl="0" indent="0" algn="r" rtl="0">
                        <a:spcBef>
                          <a:spcPts val="0"/>
                        </a:spcBef>
                        <a:buNone/>
                      </a:pPr>
                      <a:r>
                        <a:rPr lang="en-US"/>
                        <a:t>5.5mV</a:t>
                      </a:r>
                    </a:p>
                  </a:txBody>
                  <a:tcPr marL="91425" marR="91425" marT="91425" marB="91425"/>
                </a:tc>
                <a:tc>
                  <a:txBody>
                    <a:bodyPr/>
                    <a:lstStyle/>
                    <a:p>
                      <a:pPr marL="0" lvl="0" indent="0" algn="r" rtl="0">
                        <a:spcBef>
                          <a:spcPts val="0"/>
                        </a:spcBef>
                        <a:buNone/>
                      </a:pPr>
                      <a:r>
                        <a:rPr lang="en-US"/>
                        <a:t>4.5mV</a:t>
                      </a:r>
                    </a:p>
                  </a:txBody>
                  <a:tcPr marL="91425" marR="91425" marT="91425" marB="91425"/>
                </a:tc>
              </a:tr>
              <a:tr h="381000">
                <a:tc>
                  <a:txBody>
                    <a:bodyPr/>
                    <a:lstStyle/>
                    <a:p>
                      <a:pPr marL="0" lvl="0" indent="0" algn="ctr" rtl="0">
                        <a:spcBef>
                          <a:spcPts val="0"/>
                        </a:spcBef>
                        <a:buNone/>
                      </a:pPr>
                      <a:r>
                        <a:rPr lang="en-US"/>
                        <a:t>4V</a:t>
                      </a:r>
                    </a:p>
                  </a:txBody>
                  <a:tcPr marL="91425" marR="91425" marT="91425" marB="91425"/>
                </a:tc>
                <a:tc>
                  <a:txBody>
                    <a:bodyPr/>
                    <a:lstStyle/>
                    <a:p>
                      <a:pPr marL="0" lvl="0" indent="0" algn="ctr" rtl="0">
                        <a:spcBef>
                          <a:spcPts val="0"/>
                        </a:spcBef>
                        <a:buNone/>
                      </a:pPr>
                      <a:r>
                        <a:rPr lang="en-US"/>
                        <a:t>Far</a:t>
                      </a:r>
                    </a:p>
                  </a:txBody>
                  <a:tcPr marL="91425" marR="91425" marT="91425" marB="91425"/>
                </a:tc>
                <a:tc>
                  <a:txBody>
                    <a:bodyPr/>
                    <a:lstStyle/>
                    <a:p>
                      <a:pPr marL="0" lvl="0" indent="0" algn="r" rtl="0">
                        <a:spcBef>
                          <a:spcPts val="0"/>
                        </a:spcBef>
                        <a:buNone/>
                      </a:pPr>
                      <a:r>
                        <a:rPr lang="en-US"/>
                        <a:t>4V</a:t>
                      </a:r>
                    </a:p>
                  </a:txBody>
                  <a:tcPr marL="91425" marR="91425" marT="91425" marB="91425"/>
                </a:tc>
                <a:tc>
                  <a:txBody>
                    <a:bodyPr/>
                    <a:lstStyle/>
                    <a:p>
                      <a:pPr marL="0" lvl="0" indent="0" algn="r" rtl="0">
                        <a:spcBef>
                          <a:spcPts val="0"/>
                        </a:spcBef>
                        <a:buNone/>
                      </a:pPr>
                      <a:r>
                        <a:rPr lang="en-US"/>
                        <a:t>4V</a:t>
                      </a:r>
                    </a:p>
                  </a:txBody>
                  <a:tcPr marL="91425" marR="91425" marT="91425" marB="91425"/>
                </a:tc>
                <a:tc>
                  <a:txBody>
                    <a:bodyPr/>
                    <a:lstStyle/>
                    <a:p>
                      <a:pPr marL="0" lvl="0" indent="0" algn="r" rtl="0">
                        <a:spcBef>
                          <a:spcPts val="0"/>
                        </a:spcBef>
                        <a:buNone/>
                      </a:pPr>
                      <a:r>
                        <a:rPr lang="en-US"/>
                        <a:t>4V</a:t>
                      </a:r>
                    </a:p>
                  </a:txBody>
                  <a:tcPr marL="91425" marR="91425" marT="91425" marB="91425"/>
                </a:tc>
                <a:tc>
                  <a:txBody>
                    <a:bodyPr/>
                    <a:lstStyle/>
                    <a:p>
                      <a:pPr marL="0" lvl="0" indent="0" algn="r" rtl="0">
                        <a:spcBef>
                          <a:spcPts val="0"/>
                        </a:spcBef>
                        <a:buNone/>
                      </a:pPr>
                      <a:r>
                        <a:rPr lang="en-US"/>
                        <a:t>4V</a:t>
                      </a:r>
                    </a:p>
                  </a:txBody>
                  <a:tcPr marL="91425" marR="91425" marT="91425" marB="91425"/>
                </a:tc>
              </a:tr>
            </a:tbl>
          </a:graphicData>
        </a:graphic>
      </p:graphicFrame>
      <p:sp>
        <p:nvSpPr>
          <p:cNvPr id="420" name="Shape 420"/>
          <p:cNvSpPr txBox="1"/>
          <p:nvPr/>
        </p:nvSpPr>
        <p:spPr>
          <a:xfrm>
            <a:off x="4573475" y="1041725"/>
            <a:ext cx="4412400" cy="5832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US" sz="2000" b="1">
                <a:solidFill>
                  <a:schemeClr val="accent4"/>
                </a:solidFill>
              </a:rPr>
              <a:t>Proximity Sensor Measurements</a:t>
            </a:r>
          </a:p>
        </p:txBody>
      </p:sp>
      <p:sp>
        <p:nvSpPr>
          <p:cNvPr id="421" name="Shape 421"/>
          <p:cNvSpPr/>
          <p:nvPr/>
        </p:nvSpPr>
        <p:spPr>
          <a:xfrm>
            <a:off x="240500" y="3368351"/>
            <a:ext cx="4200900" cy="13527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422" name="Shape 422"/>
          <p:cNvSpPr/>
          <p:nvPr/>
        </p:nvSpPr>
        <p:spPr>
          <a:xfrm>
            <a:off x="240500" y="3322864"/>
            <a:ext cx="1167300" cy="2709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Outputs</a:t>
            </a:r>
          </a:p>
        </p:txBody>
      </p:sp>
      <p:sp>
        <p:nvSpPr>
          <p:cNvPr id="423" name="Shape 423"/>
          <p:cNvSpPr/>
          <p:nvPr/>
        </p:nvSpPr>
        <p:spPr>
          <a:xfrm>
            <a:off x="240501" y="3847079"/>
            <a:ext cx="4200900" cy="7965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Prox	 5V when far, 0V when close</a:t>
            </a:r>
          </a:p>
          <a:p>
            <a:pPr marL="285750" lvl="0" indent="-285750" rtl="0">
              <a:lnSpc>
                <a:spcPct val="110000"/>
              </a:lnSpc>
              <a:spcBef>
                <a:spcPts val="0"/>
              </a:spcBef>
              <a:buClr>
                <a:srgbClr val="212620"/>
              </a:buClr>
              <a:buSzPts val="1600"/>
              <a:buFont typeface="Arial"/>
              <a:buChar char="•"/>
            </a:pPr>
            <a:r>
              <a:rPr lang="en-US" sz="1600">
                <a:solidFill>
                  <a:srgbClr val="212620"/>
                </a:solidFill>
              </a:rPr>
              <a:t>UI	 5V when OFF, 0V when ON</a:t>
            </a:r>
          </a:p>
          <a:p>
            <a:pPr marL="0" marR="0" lvl="0" indent="0" algn="l" rtl="0">
              <a:lnSpc>
                <a:spcPct val="110000"/>
              </a:lnSpc>
              <a:spcBef>
                <a:spcPts val="0"/>
              </a:spcBef>
              <a:spcAft>
                <a:spcPts val="0"/>
              </a:spcAft>
              <a:buNone/>
            </a:pPr>
            <a:endParaRPr sz="1600">
              <a:solidFill>
                <a:srgbClr val="212620"/>
              </a:solidFill>
            </a:endParaRPr>
          </a:p>
        </p:txBody>
      </p:sp>
      <p:sp>
        <p:nvSpPr>
          <p:cNvPr id="424" name="Shape 424"/>
          <p:cNvSpPr/>
          <p:nvPr/>
        </p:nvSpPr>
        <p:spPr>
          <a:xfrm>
            <a:off x="240500" y="1614350"/>
            <a:ext cx="4200900" cy="13899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425" name="Shape 425"/>
          <p:cNvSpPr/>
          <p:nvPr/>
        </p:nvSpPr>
        <p:spPr>
          <a:xfrm>
            <a:off x="240500" y="1640325"/>
            <a:ext cx="1167300" cy="2691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Inputs</a:t>
            </a:r>
          </a:p>
        </p:txBody>
      </p:sp>
      <p:sp>
        <p:nvSpPr>
          <p:cNvPr id="426" name="Shape 426"/>
          <p:cNvSpPr/>
          <p:nvPr/>
        </p:nvSpPr>
        <p:spPr>
          <a:xfrm>
            <a:off x="240501" y="2148820"/>
            <a:ext cx="4200900" cy="790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Prox 	5V VCC</a:t>
            </a:r>
          </a:p>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UI 	5V VCC, 0V GND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131F48"/>
        </a:solidFill>
        <a:effectLst/>
      </p:bgPr>
    </p:bg>
    <p:spTree>
      <p:nvGrpSpPr>
        <p:cNvPr id="1" name="Shape 228"/>
        <p:cNvGrpSpPr/>
        <p:nvPr/>
      </p:nvGrpSpPr>
      <p:grpSpPr>
        <a:xfrm>
          <a:off x="0" y="0"/>
          <a:ext cx="0" cy="0"/>
          <a:chOff x="0" y="0"/>
          <a:chExt cx="0" cy="0"/>
        </a:xfrm>
      </p:grpSpPr>
      <p:sp>
        <p:nvSpPr>
          <p:cNvPr id="229" name="Shape 229"/>
          <p:cNvSpPr txBox="1"/>
          <p:nvPr/>
        </p:nvSpPr>
        <p:spPr>
          <a:xfrm>
            <a:off x="1489950" y="1409775"/>
            <a:ext cx="6164100" cy="1674300"/>
          </a:xfrm>
          <a:prstGeom prst="rect">
            <a:avLst/>
          </a:prstGeom>
          <a:noFill/>
          <a:ln>
            <a:noFill/>
          </a:ln>
        </p:spPr>
        <p:txBody>
          <a:bodyPr wrap="square" lIns="91425" tIns="45700" rIns="91425" bIns="45700" anchor="ctr" anchorCtr="0">
            <a:noAutofit/>
          </a:bodyPr>
          <a:lstStyle/>
          <a:p>
            <a:pPr marL="0" marR="0" lvl="0" indent="-85725" algn="l" rtl="0">
              <a:lnSpc>
                <a:spcPct val="110000"/>
              </a:lnSpc>
              <a:spcBef>
                <a:spcPts val="0"/>
              </a:spcBef>
              <a:spcAft>
                <a:spcPts val="0"/>
              </a:spcAft>
              <a:buClr>
                <a:srgbClr val="000000"/>
              </a:buClr>
              <a:buSzPts val="1350"/>
              <a:buFont typeface="Arial"/>
              <a:buNone/>
            </a:pPr>
            <a:endParaRPr sz="1350" b="1" i="0" u="none" strike="noStrike" cap="none" dirty="0">
              <a:solidFill>
                <a:srgbClr val="F2F2F2"/>
              </a:solidFill>
              <a:latin typeface="Arial"/>
              <a:ea typeface="Arial"/>
              <a:cs typeface="Arial"/>
              <a:sym typeface="Arial"/>
            </a:endParaRPr>
          </a:p>
          <a:p>
            <a:pPr marL="0" marR="0" lvl="0" indent="-85725" algn="l" rtl="0">
              <a:lnSpc>
                <a:spcPct val="110000"/>
              </a:lnSpc>
              <a:spcBef>
                <a:spcPts val="225"/>
              </a:spcBef>
              <a:spcAft>
                <a:spcPts val="0"/>
              </a:spcAft>
              <a:buClr>
                <a:srgbClr val="000000"/>
              </a:buClr>
              <a:buSzPts val="1350"/>
              <a:buFont typeface="Arial"/>
              <a:buNone/>
            </a:pPr>
            <a:endParaRPr sz="1350" b="1" i="0" u="none" strike="noStrike" cap="none" dirty="0">
              <a:solidFill>
                <a:srgbClr val="F2F2F2"/>
              </a:solidFill>
              <a:latin typeface="Arial"/>
              <a:ea typeface="Arial"/>
              <a:cs typeface="Arial"/>
              <a:sym typeface="Arial"/>
            </a:endParaRPr>
          </a:p>
          <a:p>
            <a:pPr marL="0" marR="0" lvl="0" indent="-85725" algn="l" rtl="0">
              <a:lnSpc>
                <a:spcPct val="110000"/>
              </a:lnSpc>
              <a:spcBef>
                <a:spcPts val="225"/>
              </a:spcBef>
              <a:spcAft>
                <a:spcPts val="0"/>
              </a:spcAft>
              <a:buClr>
                <a:srgbClr val="000000"/>
              </a:buClr>
              <a:buSzPts val="1350"/>
              <a:buFont typeface="Arial"/>
              <a:buNone/>
            </a:pPr>
            <a:endParaRPr sz="1350" b="1" i="0" u="none" strike="noStrike" cap="none" dirty="0">
              <a:solidFill>
                <a:srgbClr val="F2F2F2"/>
              </a:solidFill>
              <a:latin typeface="Arial"/>
              <a:ea typeface="Arial"/>
              <a:cs typeface="Arial"/>
              <a:sym typeface="Arial"/>
            </a:endParaRPr>
          </a:p>
          <a:p>
            <a:pPr marL="0" marR="0" lvl="0" indent="-203200" algn="ctr" rtl="0">
              <a:lnSpc>
                <a:spcPct val="130000"/>
              </a:lnSpc>
              <a:spcBef>
                <a:spcPts val="225"/>
              </a:spcBef>
              <a:spcAft>
                <a:spcPts val="0"/>
              </a:spcAft>
              <a:buClr>
                <a:srgbClr val="D8D8D8"/>
              </a:buClr>
              <a:buSzPts val="3200"/>
              <a:buFont typeface="Arial"/>
              <a:buNone/>
            </a:pPr>
            <a:r>
              <a:rPr lang="en-US" sz="3200" b="1" dirty="0" smtClean="0">
                <a:solidFill>
                  <a:srgbClr val="D8D8D8"/>
                </a:solidFill>
              </a:rPr>
              <a:t>Results</a:t>
            </a:r>
            <a:endParaRPr lang="en-US" sz="3200" b="1" dirty="0">
              <a:solidFill>
                <a:srgbClr val="D8D8D8"/>
              </a:solidFill>
            </a:endParaRPr>
          </a:p>
          <a:p>
            <a:pPr marL="0" marR="0" lvl="0" indent="-127000" algn="l" rtl="0">
              <a:lnSpc>
                <a:spcPct val="130000"/>
              </a:lnSpc>
              <a:spcBef>
                <a:spcPts val="225"/>
              </a:spcBef>
              <a:spcAft>
                <a:spcPts val="0"/>
              </a:spcAft>
              <a:buClr>
                <a:srgbClr val="000000"/>
              </a:buClr>
              <a:buSzPts val="2000"/>
              <a:buFont typeface="Arial"/>
              <a:buNone/>
            </a:pPr>
            <a:endParaRPr sz="2000" b="1" i="0" u="none" strike="noStrike" cap="none" dirty="0">
              <a:solidFill>
                <a:srgbClr val="D8D8D8"/>
              </a:solidFill>
              <a:latin typeface="Arial"/>
              <a:ea typeface="Arial"/>
              <a:cs typeface="Arial"/>
              <a:sym typeface="Arial"/>
            </a:endParaRPr>
          </a:p>
        </p:txBody>
      </p:sp>
    </p:spTree>
    <p:extLst>
      <p:ext uri="{BB962C8B-B14F-4D97-AF65-F5344CB8AC3E}">
        <p14:creationId xmlns:p14="http://schemas.microsoft.com/office/powerpoint/2010/main" val="2267602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p:nvPr/>
        </p:nvSpPr>
        <p:spPr>
          <a:xfrm>
            <a:off x="240500" y="1119900"/>
            <a:ext cx="8600400" cy="38529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433" name="Shape 433"/>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Successes </a:t>
            </a:r>
          </a:p>
        </p:txBody>
      </p:sp>
      <p:sp>
        <p:nvSpPr>
          <p:cNvPr id="434" name="Shape 434"/>
          <p:cNvSpPr/>
          <p:nvPr/>
        </p:nvSpPr>
        <p:spPr>
          <a:xfrm>
            <a:off x="240499" y="807725"/>
            <a:ext cx="37506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endParaRPr sz="2000" b="1" i="0" u="none" strike="noStrike" cap="none">
              <a:solidFill>
                <a:srgbClr val="0091B2"/>
              </a:solidFill>
              <a:latin typeface="Arial"/>
              <a:ea typeface="Arial"/>
              <a:cs typeface="Arial"/>
              <a:sym typeface="Arial"/>
            </a:endParaRPr>
          </a:p>
        </p:txBody>
      </p:sp>
      <p:sp>
        <p:nvSpPr>
          <p:cNvPr id="435" name="Shape 435"/>
          <p:cNvSpPr/>
          <p:nvPr/>
        </p:nvSpPr>
        <p:spPr>
          <a:xfrm>
            <a:off x="427119" y="1207925"/>
            <a:ext cx="23739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Key Successes</a:t>
            </a:r>
          </a:p>
        </p:txBody>
      </p:sp>
      <p:sp>
        <p:nvSpPr>
          <p:cNvPr id="436" name="Shape 436"/>
          <p:cNvSpPr/>
          <p:nvPr/>
        </p:nvSpPr>
        <p:spPr>
          <a:xfrm>
            <a:off x="240500" y="1614825"/>
            <a:ext cx="8273700" cy="2348700"/>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None/>
            </a:pPr>
            <a:r>
              <a:rPr lang="en-US" b="1"/>
              <a:t>- </a:t>
            </a:r>
            <a:r>
              <a:rPr lang="en-US"/>
              <a:t>Programming on the atmega328 was convenient due to the availability of library functions with detailed documentation</a:t>
            </a:r>
          </a:p>
          <a:p>
            <a:pPr marL="0" marR="0" lvl="0" indent="0" algn="l" rtl="0">
              <a:lnSpc>
                <a:spcPct val="110000"/>
              </a:lnSpc>
              <a:spcBef>
                <a:spcPts val="0"/>
              </a:spcBef>
              <a:spcAft>
                <a:spcPts val="0"/>
              </a:spcAft>
              <a:buNone/>
            </a:pPr>
            <a:endParaRPr/>
          </a:p>
          <a:p>
            <a:pPr marL="0" marR="0" lvl="0" indent="0" algn="l" rtl="0">
              <a:lnSpc>
                <a:spcPct val="110000"/>
              </a:lnSpc>
              <a:spcBef>
                <a:spcPts val="0"/>
              </a:spcBef>
              <a:spcAft>
                <a:spcPts val="0"/>
              </a:spcAft>
              <a:buNone/>
            </a:pPr>
            <a:r>
              <a:rPr lang="en-US"/>
              <a:t>- Power circuit was complex but worked to support all components of the project both on battery as well as wallpower</a:t>
            </a:r>
          </a:p>
          <a:p>
            <a:pPr marL="0" marR="0" lvl="0" indent="0" algn="l" rtl="0">
              <a:lnSpc>
                <a:spcPct val="110000"/>
              </a:lnSpc>
              <a:spcBef>
                <a:spcPts val="0"/>
              </a:spcBef>
              <a:spcAft>
                <a:spcPts val="0"/>
              </a:spcAft>
              <a:buNone/>
            </a:pPr>
            <a:endParaRPr/>
          </a:p>
          <a:p>
            <a:pPr marL="0" marR="0" lvl="0" indent="0" algn="l" rtl="0">
              <a:lnSpc>
                <a:spcPct val="110000"/>
              </a:lnSpc>
              <a:spcBef>
                <a:spcPts val="0"/>
              </a:spcBef>
              <a:spcAft>
                <a:spcPts val="0"/>
              </a:spcAft>
              <a:buNone/>
            </a:pPr>
            <a:r>
              <a:rPr lang="en-US"/>
              <a:t>- Mechanical interface of the lock and servo motor was robust</a:t>
            </a:r>
          </a:p>
          <a:p>
            <a:pPr marL="0" marR="0" lvl="0" indent="0" algn="l" rtl="0">
              <a:lnSpc>
                <a:spcPct val="110000"/>
              </a:lnSpc>
              <a:spcBef>
                <a:spcPts val="0"/>
              </a:spcBef>
              <a:spcAft>
                <a:spcPts val="0"/>
              </a:spcAft>
              <a:buNone/>
            </a:pPr>
            <a:endParaRPr/>
          </a:p>
          <a:p>
            <a:pPr marL="0" marR="0" lvl="0" indent="0" algn="l" rtl="0">
              <a:lnSpc>
                <a:spcPct val="110000"/>
              </a:lnSpc>
              <a:spcBef>
                <a:spcPts val="0"/>
              </a:spcBef>
              <a:spcAft>
                <a:spcPts val="0"/>
              </a:spcAft>
              <a:buNone/>
            </a:pPr>
            <a:r>
              <a:rPr lang="en-US"/>
              <a:t>- All components had an effective low-power mode to extend survival on battery life by approximately 400%.</a:t>
            </a:r>
          </a:p>
        </p:txBody>
      </p:sp>
      <p:sp>
        <p:nvSpPr>
          <p:cNvPr id="437" name="Shape 437"/>
          <p:cNvSpPr/>
          <p:nvPr/>
        </p:nvSpPr>
        <p:spPr>
          <a:xfrm>
            <a:off x="4704350" y="1614852"/>
            <a:ext cx="4200900" cy="3206700"/>
          </a:xfrm>
          <a:prstGeom prst="rect">
            <a:avLst/>
          </a:prstGeom>
          <a:noFill/>
          <a:ln>
            <a:noFill/>
          </a:ln>
        </p:spPr>
        <p:txBody>
          <a:bodyPr wrap="square" lIns="91425" tIns="45700" rIns="91425" bIns="45700" anchor="t" anchorCtr="0">
            <a:noAutofit/>
          </a:bodyPr>
          <a:lstStyle/>
          <a:p>
            <a:pPr marL="0" lvl="0" indent="0" rtl="0">
              <a:lnSpc>
                <a:spcPct val="110000"/>
              </a:lnSpc>
              <a:spcBef>
                <a:spcPts val="0"/>
              </a:spcBef>
              <a:buNone/>
            </a:pPr>
            <a:endParaRPr sz="1600">
              <a:solidFill>
                <a:srgbClr val="21262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Challenges</a:t>
            </a:r>
          </a:p>
        </p:txBody>
      </p:sp>
      <p:sp>
        <p:nvSpPr>
          <p:cNvPr id="444" name="Shape 444"/>
          <p:cNvSpPr/>
          <p:nvPr/>
        </p:nvSpPr>
        <p:spPr>
          <a:xfrm>
            <a:off x="240499" y="807725"/>
            <a:ext cx="37506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endParaRPr sz="2000" b="1" i="0" u="none" strike="noStrike" cap="none">
              <a:solidFill>
                <a:srgbClr val="0091B2"/>
              </a:solidFill>
              <a:latin typeface="Arial"/>
              <a:ea typeface="Arial"/>
              <a:cs typeface="Arial"/>
              <a:sym typeface="Arial"/>
            </a:endParaRPr>
          </a:p>
        </p:txBody>
      </p:sp>
      <p:sp>
        <p:nvSpPr>
          <p:cNvPr id="445" name="Shape 445"/>
          <p:cNvSpPr/>
          <p:nvPr/>
        </p:nvSpPr>
        <p:spPr>
          <a:xfrm>
            <a:off x="240650" y="1093075"/>
            <a:ext cx="8664600" cy="38796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446" name="Shape 446"/>
          <p:cNvSpPr/>
          <p:nvPr/>
        </p:nvSpPr>
        <p:spPr>
          <a:xfrm>
            <a:off x="365625" y="1207925"/>
            <a:ext cx="4100700" cy="2709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Key Challenges &amp; Solutions </a:t>
            </a:r>
          </a:p>
        </p:txBody>
      </p:sp>
      <p:sp>
        <p:nvSpPr>
          <p:cNvPr id="447" name="Shape 447"/>
          <p:cNvSpPr/>
          <p:nvPr/>
        </p:nvSpPr>
        <p:spPr>
          <a:xfrm>
            <a:off x="365625" y="1638175"/>
            <a:ext cx="8370000" cy="3206700"/>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None/>
            </a:pPr>
            <a:r>
              <a:rPr lang="en-US" sz="1600">
                <a:solidFill>
                  <a:srgbClr val="212620"/>
                </a:solidFill>
              </a:rPr>
              <a:t>- Fitting all buttons &amp; Switches inside the metal casing onto the door</a:t>
            </a:r>
          </a:p>
          <a:p>
            <a:pPr marL="285750" lvl="0" indent="-266700" rtl="0">
              <a:lnSpc>
                <a:spcPct val="110000"/>
              </a:lnSpc>
              <a:spcBef>
                <a:spcPts val="0"/>
              </a:spcBef>
              <a:buClr>
                <a:srgbClr val="212620"/>
              </a:buClr>
              <a:buSzPts val="1300"/>
              <a:buFont typeface="Arial"/>
              <a:buChar char="•"/>
            </a:pPr>
            <a:r>
              <a:rPr lang="en-US" sz="1300" b="1">
                <a:solidFill>
                  <a:srgbClr val="212620"/>
                </a:solidFill>
              </a:rPr>
              <a:t>Solution</a:t>
            </a:r>
            <a:r>
              <a:rPr lang="en-US" sz="1300">
                <a:solidFill>
                  <a:srgbClr val="212620"/>
                </a:solidFill>
              </a:rPr>
              <a:t>: Larger and non-conducting box to fit onto the door.</a:t>
            </a:r>
          </a:p>
          <a:p>
            <a:pPr marL="0" lvl="0" indent="0" rtl="0">
              <a:lnSpc>
                <a:spcPct val="110000"/>
              </a:lnSpc>
              <a:spcBef>
                <a:spcPts val="0"/>
              </a:spcBef>
              <a:buNone/>
            </a:pPr>
            <a:endParaRPr sz="1300">
              <a:solidFill>
                <a:srgbClr val="212620"/>
              </a:solidFill>
            </a:endParaRPr>
          </a:p>
          <a:p>
            <a:pPr marL="0" lvl="0" indent="0" rtl="0">
              <a:lnSpc>
                <a:spcPct val="110000"/>
              </a:lnSpc>
              <a:spcBef>
                <a:spcPts val="0"/>
              </a:spcBef>
              <a:buNone/>
            </a:pPr>
            <a:r>
              <a:rPr lang="en-US" sz="1600">
                <a:solidFill>
                  <a:srgbClr val="212620"/>
                </a:solidFill>
              </a:rPr>
              <a:t>- Lack of datasheets and proper documentation for servo motor and proximity sensor during design phase</a:t>
            </a:r>
          </a:p>
          <a:p>
            <a:pPr marL="285750" lvl="0" indent="-266700" rtl="0">
              <a:lnSpc>
                <a:spcPct val="110000"/>
              </a:lnSpc>
              <a:spcBef>
                <a:spcPts val="0"/>
              </a:spcBef>
              <a:buClr>
                <a:srgbClr val="212620"/>
              </a:buClr>
              <a:buSzPts val="1300"/>
              <a:buFont typeface="Arial"/>
              <a:buChar char="•"/>
            </a:pPr>
            <a:r>
              <a:rPr lang="en-US" sz="1300" b="1">
                <a:solidFill>
                  <a:srgbClr val="212620"/>
                </a:solidFill>
              </a:rPr>
              <a:t>Solution</a:t>
            </a:r>
            <a:r>
              <a:rPr lang="en-US" sz="1300">
                <a:solidFill>
                  <a:srgbClr val="212620"/>
                </a:solidFill>
              </a:rPr>
              <a:t>: Use other component providers with better documentation.</a:t>
            </a:r>
          </a:p>
          <a:p>
            <a:pPr marL="0" lvl="0" indent="0" rtl="0">
              <a:lnSpc>
                <a:spcPct val="110000"/>
              </a:lnSpc>
              <a:spcBef>
                <a:spcPts val="0"/>
              </a:spcBef>
              <a:buNone/>
            </a:pPr>
            <a:endParaRPr sz="1300">
              <a:solidFill>
                <a:srgbClr val="212620"/>
              </a:solidFill>
            </a:endParaRPr>
          </a:p>
          <a:p>
            <a:pPr marL="0" lvl="0" indent="0" rtl="0">
              <a:lnSpc>
                <a:spcPct val="110000"/>
              </a:lnSpc>
              <a:spcBef>
                <a:spcPts val="0"/>
              </a:spcBef>
              <a:buNone/>
            </a:pPr>
            <a:r>
              <a:rPr lang="en-US" sz="1600">
                <a:solidFill>
                  <a:srgbClr val="212620"/>
                </a:solidFill>
              </a:rPr>
              <a:t>- Voltage drop when using battery power</a:t>
            </a:r>
          </a:p>
          <a:p>
            <a:pPr marL="285750" lvl="0" indent="-266700" rtl="0">
              <a:lnSpc>
                <a:spcPct val="110000"/>
              </a:lnSpc>
              <a:spcBef>
                <a:spcPts val="0"/>
              </a:spcBef>
              <a:buClr>
                <a:srgbClr val="212620"/>
              </a:buClr>
              <a:buSzPts val="1300"/>
              <a:buFont typeface="Arial"/>
              <a:buChar char="•"/>
            </a:pPr>
            <a:r>
              <a:rPr lang="en-US" sz="1300" b="1">
                <a:solidFill>
                  <a:srgbClr val="212620"/>
                </a:solidFill>
              </a:rPr>
              <a:t>Solution</a:t>
            </a:r>
            <a:r>
              <a:rPr lang="en-US" sz="1300">
                <a:solidFill>
                  <a:srgbClr val="212620"/>
                </a:solidFill>
              </a:rPr>
              <a:t>: We altered the ground of the voltage regulator to be the battery ground.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p:nvPr/>
        </p:nvSpPr>
        <p:spPr>
          <a:xfrm>
            <a:off x="240500" y="1119900"/>
            <a:ext cx="4200900" cy="38529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454" name="Shape 454"/>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Details of Other Tests</a:t>
            </a:r>
          </a:p>
        </p:txBody>
      </p:sp>
      <p:sp>
        <p:nvSpPr>
          <p:cNvPr id="455" name="Shape 455"/>
          <p:cNvSpPr/>
          <p:nvPr/>
        </p:nvSpPr>
        <p:spPr>
          <a:xfrm>
            <a:off x="240499" y="807725"/>
            <a:ext cx="37506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endParaRPr sz="2000" b="1" i="0" u="none" strike="noStrike" cap="none">
              <a:solidFill>
                <a:srgbClr val="0091B2"/>
              </a:solidFill>
              <a:latin typeface="Arial"/>
              <a:ea typeface="Arial"/>
              <a:cs typeface="Arial"/>
              <a:sym typeface="Arial"/>
            </a:endParaRPr>
          </a:p>
        </p:txBody>
      </p:sp>
      <p:sp>
        <p:nvSpPr>
          <p:cNvPr id="456" name="Shape 456"/>
          <p:cNvSpPr/>
          <p:nvPr/>
        </p:nvSpPr>
        <p:spPr>
          <a:xfrm>
            <a:off x="240494" y="1167650"/>
            <a:ext cx="23739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Tests</a:t>
            </a:r>
          </a:p>
        </p:txBody>
      </p:sp>
      <p:sp>
        <p:nvSpPr>
          <p:cNvPr id="457" name="Shape 457"/>
          <p:cNvSpPr/>
          <p:nvPr/>
        </p:nvSpPr>
        <p:spPr>
          <a:xfrm>
            <a:off x="240500" y="1614827"/>
            <a:ext cx="4200900" cy="2348700"/>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None/>
            </a:pPr>
            <a:r>
              <a:rPr lang="en-US" sz="1600" b="1"/>
              <a:t>- </a:t>
            </a:r>
            <a:r>
              <a:rPr lang="en-US" sz="1600"/>
              <a:t>Battery temperature sensing on the power circuit using a thermistor</a:t>
            </a:r>
          </a:p>
          <a:p>
            <a:pPr marL="0" marR="0" lvl="0" indent="0" algn="l" rtl="0">
              <a:lnSpc>
                <a:spcPct val="110000"/>
              </a:lnSpc>
              <a:spcBef>
                <a:spcPts val="0"/>
              </a:spcBef>
              <a:spcAft>
                <a:spcPts val="0"/>
              </a:spcAft>
              <a:buNone/>
            </a:pPr>
            <a:r>
              <a:rPr lang="en-US" sz="1600"/>
              <a:t>- Attempted to use an ICard with the RFID</a:t>
            </a:r>
          </a:p>
          <a:p>
            <a:pPr marL="0" marR="0" lvl="0" indent="0" algn="l" rtl="0">
              <a:lnSpc>
                <a:spcPct val="110000"/>
              </a:lnSpc>
              <a:spcBef>
                <a:spcPts val="0"/>
              </a:spcBef>
              <a:spcAft>
                <a:spcPts val="0"/>
              </a:spcAft>
              <a:buNone/>
            </a:pPr>
            <a:r>
              <a:rPr lang="en-US" sz="1600"/>
              <a:t>- Servo motor Operating parameter testing (frequency, PWM, operating voltage, and duty cycle range)</a:t>
            </a:r>
          </a:p>
        </p:txBody>
      </p:sp>
      <p:sp>
        <p:nvSpPr>
          <p:cNvPr id="458" name="Shape 458"/>
          <p:cNvSpPr/>
          <p:nvPr/>
        </p:nvSpPr>
        <p:spPr>
          <a:xfrm>
            <a:off x="4704350" y="1093075"/>
            <a:ext cx="4200900" cy="38796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459" name="Shape 459"/>
          <p:cNvSpPr/>
          <p:nvPr/>
        </p:nvSpPr>
        <p:spPr>
          <a:xfrm>
            <a:off x="4704350" y="1167650"/>
            <a:ext cx="4100700" cy="2709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Findings </a:t>
            </a:r>
          </a:p>
        </p:txBody>
      </p:sp>
      <p:sp>
        <p:nvSpPr>
          <p:cNvPr id="460" name="Shape 460"/>
          <p:cNvSpPr/>
          <p:nvPr/>
        </p:nvSpPr>
        <p:spPr>
          <a:xfrm>
            <a:off x="4704350" y="1614852"/>
            <a:ext cx="4200900" cy="3206700"/>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None/>
            </a:pPr>
            <a:r>
              <a:rPr lang="en-US" sz="1600">
                <a:solidFill>
                  <a:srgbClr val="212620"/>
                </a:solidFill>
              </a:rPr>
              <a:t>- Verified that for temperatures over 50 degrees Celsius, the battery stops charging</a:t>
            </a:r>
          </a:p>
          <a:p>
            <a:pPr marL="0" marR="0" lvl="0" indent="0" algn="l" rtl="0">
              <a:lnSpc>
                <a:spcPct val="110000"/>
              </a:lnSpc>
              <a:spcBef>
                <a:spcPts val="0"/>
              </a:spcBef>
              <a:spcAft>
                <a:spcPts val="0"/>
              </a:spcAft>
              <a:buNone/>
            </a:pPr>
            <a:r>
              <a:rPr lang="en-US" sz="1600">
                <a:solidFill>
                  <a:srgbClr val="212620"/>
                </a:solidFill>
              </a:rPr>
              <a:t>- The RFID only works with pre-made tags</a:t>
            </a:r>
          </a:p>
          <a:p>
            <a:pPr marL="0" marR="0" lvl="0" indent="0" algn="l" rtl="0">
              <a:lnSpc>
                <a:spcPct val="110000"/>
              </a:lnSpc>
              <a:spcBef>
                <a:spcPts val="0"/>
              </a:spcBef>
              <a:spcAft>
                <a:spcPts val="0"/>
              </a:spcAft>
              <a:buNone/>
            </a:pPr>
            <a:r>
              <a:rPr lang="en-US" sz="1600">
                <a:solidFill>
                  <a:srgbClr val="212620"/>
                </a:solidFill>
              </a:rPr>
              <a:t>- Discovered that 350 Hz is the best operating frequency, and that PWM needs to be 4V peak-to-peak with 20-80% duty cycle.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240506" y="209482"/>
            <a:ext cx="8664600" cy="4119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b="1" i="0" u="none" strike="noStrike" cap="none">
                <a:solidFill>
                  <a:schemeClr val="dk1"/>
                </a:solidFill>
                <a:latin typeface="Arial"/>
                <a:ea typeface="Arial"/>
                <a:cs typeface="Arial"/>
                <a:sym typeface="Arial"/>
              </a:rPr>
              <a:t>Project Introduction</a:t>
            </a:r>
          </a:p>
        </p:txBody>
      </p:sp>
      <p:sp>
        <p:nvSpPr>
          <p:cNvPr id="178" name="Shape 178"/>
          <p:cNvSpPr/>
          <p:nvPr/>
        </p:nvSpPr>
        <p:spPr>
          <a:xfrm>
            <a:off x="307555" y="1223847"/>
            <a:ext cx="17379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The Solution</a:t>
            </a:r>
          </a:p>
        </p:txBody>
      </p:sp>
      <p:sp>
        <p:nvSpPr>
          <p:cNvPr id="179" name="Shape 179"/>
          <p:cNvSpPr/>
          <p:nvPr/>
        </p:nvSpPr>
        <p:spPr>
          <a:xfrm>
            <a:off x="240500" y="1723448"/>
            <a:ext cx="8664600" cy="21246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C</a:t>
            </a:r>
            <a:r>
              <a:rPr lang="en-US" sz="1800" b="0" i="0" u="none" strike="noStrike" cap="none">
                <a:solidFill>
                  <a:srgbClr val="212620"/>
                </a:solidFill>
                <a:latin typeface="Arial"/>
                <a:ea typeface="Arial"/>
                <a:cs typeface="Arial"/>
                <a:sym typeface="Arial"/>
              </a:rPr>
              <a:t>reate a dorm door lock attachment to automatically lock the do</a:t>
            </a:r>
            <a:r>
              <a:rPr lang="en-US" sz="1800">
                <a:solidFill>
                  <a:srgbClr val="212620"/>
                </a:solidFill>
              </a:rPr>
              <a:t>or</a:t>
            </a:r>
          </a:p>
          <a:p>
            <a:pPr marL="0" marR="0" lvl="0" indent="0" algn="l" rtl="0">
              <a:lnSpc>
                <a:spcPct val="110000"/>
              </a:lnSpc>
              <a:spcBef>
                <a:spcPts val="0"/>
              </a:spcBef>
              <a:spcAft>
                <a:spcPts val="0"/>
              </a:spcAft>
              <a:buNone/>
            </a:pPr>
            <a:endParaRPr sz="1800">
              <a:solidFill>
                <a:srgbClr val="212620"/>
              </a:solidFill>
            </a:endParaRP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Provide new </a:t>
            </a:r>
            <a:r>
              <a:rPr lang="en-US" sz="1800" b="0" i="0" u="none" strike="noStrike" cap="none">
                <a:solidFill>
                  <a:srgbClr val="212620"/>
                </a:solidFill>
                <a:latin typeface="Arial"/>
                <a:ea typeface="Arial"/>
                <a:cs typeface="Arial"/>
                <a:sym typeface="Arial"/>
              </a:rPr>
              <a:t>security measures in addition to the existing key-and-lock system</a:t>
            </a:r>
          </a:p>
          <a:p>
            <a:pPr marL="0" marR="0" lvl="0" indent="0" algn="l" rtl="0">
              <a:lnSpc>
                <a:spcPct val="110000"/>
              </a:lnSpc>
              <a:spcBef>
                <a:spcPts val="0"/>
              </a:spcBef>
              <a:spcAft>
                <a:spcPts val="0"/>
              </a:spcAft>
              <a:buNone/>
            </a:pPr>
            <a:endParaRPr sz="1800">
              <a:solidFill>
                <a:srgbClr val="212620"/>
              </a:solidFill>
            </a:endParaRP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P</a:t>
            </a:r>
            <a:r>
              <a:rPr lang="en-US" sz="1800" b="0" i="0" u="none" strike="noStrike" cap="none">
                <a:solidFill>
                  <a:srgbClr val="212620"/>
                </a:solidFill>
                <a:latin typeface="Arial"/>
                <a:ea typeface="Arial"/>
                <a:cs typeface="Arial"/>
                <a:sym typeface="Arial"/>
              </a:rPr>
              <a:t>ower this security system by wall power with a battery backup in case of power outages.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240506" y="209481"/>
            <a:ext cx="8664716" cy="662201"/>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b="1" i="0" u="none" strike="noStrike" cap="none">
                <a:solidFill>
                  <a:schemeClr val="dk1"/>
                </a:solidFill>
                <a:latin typeface="Arial"/>
                <a:ea typeface="Arial"/>
                <a:cs typeface="Arial"/>
                <a:sym typeface="Arial"/>
              </a:rPr>
              <a:t>Conclusions &amp; Further Work</a:t>
            </a:r>
          </a:p>
        </p:txBody>
      </p:sp>
      <p:sp>
        <p:nvSpPr>
          <p:cNvPr id="467" name="Shape 467"/>
          <p:cNvSpPr/>
          <p:nvPr/>
        </p:nvSpPr>
        <p:spPr>
          <a:xfrm>
            <a:off x="371998" y="1114809"/>
            <a:ext cx="1582484" cy="40011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Conclusion</a:t>
            </a:r>
          </a:p>
        </p:txBody>
      </p:sp>
      <p:sp>
        <p:nvSpPr>
          <p:cNvPr id="468" name="Shape 468"/>
          <p:cNvSpPr/>
          <p:nvPr/>
        </p:nvSpPr>
        <p:spPr>
          <a:xfrm>
            <a:off x="371998" y="1446959"/>
            <a:ext cx="8533224" cy="1311128"/>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sz="1800" b="0" i="0" u="none" strike="noStrike" cap="none">
                <a:solidFill>
                  <a:srgbClr val="212620"/>
                </a:solidFill>
                <a:latin typeface="Arial"/>
                <a:ea typeface="Arial"/>
                <a:cs typeface="Arial"/>
                <a:sym typeface="Arial"/>
              </a:rPr>
              <a:t>Our project was able to integrate an RFID, Pinpad, servo motor, and more components in an intuitive way to allow a user to control the entire system with a simple user interface of 3 buttons and 4 switches.</a:t>
            </a:r>
          </a:p>
          <a:p>
            <a:pPr marL="285750" marR="0" lvl="0" indent="-285750" algn="l" rtl="0">
              <a:lnSpc>
                <a:spcPct val="110000"/>
              </a:lnSpc>
              <a:spcBef>
                <a:spcPts val="0"/>
              </a:spcBef>
              <a:spcAft>
                <a:spcPts val="0"/>
              </a:spcAft>
              <a:buClr>
                <a:srgbClr val="212620"/>
              </a:buClr>
              <a:buSzPts val="1800"/>
              <a:buFont typeface="Arial"/>
              <a:buChar char="•"/>
            </a:pPr>
            <a:r>
              <a:rPr lang="en-US" sz="1800" b="0" i="0" u="none" strike="noStrike" cap="none">
                <a:solidFill>
                  <a:srgbClr val="212620"/>
                </a:solidFill>
                <a:latin typeface="Arial"/>
                <a:ea typeface="Arial"/>
                <a:cs typeface="Arial"/>
                <a:sym typeface="Arial"/>
              </a:rPr>
              <a:t> All components were tested and all requirements were achieved.</a:t>
            </a:r>
          </a:p>
        </p:txBody>
      </p:sp>
      <p:sp>
        <p:nvSpPr>
          <p:cNvPr id="469" name="Shape 469"/>
          <p:cNvSpPr/>
          <p:nvPr/>
        </p:nvSpPr>
        <p:spPr>
          <a:xfrm>
            <a:off x="360596" y="3124079"/>
            <a:ext cx="4495333" cy="40011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Potential Future Work &amp; Next Steps</a:t>
            </a:r>
          </a:p>
        </p:txBody>
      </p:sp>
      <p:sp>
        <p:nvSpPr>
          <p:cNvPr id="470" name="Shape 470"/>
          <p:cNvSpPr/>
          <p:nvPr/>
        </p:nvSpPr>
        <p:spPr>
          <a:xfrm>
            <a:off x="371998" y="3471727"/>
            <a:ext cx="8533224" cy="1006429"/>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sz="1800" b="0" i="0" u="none" strike="noStrike" cap="none">
                <a:solidFill>
                  <a:srgbClr val="212620"/>
                </a:solidFill>
                <a:latin typeface="Arial"/>
                <a:ea typeface="Arial"/>
                <a:cs typeface="Arial"/>
                <a:sym typeface="Arial"/>
              </a:rPr>
              <a:t>Next steps would be to integrate a BlueTooth functionality to reduce the system’s fragility due to wires and to improve the communication of the system between both sides of the door.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240506" y="209482"/>
            <a:ext cx="8664600" cy="411900"/>
          </a:xfrm>
          <a:prstGeom prst="rect">
            <a:avLst/>
          </a:prstGeom>
        </p:spPr>
        <p:txBody>
          <a:bodyPr wrap="square" lIns="91425" tIns="91425" rIns="91425" bIns="91425" anchor="t" anchorCtr="0">
            <a:noAutofit/>
          </a:bodyPr>
          <a:lstStyle/>
          <a:p>
            <a:pPr marL="0" lvl="0" indent="0">
              <a:spcBef>
                <a:spcPts val="0"/>
              </a:spcBef>
              <a:buNone/>
            </a:pPr>
            <a:r>
              <a:rPr lang="en-US"/>
              <a:t>References</a:t>
            </a:r>
          </a:p>
        </p:txBody>
      </p:sp>
      <p:sp>
        <p:nvSpPr>
          <p:cNvPr id="476" name="Shape 476"/>
          <p:cNvSpPr txBox="1">
            <a:spLocks noGrp="1"/>
          </p:cNvSpPr>
          <p:nvPr>
            <p:ph type="body" idx="2"/>
          </p:nvPr>
        </p:nvSpPr>
        <p:spPr>
          <a:xfrm>
            <a:off x="240493" y="904875"/>
            <a:ext cx="8157600" cy="3635700"/>
          </a:xfrm>
          <a:prstGeom prst="rect">
            <a:avLst/>
          </a:prstGeom>
        </p:spPr>
        <p:txBody>
          <a:bodyPr wrap="square" lIns="91425" tIns="91425" rIns="91425" bIns="91425" anchor="t" anchorCtr="0">
            <a:noAutofit/>
          </a:bodyPr>
          <a:lstStyle/>
          <a:p>
            <a:pPr marL="0" lvl="0" indent="0" rtl="0">
              <a:lnSpc>
                <a:spcPct val="115000"/>
              </a:lnSpc>
              <a:spcBef>
                <a:spcPts val="0"/>
              </a:spcBef>
              <a:spcAft>
                <a:spcPts val="0"/>
              </a:spcAft>
              <a:buNone/>
            </a:pPr>
            <a:r>
              <a:rPr lang="en-US" sz="1600" b="0"/>
              <a:t>[1] - University of Illinois Police Department, ‘Daily Crime Log’, (2017,September 20). </a:t>
            </a:r>
          </a:p>
          <a:p>
            <a:pPr marL="0" lvl="0" indent="457200" rtl="0">
              <a:lnSpc>
                <a:spcPct val="115000"/>
              </a:lnSpc>
              <a:spcBef>
                <a:spcPts val="0"/>
              </a:spcBef>
              <a:spcAft>
                <a:spcPts val="0"/>
              </a:spcAft>
              <a:buNone/>
            </a:pPr>
            <a:r>
              <a:rPr lang="en-US" sz="1600" b="0"/>
              <a:t>[Online] Available: https://illinois.edu/blog/files/7512/557491/118800.pdf [Accessed: </a:t>
            </a:r>
          </a:p>
          <a:p>
            <a:pPr marL="457200" lvl="0" indent="-69850" rtl="0">
              <a:lnSpc>
                <a:spcPct val="115000"/>
              </a:lnSpc>
              <a:spcBef>
                <a:spcPts val="0"/>
              </a:spcBef>
              <a:spcAft>
                <a:spcPts val="0"/>
              </a:spcAft>
              <a:buClr>
                <a:schemeClr val="dk1"/>
              </a:buClr>
              <a:buSzPts val="1100"/>
              <a:buFont typeface="Arial"/>
              <a:buNone/>
            </a:pPr>
            <a:r>
              <a:rPr lang="en-US" sz="1600" b="0"/>
              <a:t>21-September-2017]</a:t>
            </a:r>
          </a:p>
          <a:p>
            <a:pPr marL="0" lvl="0" indent="0">
              <a:spcBef>
                <a:spcPts val="0"/>
              </a:spcBef>
              <a:buNone/>
            </a:pPr>
            <a:r>
              <a:rPr lang="en-US" sz="1600" b="0"/>
              <a:t>[2] - Maxim Integrated, “NiMH Battery Pack Charge Controller,” DS2715 Datasheet, </a:t>
            </a:r>
          </a:p>
          <a:p>
            <a:pPr marL="0" lvl="0" indent="457200">
              <a:spcBef>
                <a:spcPts val="0"/>
              </a:spcBef>
              <a:buNone/>
            </a:pPr>
            <a:r>
              <a:rPr lang="en-US" sz="1600" b="0"/>
              <a:t>2009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131F48"/>
        </a:solidFill>
        <a:effectLst/>
      </p:bgPr>
    </p:bg>
    <p:spTree>
      <p:nvGrpSpPr>
        <p:cNvPr id="1" name="Shape 480"/>
        <p:cNvGrpSpPr/>
        <p:nvPr/>
      </p:nvGrpSpPr>
      <p:grpSpPr>
        <a:xfrm>
          <a:off x="0" y="0"/>
          <a:ext cx="0" cy="0"/>
          <a:chOff x="0" y="0"/>
          <a:chExt cx="0" cy="0"/>
        </a:xfrm>
      </p:grpSpPr>
      <p:sp>
        <p:nvSpPr>
          <p:cNvPr id="481" name="Shape 481"/>
          <p:cNvSpPr txBox="1"/>
          <p:nvPr/>
        </p:nvSpPr>
        <p:spPr>
          <a:xfrm>
            <a:off x="0" y="1687624"/>
            <a:ext cx="9128502" cy="1446550"/>
          </a:xfrm>
          <a:prstGeom prst="rect">
            <a:avLst/>
          </a:prstGeom>
          <a:noFill/>
          <a:ln>
            <a:noFill/>
          </a:ln>
        </p:spPr>
        <p:txBody>
          <a:bodyPr wrap="square" lIns="91425" tIns="45700" rIns="91425" bIns="45700" anchor="ctr" anchorCtr="0">
            <a:noAutofit/>
          </a:bodyPr>
          <a:lstStyle/>
          <a:p>
            <a:pPr marL="0" marR="0" lvl="0" indent="-508000" algn="ctr" rtl="0">
              <a:lnSpc>
                <a:spcPct val="110000"/>
              </a:lnSpc>
              <a:spcBef>
                <a:spcPts val="0"/>
              </a:spcBef>
              <a:spcAft>
                <a:spcPts val="0"/>
              </a:spcAft>
              <a:buClr>
                <a:schemeClr val="lt1"/>
              </a:buClr>
              <a:buSzPts val="8000"/>
              <a:buFont typeface="Arial"/>
              <a:buNone/>
            </a:pPr>
            <a:r>
              <a:rPr lang="en-US" sz="8000" b="1" i="0" u="none" strike="noStrike" cap="none">
                <a:solidFill>
                  <a:schemeClr val="lt1"/>
                </a:solidFill>
                <a:latin typeface="Arial"/>
                <a:ea typeface="Arial"/>
                <a:cs typeface="Arial"/>
                <a:sym typeface="Arial"/>
              </a:rPr>
              <a:t>Q</a:t>
            </a:r>
            <a:r>
              <a:rPr lang="en-US" sz="4000" b="1" i="0" u="none" strike="noStrike" cap="none">
                <a:solidFill>
                  <a:schemeClr val="lt1"/>
                </a:solidFill>
                <a:latin typeface="Arial"/>
                <a:ea typeface="Arial"/>
                <a:cs typeface="Arial"/>
                <a:sym typeface="Arial"/>
              </a:rPr>
              <a:t>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240506" y="209481"/>
            <a:ext cx="8664716" cy="662201"/>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b="1" i="0" u="none" strike="noStrike" cap="none">
                <a:solidFill>
                  <a:schemeClr val="dk1"/>
                </a:solidFill>
                <a:latin typeface="Arial"/>
                <a:ea typeface="Arial"/>
                <a:cs typeface="Arial"/>
                <a:sym typeface="Arial"/>
              </a:rPr>
              <a:t>Project Objective</a:t>
            </a:r>
          </a:p>
        </p:txBody>
      </p:sp>
      <p:sp>
        <p:nvSpPr>
          <p:cNvPr id="186" name="Shape 186"/>
          <p:cNvSpPr/>
          <p:nvPr/>
        </p:nvSpPr>
        <p:spPr>
          <a:xfrm>
            <a:off x="240505" y="999385"/>
            <a:ext cx="69672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The Project had 3 High Level Objectives to Accomplish:</a:t>
            </a:r>
          </a:p>
        </p:txBody>
      </p:sp>
      <p:sp>
        <p:nvSpPr>
          <p:cNvPr id="187" name="Shape 187"/>
          <p:cNvSpPr/>
          <p:nvPr/>
        </p:nvSpPr>
        <p:spPr>
          <a:xfrm>
            <a:off x="567875" y="1673550"/>
            <a:ext cx="8337300" cy="509100"/>
          </a:xfrm>
          <a:prstGeom prst="rect">
            <a:avLst/>
          </a:prstGeom>
          <a:noFill/>
          <a:ln>
            <a:noFill/>
          </a:ln>
        </p:spPr>
        <p:txBody>
          <a:bodyPr wrap="square" lIns="91425" tIns="45700" rIns="91425" bIns="45700" anchor="t" anchorCtr="0">
            <a:noAutofit/>
          </a:bodyPr>
          <a:lstStyle/>
          <a:p>
            <a:pPr marL="0" marR="0" lvl="0" indent="-114300" algn="l" rtl="0">
              <a:lnSpc>
                <a:spcPct val="110000"/>
              </a:lnSpc>
              <a:spcBef>
                <a:spcPts val="0"/>
              </a:spcBef>
              <a:spcAft>
                <a:spcPts val="0"/>
              </a:spcAft>
              <a:buClr>
                <a:srgbClr val="212620"/>
              </a:buClr>
              <a:buSzPts val="1800"/>
              <a:buFont typeface="Arial"/>
              <a:buNone/>
            </a:pPr>
            <a:r>
              <a:rPr lang="en-US" sz="1800" b="0" i="0" u="none" strike="noStrike" cap="none">
                <a:solidFill>
                  <a:srgbClr val="212620"/>
                </a:solidFill>
                <a:latin typeface="Arial"/>
                <a:ea typeface="Arial"/>
                <a:cs typeface="Arial"/>
                <a:sym typeface="Arial"/>
              </a:rPr>
              <a:t>Implement 2 new unlocking</a:t>
            </a:r>
            <a:r>
              <a:rPr lang="en-US" sz="1800">
                <a:solidFill>
                  <a:srgbClr val="212620"/>
                </a:solidFill>
              </a:rPr>
              <a:t> methods</a:t>
            </a:r>
            <a:r>
              <a:rPr lang="en-US" sz="1800" b="0" i="0" u="none" strike="noStrike" cap="none">
                <a:solidFill>
                  <a:srgbClr val="212620"/>
                </a:solidFill>
                <a:latin typeface="Arial"/>
                <a:ea typeface="Arial"/>
                <a:cs typeface="Arial"/>
                <a:sym typeface="Arial"/>
              </a:rPr>
              <a:t>: Numerical keypad</a:t>
            </a:r>
            <a:r>
              <a:rPr lang="en-US" sz="1800">
                <a:solidFill>
                  <a:srgbClr val="212620"/>
                </a:solidFill>
              </a:rPr>
              <a:t>, </a:t>
            </a:r>
            <a:r>
              <a:rPr lang="en-US" sz="1800" b="0" i="0" u="none" strike="noStrike" cap="none">
                <a:solidFill>
                  <a:srgbClr val="212620"/>
                </a:solidFill>
                <a:latin typeface="Arial"/>
                <a:ea typeface="Arial"/>
                <a:cs typeface="Arial"/>
                <a:sym typeface="Arial"/>
              </a:rPr>
              <a:t>RFID sensor</a:t>
            </a:r>
          </a:p>
        </p:txBody>
      </p:sp>
      <p:sp>
        <p:nvSpPr>
          <p:cNvPr id="188" name="Shape 188"/>
          <p:cNvSpPr/>
          <p:nvPr/>
        </p:nvSpPr>
        <p:spPr>
          <a:xfrm>
            <a:off x="240505" y="1673554"/>
            <a:ext cx="327334" cy="40011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1</a:t>
            </a:r>
          </a:p>
        </p:txBody>
      </p:sp>
      <p:sp>
        <p:nvSpPr>
          <p:cNvPr id="189" name="Shape 189"/>
          <p:cNvSpPr/>
          <p:nvPr/>
        </p:nvSpPr>
        <p:spPr>
          <a:xfrm>
            <a:off x="567839" y="2546608"/>
            <a:ext cx="8337300" cy="701700"/>
          </a:xfrm>
          <a:prstGeom prst="rect">
            <a:avLst/>
          </a:prstGeom>
          <a:noFill/>
          <a:ln>
            <a:noFill/>
          </a:ln>
        </p:spPr>
        <p:txBody>
          <a:bodyPr wrap="square" lIns="91425" tIns="45700" rIns="91425" bIns="45700" anchor="t" anchorCtr="0">
            <a:noAutofit/>
          </a:bodyPr>
          <a:lstStyle/>
          <a:p>
            <a:pPr marL="0" marR="0" lvl="0" indent="-114300" algn="l" rtl="0">
              <a:lnSpc>
                <a:spcPct val="110000"/>
              </a:lnSpc>
              <a:spcBef>
                <a:spcPts val="0"/>
              </a:spcBef>
              <a:spcAft>
                <a:spcPts val="0"/>
              </a:spcAft>
              <a:buClr>
                <a:srgbClr val="212620"/>
              </a:buClr>
              <a:buSzPts val="1800"/>
              <a:buFont typeface="Arial"/>
              <a:buNone/>
            </a:pPr>
            <a:r>
              <a:rPr lang="en-US" sz="1800" b="0" i="0" u="none" strike="noStrike" cap="none">
                <a:solidFill>
                  <a:srgbClr val="212620"/>
                </a:solidFill>
                <a:latin typeface="Arial"/>
                <a:ea typeface="Arial"/>
                <a:cs typeface="Arial"/>
                <a:sym typeface="Arial"/>
              </a:rPr>
              <a:t>Use power efficiently by implementing passive </a:t>
            </a:r>
            <a:r>
              <a:rPr lang="en-US" sz="1800">
                <a:solidFill>
                  <a:srgbClr val="212620"/>
                </a:solidFill>
              </a:rPr>
              <a:t>(</a:t>
            </a:r>
            <a:r>
              <a:rPr lang="en-US" sz="1800" b="0" i="0" u="none" strike="noStrike" cap="none">
                <a:solidFill>
                  <a:srgbClr val="212620"/>
                </a:solidFill>
                <a:latin typeface="Arial"/>
                <a:ea typeface="Arial"/>
                <a:cs typeface="Arial"/>
                <a:sym typeface="Arial"/>
              </a:rPr>
              <a:t>low power) mode and an active (high power) mode</a:t>
            </a:r>
          </a:p>
        </p:txBody>
      </p:sp>
      <p:sp>
        <p:nvSpPr>
          <p:cNvPr id="190" name="Shape 190"/>
          <p:cNvSpPr/>
          <p:nvPr/>
        </p:nvSpPr>
        <p:spPr>
          <a:xfrm>
            <a:off x="240505" y="2655662"/>
            <a:ext cx="3273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2</a:t>
            </a:r>
          </a:p>
        </p:txBody>
      </p:sp>
      <p:sp>
        <p:nvSpPr>
          <p:cNvPr id="191" name="Shape 191"/>
          <p:cNvSpPr/>
          <p:nvPr/>
        </p:nvSpPr>
        <p:spPr>
          <a:xfrm>
            <a:off x="567838" y="3797038"/>
            <a:ext cx="8337300" cy="396900"/>
          </a:xfrm>
          <a:prstGeom prst="rect">
            <a:avLst/>
          </a:prstGeom>
          <a:noFill/>
          <a:ln>
            <a:noFill/>
          </a:ln>
        </p:spPr>
        <p:txBody>
          <a:bodyPr wrap="square" lIns="91425" tIns="45700" rIns="91425" bIns="45700" anchor="t" anchorCtr="0">
            <a:noAutofit/>
          </a:bodyPr>
          <a:lstStyle/>
          <a:p>
            <a:pPr marL="0" marR="0" lvl="0" indent="-114300" algn="l" rtl="0">
              <a:lnSpc>
                <a:spcPct val="110000"/>
              </a:lnSpc>
              <a:spcBef>
                <a:spcPts val="0"/>
              </a:spcBef>
              <a:spcAft>
                <a:spcPts val="0"/>
              </a:spcAft>
              <a:buClr>
                <a:srgbClr val="212620"/>
              </a:buClr>
              <a:buSzPts val="1800"/>
              <a:buFont typeface="Arial"/>
              <a:buNone/>
            </a:pPr>
            <a:r>
              <a:rPr lang="en-US" sz="1800">
                <a:solidFill>
                  <a:srgbClr val="212620"/>
                </a:solidFill>
              </a:rPr>
              <a:t>L</a:t>
            </a:r>
            <a:r>
              <a:rPr lang="en-US" sz="1800" b="0" i="0" u="none" strike="noStrike" cap="none">
                <a:solidFill>
                  <a:srgbClr val="212620"/>
                </a:solidFill>
                <a:latin typeface="Arial"/>
                <a:ea typeface="Arial"/>
                <a:cs typeface="Arial"/>
                <a:sym typeface="Arial"/>
              </a:rPr>
              <a:t>ock the door automatically when the door swings shut</a:t>
            </a:r>
          </a:p>
        </p:txBody>
      </p:sp>
      <p:sp>
        <p:nvSpPr>
          <p:cNvPr id="192" name="Shape 192"/>
          <p:cNvSpPr/>
          <p:nvPr/>
        </p:nvSpPr>
        <p:spPr>
          <a:xfrm>
            <a:off x="240505" y="3793960"/>
            <a:ext cx="3273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131F48"/>
        </a:solidFill>
        <a:effectLst/>
      </p:bgPr>
    </p:bg>
    <p:spTree>
      <p:nvGrpSpPr>
        <p:cNvPr id="1" name="Shape 196"/>
        <p:cNvGrpSpPr/>
        <p:nvPr/>
      </p:nvGrpSpPr>
      <p:grpSpPr>
        <a:xfrm>
          <a:off x="0" y="0"/>
          <a:ext cx="0" cy="0"/>
          <a:chOff x="0" y="0"/>
          <a:chExt cx="0" cy="0"/>
        </a:xfrm>
      </p:grpSpPr>
      <p:sp>
        <p:nvSpPr>
          <p:cNvPr id="197" name="Shape 197"/>
          <p:cNvSpPr txBox="1"/>
          <p:nvPr/>
        </p:nvSpPr>
        <p:spPr>
          <a:xfrm>
            <a:off x="1476512" y="1409783"/>
            <a:ext cx="8920416" cy="1920782"/>
          </a:xfrm>
          <a:prstGeom prst="rect">
            <a:avLst/>
          </a:prstGeom>
          <a:noFill/>
          <a:ln>
            <a:noFill/>
          </a:ln>
        </p:spPr>
        <p:txBody>
          <a:bodyPr wrap="square" lIns="91425" tIns="45700" rIns="91425" bIns="45700" anchor="ctr" anchorCtr="0">
            <a:noAutofit/>
          </a:bodyPr>
          <a:lstStyle/>
          <a:p>
            <a:pPr marL="0" marR="0" lvl="0" indent="-85725" algn="l" rtl="0">
              <a:lnSpc>
                <a:spcPct val="110000"/>
              </a:lnSpc>
              <a:spcBef>
                <a:spcPts val="0"/>
              </a:spcBef>
              <a:spcAft>
                <a:spcPts val="0"/>
              </a:spcAft>
              <a:buClr>
                <a:srgbClr val="000000"/>
              </a:buClr>
              <a:buSzPts val="1350"/>
              <a:buFont typeface="Arial"/>
              <a:buNone/>
            </a:pPr>
            <a:endParaRPr sz="1350" b="1" i="0" u="none" strike="noStrike" cap="none">
              <a:solidFill>
                <a:srgbClr val="F2F2F2"/>
              </a:solidFill>
              <a:latin typeface="Arial"/>
              <a:ea typeface="Arial"/>
              <a:cs typeface="Arial"/>
              <a:sym typeface="Arial"/>
            </a:endParaRPr>
          </a:p>
          <a:p>
            <a:pPr marL="0" marR="0" lvl="0" indent="-85725" algn="l" rtl="0">
              <a:lnSpc>
                <a:spcPct val="110000"/>
              </a:lnSpc>
              <a:spcBef>
                <a:spcPts val="225"/>
              </a:spcBef>
              <a:spcAft>
                <a:spcPts val="0"/>
              </a:spcAft>
              <a:buClr>
                <a:srgbClr val="000000"/>
              </a:buClr>
              <a:buSzPts val="1350"/>
              <a:buFont typeface="Arial"/>
              <a:buNone/>
            </a:pPr>
            <a:endParaRPr sz="1350" b="1" i="0" u="none" strike="noStrike" cap="none">
              <a:solidFill>
                <a:srgbClr val="F2F2F2"/>
              </a:solidFill>
              <a:latin typeface="Arial"/>
              <a:ea typeface="Arial"/>
              <a:cs typeface="Arial"/>
              <a:sym typeface="Arial"/>
            </a:endParaRPr>
          </a:p>
          <a:p>
            <a:pPr marL="0" marR="0" lvl="0" indent="-85725" algn="l" rtl="0">
              <a:lnSpc>
                <a:spcPct val="110000"/>
              </a:lnSpc>
              <a:spcBef>
                <a:spcPts val="225"/>
              </a:spcBef>
              <a:spcAft>
                <a:spcPts val="0"/>
              </a:spcAft>
              <a:buClr>
                <a:srgbClr val="000000"/>
              </a:buClr>
              <a:buSzPts val="1350"/>
              <a:buFont typeface="Arial"/>
              <a:buNone/>
            </a:pPr>
            <a:endParaRPr sz="1350" b="1" i="0" u="none" strike="noStrike" cap="none">
              <a:solidFill>
                <a:srgbClr val="F2F2F2"/>
              </a:solidFill>
              <a:latin typeface="Arial"/>
              <a:ea typeface="Arial"/>
              <a:cs typeface="Arial"/>
              <a:sym typeface="Arial"/>
            </a:endParaRPr>
          </a:p>
          <a:p>
            <a:pPr marL="0" marR="0" lvl="0" indent="-203200" algn="l" rtl="0">
              <a:lnSpc>
                <a:spcPct val="130000"/>
              </a:lnSpc>
              <a:spcBef>
                <a:spcPts val="225"/>
              </a:spcBef>
              <a:spcAft>
                <a:spcPts val="0"/>
              </a:spcAft>
              <a:buClr>
                <a:srgbClr val="D8D8D8"/>
              </a:buClr>
              <a:buSzPts val="3200"/>
              <a:buFont typeface="Arial"/>
              <a:buNone/>
            </a:pPr>
            <a:r>
              <a:rPr lang="en-US" sz="3200" b="1" i="0" u="none" strike="noStrike" cap="none">
                <a:solidFill>
                  <a:srgbClr val="D8D8D8"/>
                </a:solidFill>
                <a:latin typeface="Arial"/>
                <a:ea typeface="Arial"/>
                <a:cs typeface="Arial"/>
                <a:sym typeface="Arial"/>
              </a:rPr>
              <a:t>Overall Project Block Diagram</a:t>
            </a:r>
          </a:p>
          <a:p>
            <a:pPr marL="0" marR="0" lvl="0" indent="-127000" algn="l" rtl="0">
              <a:lnSpc>
                <a:spcPct val="130000"/>
              </a:lnSpc>
              <a:spcBef>
                <a:spcPts val="225"/>
              </a:spcBef>
              <a:spcAft>
                <a:spcPts val="0"/>
              </a:spcAft>
              <a:buClr>
                <a:srgbClr val="000000"/>
              </a:buClr>
              <a:buSzPts val="2000"/>
              <a:buFont typeface="Arial"/>
              <a:buNone/>
            </a:pPr>
            <a:endParaRPr sz="2000" b="1" i="0" u="none" strike="noStrike" cap="none">
              <a:solidFill>
                <a:srgbClr val="D8D8D8"/>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Shape 203"/>
          <p:cNvPicPr preferRelativeResize="0"/>
          <p:nvPr/>
        </p:nvPicPr>
        <p:blipFill rotWithShape="1">
          <a:blip r:embed="rId3">
            <a:alphaModFix/>
          </a:blip>
          <a:srcRect l="6080" t="2110" r="2553" b="23132"/>
          <a:stretch/>
        </p:blipFill>
        <p:spPr>
          <a:xfrm>
            <a:off x="120777" y="604434"/>
            <a:ext cx="9023223" cy="4539066"/>
          </a:xfrm>
          <a:prstGeom prst="rect">
            <a:avLst/>
          </a:prstGeom>
          <a:noFill/>
          <a:ln>
            <a:noFill/>
          </a:ln>
        </p:spPr>
      </p:pic>
      <p:pic>
        <p:nvPicPr>
          <p:cNvPr id="204" name="Shape 204"/>
          <p:cNvPicPr preferRelativeResize="0"/>
          <p:nvPr/>
        </p:nvPicPr>
        <p:blipFill rotWithShape="1">
          <a:blip r:embed="rId4">
            <a:alphaModFix/>
          </a:blip>
          <a:srcRect/>
          <a:stretch/>
        </p:blipFill>
        <p:spPr>
          <a:xfrm>
            <a:off x="717214" y="158104"/>
            <a:ext cx="1050453" cy="8926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131F48"/>
        </a:solidFill>
        <a:effectLst/>
      </p:bgPr>
    </p:bg>
    <p:spTree>
      <p:nvGrpSpPr>
        <p:cNvPr id="1" name="Shape 208"/>
        <p:cNvGrpSpPr/>
        <p:nvPr/>
      </p:nvGrpSpPr>
      <p:grpSpPr>
        <a:xfrm>
          <a:off x="0" y="0"/>
          <a:ext cx="0" cy="0"/>
          <a:chOff x="0" y="0"/>
          <a:chExt cx="0" cy="0"/>
        </a:xfrm>
      </p:grpSpPr>
      <p:sp>
        <p:nvSpPr>
          <p:cNvPr id="209" name="Shape 209"/>
          <p:cNvSpPr txBox="1"/>
          <p:nvPr/>
        </p:nvSpPr>
        <p:spPr>
          <a:xfrm>
            <a:off x="223575" y="85375"/>
            <a:ext cx="8920500" cy="981900"/>
          </a:xfrm>
          <a:prstGeom prst="rect">
            <a:avLst/>
          </a:prstGeom>
          <a:noFill/>
          <a:ln>
            <a:noFill/>
          </a:ln>
        </p:spPr>
        <p:txBody>
          <a:bodyPr wrap="square" lIns="91425" tIns="45700" rIns="91425" bIns="45700" anchor="ctr" anchorCtr="0">
            <a:noAutofit/>
          </a:bodyPr>
          <a:lstStyle/>
          <a:p>
            <a:pPr marL="0" marR="0" lvl="0" indent="-85725" algn="l" rtl="0">
              <a:lnSpc>
                <a:spcPct val="110000"/>
              </a:lnSpc>
              <a:spcBef>
                <a:spcPts val="0"/>
              </a:spcBef>
              <a:spcAft>
                <a:spcPts val="0"/>
              </a:spcAft>
              <a:buClr>
                <a:srgbClr val="000000"/>
              </a:buClr>
              <a:buSzPts val="1350"/>
              <a:buFont typeface="Arial"/>
              <a:buNone/>
            </a:pPr>
            <a:endParaRPr sz="1350" b="1" i="0" u="none" strike="noStrike" cap="none">
              <a:solidFill>
                <a:srgbClr val="F2F2F2"/>
              </a:solidFill>
              <a:latin typeface="Arial"/>
              <a:ea typeface="Arial"/>
              <a:cs typeface="Arial"/>
              <a:sym typeface="Arial"/>
            </a:endParaRPr>
          </a:p>
          <a:p>
            <a:pPr marL="0" marR="0" lvl="0" indent="-85725" algn="l" rtl="0">
              <a:lnSpc>
                <a:spcPct val="110000"/>
              </a:lnSpc>
              <a:spcBef>
                <a:spcPts val="225"/>
              </a:spcBef>
              <a:spcAft>
                <a:spcPts val="0"/>
              </a:spcAft>
              <a:buClr>
                <a:srgbClr val="000000"/>
              </a:buClr>
              <a:buSzPts val="1350"/>
              <a:buFont typeface="Arial"/>
              <a:buNone/>
            </a:pPr>
            <a:endParaRPr sz="1350" b="1" i="0" u="none" strike="noStrike" cap="none">
              <a:solidFill>
                <a:srgbClr val="F2F2F2"/>
              </a:solidFill>
              <a:latin typeface="Arial"/>
              <a:ea typeface="Arial"/>
              <a:cs typeface="Arial"/>
              <a:sym typeface="Arial"/>
            </a:endParaRPr>
          </a:p>
          <a:p>
            <a:pPr marL="0" marR="0" lvl="0" indent="-203200" algn="l" rtl="0">
              <a:lnSpc>
                <a:spcPct val="130000"/>
              </a:lnSpc>
              <a:spcBef>
                <a:spcPts val="225"/>
              </a:spcBef>
              <a:spcAft>
                <a:spcPts val="0"/>
              </a:spcAft>
              <a:buClr>
                <a:srgbClr val="D8D8D8"/>
              </a:buClr>
              <a:buSzPts val="3200"/>
              <a:buFont typeface="Arial"/>
              <a:buNone/>
            </a:pPr>
            <a:r>
              <a:rPr lang="en-US" sz="3200" b="1" i="0" u="none" strike="noStrike" cap="none">
                <a:solidFill>
                  <a:srgbClr val="D8D8D8"/>
                </a:solidFill>
                <a:latin typeface="Arial"/>
                <a:ea typeface="Arial"/>
                <a:cs typeface="Arial"/>
                <a:sym typeface="Arial"/>
              </a:rPr>
              <a:t>Visual Layout of the Project</a:t>
            </a:r>
          </a:p>
          <a:p>
            <a:pPr marL="0" marR="0" lvl="0" indent="-127000" algn="l" rtl="0">
              <a:lnSpc>
                <a:spcPct val="130000"/>
              </a:lnSpc>
              <a:spcBef>
                <a:spcPts val="225"/>
              </a:spcBef>
              <a:spcAft>
                <a:spcPts val="0"/>
              </a:spcAft>
              <a:buClr>
                <a:srgbClr val="000000"/>
              </a:buClr>
              <a:buSzPts val="2000"/>
              <a:buFont typeface="Arial"/>
              <a:buNone/>
            </a:pPr>
            <a:endParaRPr sz="2000" b="1" i="0" u="none" strike="noStrike" cap="none">
              <a:solidFill>
                <a:srgbClr val="D8D8D8"/>
              </a:solidFill>
              <a:latin typeface="Arial"/>
              <a:ea typeface="Arial"/>
              <a:cs typeface="Arial"/>
              <a:sym typeface="Arial"/>
            </a:endParaRPr>
          </a:p>
        </p:txBody>
      </p:sp>
      <p:pic>
        <p:nvPicPr>
          <p:cNvPr id="210" name="Shape 210"/>
          <p:cNvPicPr preferRelativeResize="0"/>
          <p:nvPr/>
        </p:nvPicPr>
        <p:blipFill rotWithShape="1">
          <a:blip r:embed="rId3">
            <a:alphaModFix/>
          </a:blip>
          <a:srcRect/>
          <a:stretch/>
        </p:blipFill>
        <p:spPr>
          <a:xfrm>
            <a:off x="3279544" y="1067138"/>
            <a:ext cx="2209123" cy="3610535"/>
          </a:xfrm>
          <a:prstGeom prst="rect">
            <a:avLst/>
          </a:prstGeom>
          <a:noFill/>
          <a:ln>
            <a:noFill/>
          </a:ln>
        </p:spPr>
      </p:pic>
      <p:cxnSp>
        <p:nvCxnSpPr>
          <p:cNvPr id="211" name="Shape 211"/>
          <p:cNvCxnSpPr/>
          <p:nvPr/>
        </p:nvCxnSpPr>
        <p:spPr>
          <a:xfrm>
            <a:off x="2112578" y="4209394"/>
            <a:ext cx="1512000" cy="0"/>
          </a:xfrm>
          <a:prstGeom prst="straightConnector1">
            <a:avLst/>
          </a:prstGeom>
          <a:noFill/>
          <a:ln w="25400" cap="flat" cmpd="sng">
            <a:solidFill>
              <a:schemeClr val="dk2"/>
            </a:solidFill>
            <a:prstDash val="solid"/>
            <a:round/>
            <a:headEnd type="none" w="med" len="med"/>
            <a:tailEnd type="triangle" w="lg" len="lg"/>
          </a:ln>
        </p:spPr>
      </p:cxnSp>
      <p:cxnSp>
        <p:nvCxnSpPr>
          <p:cNvPr id="212" name="Shape 212"/>
          <p:cNvCxnSpPr/>
          <p:nvPr/>
        </p:nvCxnSpPr>
        <p:spPr>
          <a:xfrm>
            <a:off x="1713298" y="1985143"/>
            <a:ext cx="2079445" cy="59120"/>
          </a:xfrm>
          <a:prstGeom prst="straightConnector1">
            <a:avLst/>
          </a:prstGeom>
          <a:noFill/>
          <a:ln w="25400" cap="flat" cmpd="sng">
            <a:solidFill>
              <a:schemeClr val="dk2"/>
            </a:solidFill>
            <a:prstDash val="solid"/>
            <a:round/>
            <a:headEnd type="none" w="med" len="med"/>
            <a:tailEnd type="triangle" w="lg" len="lg"/>
          </a:ln>
        </p:spPr>
      </p:cxnSp>
      <p:cxnSp>
        <p:nvCxnSpPr>
          <p:cNvPr id="213" name="Shape 213"/>
          <p:cNvCxnSpPr/>
          <p:nvPr/>
        </p:nvCxnSpPr>
        <p:spPr>
          <a:xfrm rot="10800000" flipH="1">
            <a:off x="2657020" y="4522646"/>
            <a:ext cx="1465765" cy="310054"/>
          </a:xfrm>
          <a:prstGeom prst="straightConnector1">
            <a:avLst/>
          </a:prstGeom>
          <a:noFill/>
          <a:ln w="25400" cap="flat" cmpd="sng">
            <a:solidFill>
              <a:schemeClr val="dk2"/>
            </a:solidFill>
            <a:prstDash val="solid"/>
            <a:round/>
            <a:headEnd type="none" w="med" len="med"/>
            <a:tailEnd type="triangle" w="lg" len="lg"/>
          </a:ln>
        </p:spPr>
      </p:cxnSp>
      <p:cxnSp>
        <p:nvCxnSpPr>
          <p:cNvPr id="214" name="Shape 214"/>
          <p:cNvCxnSpPr/>
          <p:nvPr/>
        </p:nvCxnSpPr>
        <p:spPr>
          <a:xfrm rot="10800000">
            <a:off x="4936386" y="4209394"/>
            <a:ext cx="2221159" cy="0"/>
          </a:xfrm>
          <a:prstGeom prst="straightConnector1">
            <a:avLst/>
          </a:prstGeom>
          <a:noFill/>
          <a:ln w="25400" cap="flat" cmpd="sng">
            <a:solidFill>
              <a:schemeClr val="dk2"/>
            </a:solidFill>
            <a:prstDash val="solid"/>
            <a:round/>
            <a:headEnd type="none" w="med" len="med"/>
            <a:tailEnd type="triangle" w="lg" len="lg"/>
          </a:ln>
        </p:spPr>
      </p:cxnSp>
      <p:cxnSp>
        <p:nvCxnSpPr>
          <p:cNvPr id="215" name="Shape 215"/>
          <p:cNvCxnSpPr/>
          <p:nvPr/>
        </p:nvCxnSpPr>
        <p:spPr>
          <a:xfrm rot="10800000">
            <a:off x="5262406" y="3655738"/>
            <a:ext cx="2221159" cy="0"/>
          </a:xfrm>
          <a:prstGeom prst="straightConnector1">
            <a:avLst/>
          </a:prstGeom>
          <a:noFill/>
          <a:ln w="25400" cap="flat" cmpd="sng">
            <a:solidFill>
              <a:schemeClr val="dk2"/>
            </a:solidFill>
            <a:prstDash val="solid"/>
            <a:round/>
            <a:headEnd type="none" w="med" len="med"/>
            <a:tailEnd type="triangle" w="lg" len="lg"/>
          </a:ln>
        </p:spPr>
      </p:cxnSp>
      <p:cxnSp>
        <p:nvCxnSpPr>
          <p:cNvPr id="216" name="Shape 216"/>
          <p:cNvCxnSpPr>
            <a:stCxn id="217" idx="1"/>
          </p:cNvCxnSpPr>
          <p:nvPr/>
        </p:nvCxnSpPr>
        <p:spPr>
          <a:xfrm flipH="1">
            <a:off x="4151852" y="2427444"/>
            <a:ext cx="1695900" cy="1157100"/>
          </a:xfrm>
          <a:prstGeom prst="straightConnector1">
            <a:avLst/>
          </a:prstGeom>
          <a:noFill/>
          <a:ln w="25400" cap="flat" cmpd="sng">
            <a:solidFill>
              <a:schemeClr val="dk2"/>
            </a:solidFill>
            <a:prstDash val="solid"/>
            <a:round/>
            <a:headEnd type="none" w="med" len="med"/>
            <a:tailEnd type="triangle" w="lg" len="lg"/>
          </a:ln>
        </p:spPr>
      </p:cxnSp>
      <p:sp>
        <p:nvSpPr>
          <p:cNvPr id="218" name="Shape 218"/>
          <p:cNvSpPr txBox="1"/>
          <p:nvPr/>
        </p:nvSpPr>
        <p:spPr>
          <a:xfrm>
            <a:off x="965687" y="3927837"/>
            <a:ext cx="1289957" cy="498598"/>
          </a:xfrm>
          <a:prstGeom prst="rect">
            <a:avLst/>
          </a:prstGeom>
          <a:noFill/>
          <a:ln>
            <a:noFill/>
          </a:ln>
        </p:spPr>
        <p:txBody>
          <a:bodyPr wrap="square" lIns="91425" tIns="45700" rIns="91425" bIns="45700" anchor="t" anchorCtr="0">
            <a:noAutofit/>
          </a:bodyPr>
          <a:lstStyle/>
          <a:p>
            <a:pPr marL="0" marR="0" lvl="0" indent="-152400" algn="l" rtl="0">
              <a:lnSpc>
                <a:spcPct val="110000"/>
              </a:lnSpc>
              <a:spcBef>
                <a:spcPts val="0"/>
              </a:spcBef>
              <a:spcAft>
                <a:spcPts val="0"/>
              </a:spcAft>
              <a:buClr>
                <a:srgbClr val="A5A5A5"/>
              </a:buClr>
              <a:buSzPts val="2400"/>
              <a:buFont typeface="Arial"/>
              <a:buNone/>
            </a:pPr>
            <a:r>
              <a:rPr lang="en-US" sz="2400" b="1" i="0" u="none" strike="noStrike" cap="none">
                <a:solidFill>
                  <a:srgbClr val="A5A5A5"/>
                </a:solidFill>
                <a:latin typeface="Arial"/>
                <a:ea typeface="Arial"/>
                <a:cs typeface="Arial"/>
                <a:sym typeface="Arial"/>
              </a:rPr>
              <a:t>Pin pad</a:t>
            </a:r>
          </a:p>
        </p:txBody>
      </p:sp>
      <p:sp>
        <p:nvSpPr>
          <p:cNvPr id="219" name="Shape 219"/>
          <p:cNvSpPr txBox="1"/>
          <p:nvPr/>
        </p:nvSpPr>
        <p:spPr>
          <a:xfrm>
            <a:off x="478098" y="4583401"/>
            <a:ext cx="2265134" cy="498598"/>
          </a:xfrm>
          <a:prstGeom prst="rect">
            <a:avLst/>
          </a:prstGeom>
          <a:noFill/>
          <a:ln>
            <a:noFill/>
          </a:ln>
        </p:spPr>
        <p:txBody>
          <a:bodyPr wrap="square" lIns="91425" tIns="45700" rIns="91425" bIns="45700" anchor="t" anchorCtr="0">
            <a:noAutofit/>
          </a:bodyPr>
          <a:lstStyle/>
          <a:p>
            <a:pPr marL="0" marR="0" lvl="0" indent="-152400" algn="l" rtl="0">
              <a:lnSpc>
                <a:spcPct val="110000"/>
              </a:lnSpc>
              <a:spcBef>
                <a:spcPts val="0"/>
              </a:spcBef>
              <a:spcAft>
                <a:spcPts val="0"/>
              </a:spcAft>
              <a:buClr>
                <a:srgbClr val="A5A5A5"/>
              </a:buClr>
              <a:buSzPts val="2400"/>
              <a:buFont typeface="Arial"/>
              <a:buNone/>
            </a:pPr>
            <a:r>
              <a:rPr lang="en-US" sz="2400" b="1" i="0" u="none" strike="noStrike" cap="none">
                <a:solidFill>
                  <a:srgbClr val="A5A5A5"/>
                </a:solidFill>
                <a:latin typeface="Arial"/>
                <a:ea typeface="Arial"/>
                <a:cs typeface="Arial"/>
                <a:sym typeface="Arial"/>
              </a:rPr>
              <a:t>RFID Scanner</a:t>
            </a:r>
          </a:p>
        </p:txBody>
      </p:sp>
      <p:sp>
        <p:nvSpPr>
          <p:cNvPr id="220" name="Shape 220"/>
          <p:cNvSpPr txBox="1"/>
          <p:nvPr/>
        </p:nvSpPr>
        <p:spPr>
          <a:xfrm>
            <a:off x="7157545" y="3960095"/>
            <a:ext cx="2265134" cy="498598"/>
          </a:xfrm>
          <a:prstGeom prst="rect">
            <a:avLst/>
          </a:prstGeom>
          <a:noFill/>
          <a:ln>
            <a:noFill/>
          </a:ln>
        </p:spPr>
        <p:txBody>
          <a:bodyPr wrap="square" lIns="91425" tIns="45700" rIns="91425" bIns="45700" anchor="t" anchorCtr="0">
            <a:noAutofit/>
          </a:bodyPr>
          <a:lstStyle/>
          <a:p>
            <a:pPr marL="0" marR="0" lvl="0" indent="-152400" algn="l" rtl="0">
              <a:lnSpc>
                <a:spcPct val="110000"/>
              </a:lnSpc>
              <a:spcBef>
                <a:spcPts val="0"/>
              </a:spcBef>
              <a:spcAft>
                <a:spcPts val="0"/>
              </a:spcAft>
              <a:buClr>
                <a:srgbClr val="A5A5A5"/>
              </a:buClr>
              <a:buSzPts val="2400"/>
              <a:buFont typeface="Arial"/>
              <a:buNone/>
            </a:pPr>
            <a:r>
              <a:rPr lang="en-US" sz="2400" b="1" i="0" u="none" strike="noStrike" cap="none">
                <a:solidFill>
                  <a:srgbClr val="A5A5A5"/>
                </a:solidFill>
                <a:latin typeface="Arial"/>
                <a:ea typeface="Arial"/>
                <a:cs typeface="Arial"/>
                <a:sym typeface="Arial"/>
              </a:rPr>
              <a:t>Power PCB</a:t>
            </a:r>
          </a:p>
        </p:txBody>
      </p:sp>
      <p:sp>
        <p:nvSpPr>
          <p:cNvPr id="221" name="Shape 221"/>
          <p:cNvSpPr txBox="1"/>
          <p:nvPr/>
        </p:nvSpPr>
        <p:spPr>
          <a:xfrm>
            <a:off x="7412060" y="3406439"/>
            <a:ext cx="2265134" cy="498598"/>
          </a:xfrm>
          <a:prstGeom prst="rect">
            <a:avLst/>
          </a:prstGeom>
          <a:noFill/>
          <a:ln>
            <a:noFill/>
          </a:ln>
        </p:spPr>
        <p:txBody>
          <a:bodyPr wrap="square" lIns="91425" tIns="45700" rIns="91425" bIns="45700" anchor="t" anchorCtr="0">
            <a:noAutofit/>
          </a:bodyPr>
          <a:lstStyle/>
          <a:p>
            <a:pPr marL="0" marR="0" lvl="0" indent="-152400" algn="l" rtl="0">
              <a:lnSpc>
                <a:spcPct val="110000"/>
              </a:lnSpc>
              <a:spcBef>
                <a:spcPts val="0"/>
              </a:spcBef>
              <a:spcAft>
                <a:spcPts val="0"/>
              </a:spcAft>
              <a:buClr>
                <a:srgbClr val="A5A5A5"/>
              </a:buClr>
              <a:buSzPts val="2400"/>
              <a:buFont typeface="Arial"/>
              <a:buNone/>
            </a:pPr>
            <a:r>
              <a:rPr lang="en-US" sz="2400" b="1" i="0" u="none" strike="noStrike" cap="none">
                <a:solidFill>
                  <a:srgbClr val="A5A5A5"/>
                </a:solidFill>
                <a:latin typeface="Arial"/>
                <a:ea typeface="Arial"/>
                <a:cs typeface="Arial"/>
                <a:sym typeface="Arial"/>
              </a:rPr>
              <a:t>Batteries</a:t>
            </a:r>
          </a:p>
        </p:txBody>
      </p:sp>
      <p:sp>
        <p:nvSpPr>
          <p:cNvPr id="222" name="Shape 222"/>
          <p:cNvSpPr txBox="1"/>
          <p:nvPr/>
        </p:nvSpPr>
        <p:spPr>
          <a:xfrm>
            <a:off x="543042" y="1663352"/>
            <a:ext cx="2237102" cy="904863"/>
          </a:xfrm>
          <a:prstGeom prst="rect">
            <a:avLst/>
          </a:prstGeom>
          <a:noFill/>
          <a:ln>
            <a:noFill/>
          </a:ln>
        </p:spPr>
        <p:txBody>
          <a:bodyPr wrap="square" lIns="91425" tIns="45700" rIns="91425" bIns="45700" anchor="t" anchorCtr="0">
            <a:noAutofit/>
          </a:bodyPr>
          <a:lstStyle/>
          <a:p>
            <a:pPr marL="0" marR="0" lvl="0" indent="-152400" algn="l" rtl="0">
              <a:lnSpc>
                <a:spcPct val="110000"/>
              </a:lnSpc>
              <a:spcBef>
                <a:spcPts val="0"/>
              </a:spcBef>
              <a:spcAft>
                <a:spcPts val="0"/>
              </a:spcAft>
              <a:buClr>
                <a:srgbClr val="A5A5A5"/>
              </a:buClr>
              <a:buSzPts val="2400"/>
              <a:buFont typeface="Arial"/>
              <a:buNone/>
            </a:pPr>
            <a:r>
              <a:rPr lang="en-US" sz="2400" b="1" i="0" u="none" strike="noStrike" cap="none">
                <a:solidFill>
                  <a:srgbClr val="A5A5A5"/>
                </a:solidFill>
                <a:latin typeface="Arial"/>
                <a:ea typeface="Arial"/>
                <a:cs typeface="Arial"/>
                <a:sym typeface="Arial"/>
              </a:rPr>
              <a:t>Case </a:t>
            </a:r>
          </a:p>
          <a:p>
            <a:pPr marL="0" marR="0" lvl="0" indent="-152400" algn="l" rtl="0">
              <a:lnSpc>
                <a:spcPct val="110000"/>
              </a:lnSpc>
              <a:spcBef>
                <a:spcPts val="0"/>
              </a:spcBef>
              <a:spcAft>
                <a:spcPts val="0"/>
              </a:spcAft>
              <a:buClr>
                <a:srgbClr val="A5A5A5"/>
              </a:buClr>
              <a:buSzPts val="2400"/>
              <a:buFont typeface="Arial"/>
              <a:buNone/>
            </a:pPr>
            <a:r>
              <a:rPr lang="en-US" sz="2400" b="1" i="0" u="none" strike="noStrike" cap="none">
                <a:solidFill>
                  <a:srgbClr val="A5A5A5"/>
                </a:solidFill>
                <a:latin typeface="Arial"/>
                <a:ea typeface="Arial"/>
                <a:cs typeface="Arial"/>
                <a:sym typeface="Arial"/>
              </a:rPr>
              <a:t>(Servo Inside)</a:t>
            </a:r>
          </a:p>
        </p:txBody>
      </p:sp>
      <p:sp>
        <p:nvSpPr>
          <p:cNvPr id="217" name="Shape 217"/>
          <p:cNvSpPr txBox="1"/>
          <p:nvPr/>
        </p:nvSpPr>
        <p:spPr>
          <a:xfrm>
            <a:off x="5847752" y="2178144"/>
            <a:ext cx="3035100" cy="498600"/>
          </a:xfrm>
          <a:prstGeom prst="rect">
            <a:avLst/>
          </a:prstGeom>
          <a:noFill/>
          <a:ln>
            <a:noFill/>
          </a:ln>
        </p:spPr>
        <p:txBody>
          <a:bodyPr wrap="square" lIns="91425" tIns="45700" rIns="91425" bIns="45700" anchor="t" anchorCtr="0">
            <a:noAutofit/>
          </a:bodyPr>
          <a:lstStyle/>
          <a:p>
            <a:pPr marL="0" marR="0" lvl="0" indent="-152400" algn="l" rtl="0">
              <a:lnSpc>
                <a:spcPct val="110000"/>
              </a:lnSpc>
              <a:spcBef>
                <a:spcPts val="0"/>
              </a:spcBef>
              <a:spcAft>
                <a:spcPts val="0"/>
              </a:spcAft>
              <a:buClr>
                <a:srgbClr val="A5A5A5"/>
              </a:buClr>
              <a:buSzPts val="2400"/>
              <a:buFont typeface="Arial"/>
              <a:buNone/>
            </a:pPr>
            <a:r>
              <a:rPr lang="en-US" sz="2400" b="1" i="0" u="none" strike="noStrike" cap="none">
                <a:solidFill>
                  <a:srgbClr val="A5A5A5"/>
                </a:solidFill>
                <a:latin typeface="Arial"/>
                <a:ea typeface="Arial"/>
                <a:cs typeface="Arial"/>
                <a:sym typeface="Arial"/>
              </a:rPr>
              <a:t>Lock/Unlock PCB</a:t>
            </a:r>
          </a:p>
        </p:txBody>
      </p:sp>
      <p:cxnSp>
        <p:nvCxnSpPr>
          <p:cNvPr id="223" name="Shape 223"/>
          <p:cNvCxnSpPr/>
          <p:nvPr/>
        </p:nvCxnSpPr>
        <p:spPr>
          <a:xfrm>
            <a:off x="1981200" y="3289300"/>
            <a:ext cx="1346322" cy="615737"/>
          </a:xfrm>
          <a:prstGeom prst="straightConnector1">
            <a:avLst/>
          </a:prstGeom>
          <a:noFill/>
          <a:ln w="25400" cap="flat" cmpd="sng">
            <a:solidFill>
              <a:schemeClr val="dk2"/>
            </a:solidFill>
            <a:prstDash val="solid"/>
            <a:round/>
            <a:headEnd type="none" w="med" len="med"/>
            <a:tailEnd type="triangle" w="lg" len="lg"/>
          </a:ln>
        </p:spPr>
      </p:cxnSp>
      <p:sp>
        <p:nvSpPr>
          <p:cNvPr id="224" name="Shape 224"/>
          <p:cNvSpPr txBox="1"/>
          <p:nvPr/>
        </p:nvSpPr>
        <p:spPr>
          <a:xfrm>
            <a:off x="608683" y="2758386"/>
            <a:ext cx="2209230" cy="904863"/>
          </a:xfrm>
          <a:prstGeom prst="rect">
            <a:avLst/>
          </a:prstGeom>
          <a:noFill/>
          <a:ln>
            <a:noFill/>
          </a:ln>
        </p:spPr>
        <p:txBody>
          <a:bodyPr wrap="square" lIns="91425" tIns="45700" rIns="91425" bIns="45700" anchor="t" anchorCtr="0">
            <a:noAutofit/>
          </a:bodyPr>
          <a:lstStyle/>
          <a:p>
            <a:pPr marL="0" marR="0" lvl="0" indent="-152400" algn="l" rtl="0">
              <a:lnSpc>
                <a:spcPct val="110000"/>
              </a:lnSpc>
              <a:spcBef>
                <a:spcPts val="0"/>
              </a:spcBef>
              <a:spcAft>
                <a:spcPts val="0"/>
              </a:spcAft>
              <a:buClr>
                <a:srgbClr val="A5A5A5"/>
              </a:buClr>
              <a:buSzPts val="2400"/>
              <a:buFont typeface="Arial"/>
              <a:buNone/>
            </a:pPr>
            <a:r>
              <a:rPr lang="en-US" sz="2400" b="1" i="0" u="none" strike="noStrike" cap="none">
                <a:solidFill>
                  <a:srgbClr val="A5A5A5"/>
                </a:solidFill>
                <a:latin typeface="Arial"/>
                <a:ea typeface="Arial"/>
                <a:cs typeface="Arial"/>
                <a:sym typeface="Arial"/>
              </a:rPr>
              <a:t>Proximity Sensor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131F48"/>
        </a:solidFill>
        <a:effectLst/>
      </p:bgPr>
    </p:bg>
    <p:spTree>
      <p:nvGrpSpPr>
        <p:cNvPr id="1" name="Shape 228"/>
        <p:cNvGrpSpPr/>
        <p:nvPr/>
      </p:nvGrpSpPr>
      <p:grpSpPr>
        <a:xfrm>
          <a:off x="0" y="0"/>
          <a:ext cx="0" cy="0"/>
          <a:chOff x="0" y="0"/>
          <a:chExt cx="0" cy="0"/>
        </a:xfrm>
      </p:grpSpPr>
      <p:sp>
        <p:nvSpPr>
          <p:cNvPr id="229" name="Shape 229"/>
          <p:cNvSpPr txBox="1"/>
          <p:nvPr/>
        </p:nvSpPr>
        <p:spPr>
          <a:xfrm>
            <a:off x="1489950" y="1409775"/>
            <a:ext cx="6164100" cy="1674300"/>
          </a:xfrm>
          <a:prstGeom prst="rect">
            <a:avLst/>
          </a:prstGeom>
          <a:noFill/>
          <a:ln>
            <a:noFill/>
          </a:ln>
        </p:spPr>
        <p:txBody>
          <a:bodyPr wrap="square" lIns="91425" tIns="45700" rIns="91425" bIns="45700" anchor="ctr" anchorCtr="0">
            <a:noAutofit/>
          </a:bodyPr>
          <a:lstStyle/>
          <a:p>
            <a:pPr marL="0" marR="0" lvl="0" indent="-85725" algn="l" rtl="0">
              <a:lnSpc>
                <a:spcPct val="110000"/>
              </a:lnSpc>
              <a:spcBef>
                <a:spcPts val="0"/>
              </a:spcBef>
              <a:spcAft>
                <a:spcPts val="0"/>
              </a:spcAft>
              <a:buClr>
                <a:srgbClr val="000000"/>
              </a:buClr>
              <a:buSzPts val="1350"/>
              <a:buFont typeface="Arial"/>
              <a:buNone/>
            </a:pPr>
            <a:endParaRPr sz="1350" b="1" i="0" u="none" strike="noStrike" cap="none">
              <a:solidFill>
                <a:srgbClr val="F2F2F2"/>
              </a:solidFill>
              <a:latin typeface="Arial"/>
              <a:ea typeface="Arial"/>
              <a:cs typeface="Arial"/>
              <a:sym typeface="Arial"/>
            </a:endParaRPr>
          </a:p>
          <a:p>
            <a:pPr marL="0" marR="0" lvl="0" indent="-85725" algn="l" rtl="0">
              <a:lnSpc>
                <a:spcPct val="110000"/>
              </a:lnSpc>
              <a:spcBef>
                <a:spcPts val="225"/>
              </a:spcBef>
              <a:spcAft>
                <a:spcPts val="0"/>
              </a:spcAft>
              <a:buClr>
                <a:srgbClr val="000000"/>
              </a:buClr>
              <a:buSzPts val="1350"/>
              <a:buFont typeface="Arial"/>
              <a:buNone/>
            </a:pPr>
            <a:endParaRPr sz="1350" b="1" i="0" u="none" strike="noStrike" cap="none">
              <a:solidFill>
                <a:srgbClr val="F2F2F2"/>
              </a:solidFill>
              <a:latin typeface="Arial"/>
              <a:ea typeface="Arial"/>
              <a:cs typeface="Arial"/>
              <a:sym typeface="Arial"/>
            </a:endParaRPr>
          </a:p>
          <a:p>
            <a:pPr marL="0" marR="0" lvl="0" indent="-85725" algn="l" rtl="0">
              <a:lnSpc>
                <a:spcPct val="110000"/>
              </a:lnSpc>
              <a:spcBef>
                <a:spcPts val="225"/>
              </a:spcBef>
              <a:spcAft>
                <a:spcPts val="0"/>
              </a:spcAft>
              <a:buClr>
                <a:srgbClr val="000000"/>
              </a:buClr>
              <a:buSzPts val="1350"/>
              <a:buFont typeface="Arial"/>
              <a:buNone/>
            </a:pPr>
            <a:endParaRPr sz="1350" b="1" i="0" u="none" strike="noStrike" cap="none">
              <a:solidFill>
                <a:srgbClr val="F2F2F2"/>
              </a:solidFill>
              <a:latin typeface="Arial"/>
              <a:ea typeface="Arial"/>
              <a:cs typeface="Arial"/>
              <a:sym typeface="Arial"/>
            </a:endParaRPr>
          </a:p>
          <a:p>
            <a:pPr marL="0" marR="0" lvl="0" indent="-203200" algn="ctr" rtl="0">
              <a:lnSpc>
                <a:spcPct val="130000"/>
              </a:lnSpc>
              <a:spcBef>
                <a:spcPts val="225"/>
              </a:spcBef>
              <a:spcAft>
                <a:spcPts val="0"/>
              </a:spcAft>
              <a:buClr>
                <a:srgbClr val="D8D8D8"/>
              </a:buClr>
              <a:buSzPts val="3200"/>
              <a:buFont typeface="Arial"/>
              <a:buNone/>
            </a:pPr>
            <a:r>
              <a:rPr lang="en-US" sz="3200" b="1">
                <a:solidFill>
                  <a:srgbClr val="D8D8D8"/>
                </a:solidFill>
              </a:rPr>
              <a:t>Individual Module Review</a:t>
            </a:r>
          </a:p>
          <a:p>
            <a:pPr marL="0" marR="0" lvl="0" indent="-127000" algn="l" rtl="0">
              <a:lnSpc>
                <a:spcPct val="130000"/>
              </a:lnSpc>
              <a:spcBef>
                <a:spcPts val="225"/>
              </a:spcBef>
              <a:spcAft>
                <a:spcPts val="0"/>
              </a:spcAft>
              <a:buClr>
                <a:srgbClr val="000000"/>
              </a:buClr>
              <a:buSzPts val="2000"/>
              <a:buFont typeface="Arial"/>
              <a:buNone/>
            </a:pPr>
            <a:endParaRPr sz="2000" b="1" i="0" u="none" strike="noStrike" cap="none">
              <a:solidFill>
                <a:srgbClr val="D8D8D8"/>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240505" y="3080714"/>
            <a:ext cx="4200900" cy="18705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236" name="Shape 236"/>
          <p:cNvSpPr txBox="1">
            <a:spLocks noGrp="1"/>
          </p:cNvSpPr>
          <p:nvPr>
            <p:ph type="body" idx="1"/>
          </p:nvPr>
        </p:nvSpPr>
        <p:spPr>
          <a:xfrm>
            <a:off x="240506" y="209481"/>
            <a:ext cx="8664600" cy="6621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dk1"/>
              </a:buClr>
              <a:buSzPts val="3600"/>
              <a:buFont typeface="Arial"/>
              <a:buNone/>
            </a:pPr>
            <a:r>
              <a:rPr lang="en-US" sz="3600"/>
              <a:t>Microcontroller</a:t>
            </a:r>
            <a:r>
              <a:rPr lang="en-US" sz="3600" b="1" i="0" u="none" strike="noStrike" cap="none">
                <a:solidFill>
                  <a:schemeClr val="dk1"/>
                </a:solidFill>
                <a:latin typeface="Arial"/>
                <a:ea typeface="Arial"/>
                <a:cs typeface="Arial"/>
                <a:sym typeface="Arial"/>
              </a:rPr>
              <a:t> Overview</a:t>
            </a:r>
          </a:p>
        </p:txBody>
      </p:sp>
      <p:sp>
        <p:nvSpPr>
          <p:cNvPr id="237" name="Shape 237"/>
          <p:cNvSpPr/>
          <p:nvPr/>
        </p:nvSpPr>
        <p:spPr>
          <a:xfrm>
            <a:off x="240505" y="905610"/>
            <a:ext cx="32337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a:solidFill>
                  <a:srgbClr val="0091B2"/>
                </a:solidFill>
              </a:rPr>
              <a:t>Operational Overview</a:t>
            </a:r>
          </a:p>
        </p:txBody>
      </p:sp>
      <p:sp>
        <p:nvSpPr>
          <p:cNvPr id="238" name="Shape 238"/>
          <p:cNvSpPr/>
          <p:nvPr/>
        </p:nvSpPr>
        <p:spPr>
          <a:xfrm>
            <a:off x="240503" y="1351764"/>
            <a:ext cx="8337300" cy="1615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Took data from all devices (keypad, UI, RFID, prox) and decided if the bolt should be locked or unlocked</a:t>
            </a:r>
          </a:p>
          <a:p>
            <a:pPr marL="285750" marR="0" lvl="0" indent="-285750" algn="l" rtl="0">
              <a:lnSpc>
                <a:spcPct val="110000"/>
              </a:lnSpc>
              <a:spcBef>
                <a:spcPts val="0"/>
              </a:spcBef>
              <a:spcAft>
                <a:spcPts val="0"/>
              </a:spcAft>
              <a:buClr>
                <a:srgbClr val="212620"/>
              </a:buClr>
              <a:buSzPts val="1800"/>
              <a:buFont typeface="Arial"/>
              <a:buChar char="•"/>
            </a:pPr>
            <a:r>
              <a:rPr lang="en-US" sz="1800">
                <a:solidFill>
                  <a:srgbClr val="212620"/>
                </a:solidFill>
              </a:rPr>
              <a:t>Atmega328</a:t>
            </a:r>
          </a:p>
        </p:txBody>
      </p:sp>
      <p:sp>
        <p:nvSpPr>
          <p:cNvPr id="239" name="Shape 239"/>
          <p:cNvSpPr/>
          <p:nvPr/>
        </p:nvSpPr>
        <p:spPr>
          <a:xfrm>
            <a:off x="240504" y="3013557"/>
            <a:ext cx="9540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Inputs</a:t>
            </a:r>
          </a:p>
        </p:txBody>
      </p:sp>
      <p:sp>
        <p:nvSpPr>
          <p:cNvPr id="240" name="Shape 240"/>
          <p:cNvSpPr/>
          <p:nvPr/>
        </p:nvSpPr>
        <p:spPr>
          <a:xfrm>
            <a:off x="240506" y="3413740"/>
            <a:ext cx="4200900" cy="9048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RFID Sin/Sout signal</a:t>
            </a:r>
          </a:p>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4 Keypad lines</a:t>
            </a:r>
          </a:p>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Proximity Sensor</a:t>
            </a:r>
          </a:p>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3 buttons and 3 switches</a:t>
            </a:r>
          </a:p>
          <a:p>
            <a:pPr marL="285750" lvl="0" indent="-285750" rtl="0">
              <a:lnSpc>
                <a:spcPct val="110000"/>
              </a:lnSpc>
              <a:spcBef>
                <a:spcPts val="0"/>
              </a:spcBef>
              <a:buClr>
                <a:srgbClr val="212620"/>
              </a:buClr>
              <a:buSzPts val="1600"/>
              <a:buFont typeface="Arial"/>
              <a:buChar char="•"/>
            </a:pPr>
            <a:r>
              <a:rPr lang="en-US" sz="1600">
                <a:solidFill>
                  <a:srgbClr val="212620"/>
                </a:solidFill>
              </a:rPr>
              <a:t>5 V Power &amp; Ground lines</a:t>
            </a:r>
          </a:p>
        </p:txBody>
      </p:sp>
      <p:sp>
        <p:nvSpPr>
          <p:cNvPr id="241" name="Shape 241"/>
          <p:cNvSpPr/>
          <p:nvPr/>
        </p:nvSpPr>
        <p:spPr>
          <a:xfrm>
            <a:off x="4704357" y="3080714"/>
            <a:ext cx="4200900" cy="1870500"/>
          </a:xfrm>
          <a:prstGeom prst="rect">
            <a:avLst/>
          </a:prstGeom>
          <a:solidFill>
            <a:srgbClr val="F6F5F3"/>
          </a:solidFill>
          <a:ln>
            <a:noFill/>
          </a:ln>
          <a:effectLst>
            <a:outerShdw blurRad="50800" dist="38100" dir="2700000" algn="tl" rotWithShape="0">
              <a:srgbClr val="000000">
                <a:alpha val="40000"/>
              </a:srgbClr>
            </a:outerShdw>
          </a:effectLst>
        </p:spPr>
        <p:txBody>
          <a:bodyPr wrap="square" lIns="0" tIns="34275" rIns="0" bIns="34275" anchor="ctr" anchorCtr="0">
            <a:noAutofit/>
          </a:bodyPr>
          <a:lstStyle/>
          <a:p>
            <a:pPr marL="0" marR="0" lvl="0" indent="-66675"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p:txBody>
      </p:sp>
      <p:sp>
        <p:nvSpPr>
          <p:cNvPr id="242" name="Shape 242"/>
          <p:cNvSpPr/>
          <p:nvPr/>
        </p:nvSpPr>
        <p:spPr>
          <a:xfrm>
            <a:off x="4704356" y="3013557"/>
            <a:ext cx="1167300" cy="4002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0091B2"/>
              </a:buClr>
              <a:buSzPts val="2000"/>
              <a:buFont typeface="Arial"/>
              <a:buNone/>
            </a:pPr>
            <a:r>
              <a:rPr lang="en-US" sz="2000" b="1" i="0" u="none" strike="noStrike" cap="none">
                <a:solidFill>
                  <a:srgbClr val="0091B2"/>
                </a:solidFill>
                <a:latin typeface="Arial"/>
                <a:ea typeface="Arial"/>
                <a:cs typeface="Arial"/>
                <a:sym typeface="Arial"/>
              </a:rPr>
              <a:t>Outputs</a:t>
            </a:r>
          </a:p>
        </p:txBody>
      </p:sp>
      <p:sp>
        <p:nvSpPr>
          <p:cNvPr id="243" name="Shape 243"/>
          <p:cNvSpPr/>
          <p:nvPr/>
        </p:nvSpPr>
        <p:spPr>
          <a:xfrm>
            <a:off x="4704357" y="3413169"/>
            <a:ext cx="4200900" cy="1175700"/>
          </a:xfrm>
          <a:prstGeom prst="rect">
            <a:avLst/>
          </a:prstGeom>
          <a:noFill/>
          <a:ln>
            <a:noFill/>
          </a:ln>
        </p:spPr>
        <p:txBody>
          <a:bodyPr wrap="square" lIns="91425" tIns="45700" rIns="91425" bIns="45700" anchor="t" anchorCtr="0">
            <a:noAutofit/>
          </a:bodyPr>
          <a:lstStyle/>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4 Keypad lines</a:t>
            </a:r>
          </a:p>
          <a:p>
            <a:pPr marL="285750" marR="0" lvl="0" indent="-285750" algn="l" rtl="0">
              <a:lnSpc>
                <a:spcPct val="110000"/>
              </a:lnSpc>
              <a:spcBef>
                <a:spcPts val="0"/>
              </a:spcBef>
              <a:spcAft>
                <a:spcPts val="0"/>
              </a:spcAft>
              <a:buClr>
                <a:srgbClr val="212620"/>
              </a:buClr>
              <a:buSzPts val="1600"/>
              <a:buFont typeface="Arial"/>
              <a:buChar char="•"/>
            </a:pPr>
            <a:r>
              <a:rPr lang="en-US" sz="1600">
                <a:solidFill>
                  <a:srgbClr val="212620"/>
                </a:solidFill>
              </a:rPr>
              <a:t>Lock/Unlock PWM to Servo Motor</a:t>
            </a:r>
          </a:p>
          <a:p>
            <a:pPr marL="0" marR="0" lvl="0" indent="0" algn="l" rtl="0">
              <a:lnSpc>
                <a:spcPct val="110000"/>
              </a:lnSpc>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ptake_Template">
  <a:themeElements>
    <a:clrScheme name="Uptake">
      <a:dk1>
        <a:srgbClr val="000000"/>
      </a:dk1>
      <a:lt1>
        <a:srgbClr val="FFFFFF"/>
      </a:lt1>
      <a:dk2>
        <a:srgbClr val="768591"/>
      </a:dk2>
      <a:lt2>
        <a:srgbClr val="999899"/>
      </a:lt2>
      <a:accent1>
        <a:srgbClr val="D8D1C9"/>
      </a:accent1>
      <a:accent2>
        <a:srgbClr val="FF6A00"/>
      </a:accent2>
      <a:accent3>
        <a:srgbClr val="6ECA97"/>
      </a:accent3>
      <a:accent4>
        <a:srgbClr val="0091B2"/>
      </a:accent4>
      <a:accent5>
        <a:srgbClr val="E53C2E"/>
      </a:accent5>
      <a:accent6>
        <a:srgbClr val="F7D44B"/>
      </a:accent6>
      <a:hlink>
        <a:srgbClr val="C269FF"/>
      </a:hlink>
      <a:folHlink>
        <a:srgbClr val="FF8F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1531</Words>
  <Application>Microsoft Office PowerPoint</Application>
  <PresentationFormat>On-screen Show (16:9)</PresentationFormat>
  <Paragraphs>446</Paragraphs>
  <Slides>32</Slides>
  <Notes>32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swiss</vt:lpstr>
      <vt:lpstr>Uptake_Template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Mason H</cp:lastModifiedBy>
  <cp:revision>1</cp:revision>
  <dcterms:modified xsi:type="dcterms:W3CDTF">2017-12-12T06:03:57Z</dcterms:modified>
</cp:coreProperties>
</file>