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665" r:id="rId2"/>
    <p:sldMasterId id="2147483685" r:id="rId3"/>
  </p:sldMasterIdLst>
  <p:notesMasterIdLst>
    <p:notesMasterId r:id="rId15"/>
  </p:notesMasterIdLst>
  <p:handoutMasterIdLst>
    <p:handoutMasterId r:id="rId16"/>
  </p:handoutMasterIdLst>
  <p:sldIdLst>
    <p:sldId id="261" r:id="rId4"/>
    <p:sldId id="262" r:id="rId5"/>
    <p:sldId id="265" r:id="rId6"/>
    <p:sldId id="266" r:id="rId7"/>
    <p:sldId id="267" r:id="rId8"/>
    <p:sldId id="274" r:id="rId9"/>
    <p:sldId id="268" r:id="rId10"/>
    <p:sldId id="270" r:id="rId11"/>
    <p:sldId id="271" r:id="rId12"/>
    <p:sldId id="272" r:id="rId13"/>
    <p:sldId id="273" r:id="rId14"/>
  </p:sldIdLst>
  <p:sldSz cx="100584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958"/>
    <a:srgbClr val="F16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7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1224" y="19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-4280" y="-3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8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450729"/>
            <a:ext cx="6858000" cy="705971"/>
          </a:xfrm>
          <a:prstGeom prst="rect">
            <a:avLst/>
          </a:prstGeom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solidFill>
                <a:srgbClr val="142958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56FF-FEF1-EF48-BD73-4B95B2E46E83}" type="datetimeFigureOut">
              <a:rPr lang="en-US" smtClean="0">
                <a:solidFill>
                  <a:srgbClr val="F16322"/>
                </a:solidFill>
              </a:rPr>
              <a:t>5/1/17</a:t>
            </a:fld>
            <a:endParaRPr lang="en-US" dirty="0">
              <a:solidFill>
                <a:srgbClr val="F1632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004881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8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1429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F16322"/>
                </a:solidFill>
              </a:defRPr>
            </a:lvl1pPr>
          </a:lstStyle>
          <a:p>
            <a:fld id="{DBF7D493-8EEB-7E45-916B-5FBC49ABC710}" type="datetimeFigureOut">
              <a:rPr lang="en-US" smtClean="0"/>
              <a:pPr/>
              <a:t>5/1/17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450729"/>
            <a:ext cx="6858000" cy="705971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35641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499" y="619125"/>
            <a:ext cx="9150437" cy="742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ECE ILLINOIS 4:3 TEMPLATE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44500" y="1570071"/>
            <a:ext cx="9150436" cy="32731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700" baseline="0">
                <a:solidFill>
                  <a:srgbClr val="F1632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Todd Sweet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803676"/>
            <a:ext cx="9150436" cy="2509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solidFill>
                  <a:srgbClr val="F1632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Director of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6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44500" y="1633220"/>
            <a:ext cx="9245600" cy="5082540"/>
          </a:xfrm>
          <a:prstGeom prst="rect">
            <a:avLst/>
          </a:prstGeom>
        </p:spPr>
        <p:txBody>
          <a:bodyPr vert="horz"/>
          <a:lstStyle>
            <a:lvl1pPr marL="382059" indent="-382059">
              <a:buFont typeface="Wingdings" panose="05000000000000000000" pitchFamily="2" charset="2"/>
              <a:buChar char="§"/>
              <a:defRPr b="0" i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731519"/>
            <a:ext cx="467360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F16322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pic>
        <p:nvPicPr>
          <p:cNvPr id="6" name="Picture 5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016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1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642100" y="1608096"/>
            <a:ext cx="2962448" cy="506702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below</a:t>
            </a:r>
          </a:p>
          <a:p>
            <a:pPr lvl="0"/>
            <a:r>
              <a:rPr lang="en-US" dirty="0" smtClean="0"/>
              <a:t>to insert media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44500" y="731519"/>
            <a:ext cx="467360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F16322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44500" y="1628416"/>
            <a:ext cx="5956300" cy="50467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baseline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016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18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44500" y="731519"/>
            <a:ext cx="467360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F16322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44500" y="1628416"/>
            <a:ext cx="4472940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baseline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01600" cy="10414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069840" y="1628416"/>
            <a:ext cx="4472940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baseline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63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44500" y="731519"/>
            <a:ext cx="467360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F16322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01600" cy="1041400"/>
          </a:xfrm>
          <a:prstGeom prst="rect">
            <a:avLst/>
          </a:prstGeom>
        </p:spPr>
      </p:pic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44500" y="1608096"/>
            <a:ext cx="9160048" cy="509750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below to insert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88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834640"/>
            <a:ext cx="10058400" cy="2038696"/>
          </a:xfrm>
          <a:prstGeom prst="rect">
            <a:avLst/>
          </a:prstGeom>
          <a:solidFill>
            <a:srgbClr val="F163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3058159"/>
            <a:ext cx="467360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section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3833136"/>
            <a:ext cx="9194800" cy="718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1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 of section</a:t>
            </a:r>
            <a:endParaRPr lang="en-US" dirty="0"/>
          </a:p>
        </p:txBody>
      </p:sp>
      <p:pic>
        <p:nvPicPr>
          <p:cNvPr id="6" name="Picture 5" descr="master_bluesidebar.eps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640"/>
            <a:ext cx="101600" cy="20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4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731519"/>
            <a:ext cx="467360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628416"/>
            <a:ext cx="9194800" cy="50771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baseline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  <p:pic>
        <p:nvPicPr>
          <p:cNvPr id="5" name="Picture 4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016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40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44500" y="1633220"/>
            <a:ext cx="9245600" cy="5082540"/>
          </a:xfrm>
          <a:prstGeom prst="rect">
            <a:avLst/>
          </a:prstGeom>
        </p:spPr>
        <p:txBody>
          <a:bodyPr vert="horz"/>
          <a:lstStyle>
            <a:lvl1pPr marL="382059" indent="-382059">
              <a:buFont typeface="Wingdings" panose="05000000000000000000" pitchFamily="2" charset="2"/>
              <a:buChar char="§"/>
              <a:defRPr b="0" i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731519"/>
            <a:ext cx="467360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pic>
        <p:nvPicPr>
          <p:cNvPr id="6" name="Picture 5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016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4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642100" y="1608096"/>
            <a:ext cx="2962448" cy="506702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below</a:t>
            </a:r>
          </a:p>
          <a:p>
            <a:pPr lvl="0"/>
            <a:r>
              <a:rPr lang="en-US" dirty="0" smtClean="0"/>
              <a:t>to insert media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44500" y="731519"/>
            <a:ext cx="467360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44500" y="1628416"/>
            <a:ext cx="5956300" cy="50467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baseline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016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6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44500" y="731519"/>
            <a:ext cx="467360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44500" y="1628416"/>
            <a:ext cx="4472940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baseline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01600" cy="10414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069840" y="1628416"/>
            <a:ext cx="4472940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baseline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2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44500" y="731519"/>
            <a:ext cx="467360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01600" cy="1041400"/>
          </a:xfrm>
          <a:prstGeom prst="rect">
            <a:avLst/>
          </a:prstGeom>
        </p:spPr>
      </p:pic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44500" y="1608096"/>
            <a:ext cx="9160048" cy="509750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below to insert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3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834640"/>
            <a:ext cx="10058400" cy="2038696"/>
          </a:xfrm>
          <a:prstGeom prst="rect">
            <a:avLst/>
          </a:prstGeom>
          <a:solidFill>
            <a:srgbClr val="1429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3058159"/>
            <a:ext cx="467360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section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3833136"/>
            <a:ext cx="9194800" cy="718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1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 of section</a:t>
            </a:r>
            <a:endParaRPr lang="en-US" dirty="0"/>
          </a:p>
        </p:txBody>
      </p:sp>
      <p:pic>
        <p:nvPicPr>
          <p:cNvPr id="6" name="Picture 5" descr="master_bluesidebar.eps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640"/>
            <a:ext cx="101600" cy="20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2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32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731519"/>
            <a:ext cx="467360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F16322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628416"/>
            <a:ext cx="9194800" cy="50771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baseline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  <p:pic>
        <p:nvPicPr>
          <p:cNvPr id="5" name="Picture 4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016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0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emf"/><Relationship Id="rId8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theme" Target="../theme/theme2.xml"/><Relationship Id="rId9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theme" Target="../theme/theme3.xml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069" y="2676056"/>
            <a:ext cx="10059470" cy="1676400"/>
            <a:chOff x="-1069" y="2880073"/>
            <a:chExt cx="10056262" cy="167640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6"/>
            <a:stretch/>
          </p:blipFill>
          <p:spPr>
            <a:xfrm>
              <a:off x="-1069" y="2881477"/>
              <a:ext cx="2514600" cy="167309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3531" y="2880073"/>
              <a:ext cx="2514600" cy="16764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7062" y="2880073"/>
              <a:ext cx="2514600" cy="16764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0593" y="2881978"/>
              <a:ext cx="2514600" cy="1674495"/>
            </a:xfrm>
            <a:prstGeom prst="rect">
              <a:avLst/>
            </a:prstGeom>
          </p:spPr>
        </p:pic>
      </p:grpSp>
      <p:pic>
        <p:nvPicPr>
          <p:cNvPr id="13" name="Picture 12" descr="master_bluesidebar.eps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01600" cy="1041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" y="4416552"/>
            <a:ext cx="10058400" cy="33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5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/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3448"/>
            <a:ext cx="10058400" cy="75895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683993" y="7275007"/>
            <a:ext cx="401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4EFFFBF-6C01-4E08-A626-9BFEFD748859}" type="slidenum">
              <a:rPr lang="en-US" sz="120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2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6" r:id="rId2"/>
    <p:sldLayoutId id="2147483669" r:id="rId3"/>
    <p:sldLayoutId id="2147483682" r:id="rId4"/>
    <p:sldLayoutId id="2147483683" r:id="rId5"/>
    <p:sldLayoutId id="2147483684" r:id="rId6"/>
    <p:sldLayoutId id="2147483668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3448"/>
            <a:ext cx="10058400" cy="75895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683993" y="7275007"/>
            <a:ext cx="401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4EFFFBF-6C01-4E08-A626-9BFEFD748859}" type="slidenum">
              <a:rPr lang="en-US" sz="120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Team 49: </a:t>
            </a:r>
            <a:r>
              <a:rPr lang="en-US" dirty="0"/>
              <a:t>Head Trauma Data Transmission </a:t>
            </a:r>
            <a:r>
              <a:rPr lang="en-US" dirty="0" smtClean="0"/>
              <a:t>and </a:t>
            </a:r>
            <a:r>
              <a:rPr lang="en-US" dirty="0"/>
              <a:t>Logging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4499" y="2138102"/>
            <a:ext cx="9150436" cy="327310"/>
          </a:xfrm>
        </p:spPr>
        <p:txBody>
          <a:bodyPr/>
          <a:lstStyle/>
          <a:p>
            <a:r>
              <a:rPr lang="en-US" dirty="0" smtClean="0"/>
              <a:t>Philip Meyer, </a:t>
            </a:r>
            <a:r>
              <a:rPr lang="en-US" dirty="0" err="1" smtClean="0"/>
              <a:t>Fahim</a:t>
            </a:r>
            <a:r>
              <a:rPr lang="en-US" dirty="0" smtClean="0"/>
              <a:t> Sheikh, &amp; Conner </a:t>
            </a:r>
            <a:r>
              <a:rPr lang="en-US" dirty="0" err="1" smtClean="0"/>
              <a:t>Cecott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sz="2000" dirty="0" smtClean="0"/>
          </a:p>
          <a:p>
            <a:r>
              <a:rPr lang="en-US" dirty="0" smtClean="0"/>
              <a:t>Test data created in three parts</a:t>
            </a:r>
          </a:p>
          <a:p>
            <a:pPr marL="1023762" lvl="1" indent="-514350">
              <a:buFont typeface="+mj-lt"/>
              <a:buAutoNum type="arabicPeriod"/>
            </a:pPr>
            <a:r>
              <a:rPr lang="en-US" dirty="0" smtClean="0"/>
              <a:t>Unity simulation</a:t>
            </a:r>
          </a:p>
          <a:p>
            <a:pPr marL="1023762" lvl="1" indent="-514350">
              <a:buFont typeface="+mj-lt"/>
              <a:buAutoNum type="arabicPeriod"/>
            </a:pPr>
            <a:r>
              <a:rPr lang="en-US" dirty="0" err="1" smtClean="0"/>
              <a:t>Matlab</a:t>
            </a:r>
            <a:r>
              <a:rPr lang="en-US" dirty="0" smtClean="0"/>
              <a:t> script</a:t>
            </a:r>
          </a:p>
          <a:p>
            <a:pPr marL="1023762" lvl="1" indent="-514350">
              <a:buFont typeface="+mj-lt"/>
              <a:buAutoNum type="arabicPeriod"/>
            </a:pPr>
            <a:r>
              <a:rPr lang="en-US" dirty="0" smtClean="0"/>
              <a:t>Simulink block</a:t>
            </a:r>
          </a:p>
          <a:p>
            <a:pPr marL="1023762" lvl="1" indent="-514350">
              <a:buFont typeface="+mj-lt"/>
              <a:buAutoNum type="arabicPeriod"/>
            </a:pPr>
            <a:endParaRPr lang="en-US" sz="2000" dirty="0" smtClean="0"/>
          </a:p>
          <a:p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Generated data for 3, 6, and 9 accelerometers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Higher current capable battery required</a:t>
            </a:r>
          </a:p>
          <a:p>
            <a:r>
              <a:rPr lang="en-US" dirty="0" smtClean="0"/>
              <a:t>Algorithm</a:t>
            </a:r>
          </a:p>
          <a:p>
            <a:pPr lvl="1"/>
            <a:r>
              <a:rPr lang="en-US" dirty="0" smtClean="0"/>
              <a:t>Converged faster as number of accelerometers increased</a:t>
            </a:r>
          </a:p>
          <a:p>
            <a:r>
              <a:rPr lang="en-US" dirty="0" smtClean="0"/>
              <a:t>Inaccurate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4499" y="731519"/>
            <a:ext cx="7935225" cy="630555"/>
          </a:xfrm>
        </p:spPr>
        <p:txBody>
          <a:bodyPr/>
          <a:lstStyle/>
          <a:p>
            <a:r>
              <a:rPr lang="en-US" dirty="0" smtClean="0"/>
              <a:t>Results and Recommendations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16322"/>
                </a:solidFill>
              </a:rPr>
              <a:t>Introduction</a:t>
            </a:r>
            <a:endParaRPr lang="en-US" dirty="0">
              <a:solidFill>
                <a:srgbClr val="F1632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571500" indent="-571500" defTabSz="914400">
              <a:spcBef>
                <a:spcPts val="0"/>
              </a:spcBef>
              <a:buFont typeface="Wingdings" charset="2"/>
              <a:buChar char="§"/>
            </a:pPr>
            <a:r>
              <a:rPr lang="en-US" dirty="0"/>
              <a:t>3.8 million sports-related </a:t>
            </a:r>
            <a:r>
              <a:rPr lang="en-US" dirty="0" smtClean="0"/>
              <a:t>concussions </a:t>
            </a:r>
            <a:r>
              <a:rPr lang="en-US" dirty="0"/>
              <a:t>every </a:t>
            </a:r>
            <a:r>
              <a:rPr lang="en-US" dirty="0" smtClean="0"/>
              <a:t>year</a:t>
            </a:r>
          </a:p>
          <a:p>
            <a:pPr marL="571500" indent="-571500" defTabSz="914400">
              <a:spcBef>
                <a:spcPts val="0"/>
              </a:spcBef>
              <a:buFont typeface="Wingdings" charset="2"/>
              <a:buChar char="§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Researchers have many questions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…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1399295" lvl="1" indent="-571500" defTabSz="914400">
              <a:spcBef>
                <a:spcPts val="0"/>
              </a:spcBef>
              <a:buFont typeface="Wingdings" charset="2"/>
              <a:buChar char="§"/>
            </a:pPr>
            <a:r>
              <a:rPr lang="en-US" sz="36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What causes concussions?</a:t>
            </a:r>
          </a:p>
          <a:p>
            <a:pPr marL="1399295" lvl="1" indent="-571500" defTabSz="914400">
              <a:spcBef>
                <a:spcPts val="0"/>
              </a:spcBef>
              <a:buFont typeface="Wingdings" charset="2"/>
              <a:buChar char="§"/>
            </a:pPr>
            <a:r>
              <a:rPr lang="en-US" sz="36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What data is useful?</a:t>
            </a:r>
          </a:p>
          <a:p>
            <a:pPr marL="1399295" lvl="1" indent="-571500" defTabSz="914400">
              <a:spcBef>
                <a:spcPts val="0"/>
              </a:spcBef>
              <a:buFont typeface="Wingdings" charset="2"/>
              <a:buChar char="§"/>
            </a:pPr>
            <a:endParaRPr lang="en-US" sz="36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1399295" lvl="1" indent="-571500" defTabSz="914400">
              <a:spcBef>
                <a:spcPts val="0"/>
              </a:spcBef>
              <a:buFont typeface="Wingdings" charset="2"/>
              <a:buChar char="§"/>
            </a:pPr>
            <a:endParaRPr lang="en-US" dirty="0"/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44500" y="1628416"/>
            <a:ext cx="9194800" cy="2192957"/>
          </a:xfrm>
        </p:spPr>
        <p:txBody>
          <a:bodyPr/>
          <a:lstStyle/>
          <a:p>
            <a:pPr marL="571500" indent="-571500" defTabSz="914400">
              <a:spcBef>
                <a:spcPts val="0"/>
              </a:spcBef>
              <a:buFont typeface="Wingdings" charset="2"/>
              <a:buChar char="§"/>
            </a:pPr>
            <a:r>
              <a:rPr lang="en-US" sz="3200" dirty="0" smtClean="0"/>
              <a:t>Similar devices exist that</a:t>
            </a:r>
            <a:r>
              <a:rPr lang="mr-IN" sz="3200" dirty="0" smtClean="0"/>
              <a:t>…</a:t>
            </a:r>
            <a:endParaRPr lang="en-US" sz="3200" dirty="0" smtClean="0"/>
          </a:p>
          <a:p>
            <a:pPr marL="1399295" lvl="1" indent="-571500" defTabSz="914400">
              <a:spcBef>
                <a:spcPts val="0"/>
              </a:spcBef>
              <a:buFont typeface="Wingdings" charset="2"/>
              <a:buChar char="§"/>
            </a:pPr>
            <a:r>
              <a:rPr lang="en-US" sz="32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Collect pure accelerometer data</a:t>
            </a:r>
          </a:p>
          <a:p>
            <a:pPr marL="1399295" lvl="1" indent="-571500" defTabSz="914400">
              <a:spcBef>
                <a:spcPts val="0"/>
              </a:spcBef>
              <a:buFont typeface="Wingdings" charset="2"/>
              <a:buChar char="§"/>
            </a:pPr>
            <a:r>
              <a:rPr lang="en-US" sz="32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Infer impact location</a:t>
            </a:r>
          </a:p>
          <a:p>
            <a:pPr marL="1399295" lvl="1" indent="-571500" defTabSz="914400">
              <a:spcBef>
                <a:spcPts val="0"/>
              </a:spcBef>
              <a:buFont typeface="Wingdings" charset="2"/>
              <a:buChar char="§"/>
            </a:pPr>
            <a:r>
              <a:rPr lang="en-US" sz="32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Attempt to predict </a:t>
            </a:r>
            <a:r>
              <a:rPr lang="en-US" sz="32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concussions</a:t>
            </a:r>
            <a:endParaRPr lang="en-US" sz="3200" dirty="0"/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06" y="3821373"/>
            <a:ext cx="2647856" cy="301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3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Infers both linear and rotational acceleration</a:t>
            </a:r>
          </a:p>
          <a:p>
            <a:r>
              <a:rPr lang="en-US" dirty="0" smtClean="0"/>
              <a:t>Collects heart rate data</a:t>
            </a:r>
          </a:p>
          <a:p>
            <a:r>
              <a:rPr lang="en-US" dirty="0" smtClean="0"/>
              <a:t>Wirelessly transmits data to the sideline</a:t>
            </a:r>
          </a:p>
          <a:p>
            <a:r>
              <a:rPr lang="en-US" dirty="0"/>
              <a:t>Logs data for </a:t>
            </a:r>
            <a:r>
              <a:rPr lang="en-US" dirty="0" smtClean="0"/>
              <a:t>researchers</a:t>
            </a:r>
          </a:p>
          <a:p>
            <a:r>
              <a:rPr lang="en-US" dirty="0" smtClean="0"/>
              <a:t>Does not predict concussions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Our Device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70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4499" y="731519"/>
            <a:ext cx="7020825" cy="630555"/>
          </a:xfrm>
        </p:spPr>
        <p:txBody>
          <a:bodyPr/>
          <a:lstStyle/>
          <a:p>
            <a:r>
              <a:rPr lang="en-US" dirty="0" smtClean="0"/>
              <a:t>High-Level </a:t>
            </a:r>
            <a:r>
              <a:rPr lang="en-US" smtClean="0"/>
              <a:t>Block Diagram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0400"/>
            <a:ext cx="91313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Completed Design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2" y="1635890"/>
            <a:ext cx="8748215" cy="524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0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Lithium-Ion coin cell battery</a:t>
            </a:r>
          </a:p>
          <a:p>
            <a:r>
              <a:rPr lang="en-US" dirty="0" smtClean="0"/>
              <a:t>Current protection </a:t>
            </a:r>
          </a:p>
          <a:p>
            <a:r>
              <a:rPr lang="en-US" dirty="0" smtClean="0"/>
              <a:t>Over voltage/under voltage protection</a:t>
            </a:r>
          </a:p>
          <a:p>
            <a:r>
              <a:rPr lang="en-US" dirty="0" smtClean="0"/>
              <a:t>Supplies both </a:t>
            </a:r>
            <a:r>
              <a:rPr lang="en-US" dirty="0" smtClean="0"/>
              <a:t>3V and 5V within 10%</a:t>
            </a:r>
          </a:p>
          <a:p>
            <a:r>
              <a:rPr lang="en-US" dirty="0"/>
              <a:t>Fits within 101 x 42 x 20 mm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4499" y="731519"/>
            <a:ext cx="6461267" cy="630555"/>
          </a:xfrm>
        </p:spPr>
        <p:txBody>
          <a:bodyPr/>
          <a:lstStyle/>
          <a:p>
            <a:r>
              <a:rPr lang="en-US" smtClean="0"/>
              <a:t>Power and PCB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4500" y="731519"/>
            <a:ext cx="6857052" cy="630555"/>
          </a:xfrm>
        </p:spPr>
        <p:txBody>
          <a:bodyPr/>
          <a:lstStyle/>
          <a:p>
            <a:r>
              <a:rPr lang="en-US" smtClean="0"/>
              <a:t>Processing: State Machine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64" y="1740404"/>
            <a:ext cx="8148093" cy="500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:pPr/>
                <a:endParaRPr lang="en-US" sz="1800" dirty="0" smtClean="0">
                  <a:latin typeface="Cambria Math" charset="0"/>
                </a:endParaRPr>
              </a:p>
              <a:p>
                <a:pPr/>
                <a:r>
                  <a:rPr lang="en-US" sz="3000" dirty="0" smtClean="0">
                    <a:latin typeface="Arial" charset="0"/>
                    <a:ea typeface="Arial" charset="0"/>
                    <a:cs typeface="Arial" charset="0"/>
                  </a:rPr>
                  <a:t>Relationship between accelerometer data and the actual acceleration of a head’s center of gravity:</a:t>
                </a:r>
                <a:endParaRPr lang="en-US" sz="3000" dirty="0" smtClean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acc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𝐻</m:t>
                          </m:r>
                        </m:e>
                      </m:acc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acc>
                        <m:accPr>
                          <m:chr m:val="⃑"/>
                          <m:ctrlPr>
                            <a:rPr lang="en-US" i="1">
                              <a:latin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acc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</m:acc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×</m:t>
                          </m:r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/>
                <a:endParaRPr lang="en-US" sz="1800" dirty="0" smtClean="0"/>
              </a:p>
              <a:p>
                <a:pPr/>
                <a:r>
                  <a:rPr lang="en-US" sz="3000" dirty="0" smtClean="0"/>
                  <a:t>Loss function we optimized: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3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is-IS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mr-IN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⃑"/>
                                              <m:ctrlPr>
                                                <a:rPr lang="en-US" i="1">
                                                  <a:latin typeface="Cambria Math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charset="0"/>
                                                        </a:rPr>
                                                        <m:t>𝑖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charset="0"/>
                                                        </a:rPr>
                                                        <m:t>𝑗</m:t>
                                                      </m:r>
                                                    </m:sub>
                                                  </m:sSub>
                                                </m:sub>
                                              </m:sSub>
                                            </m:e>
                                          </m:acc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mr-IN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⃑"/>
                                              <m:ctrlPr>
                                                <a:rPr lang="en-US" i="1">
                                                  <a:latin typeface="Cambria Math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charset="0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charset="0"/>
                                                        </a:rPr>
                                                        <m:t>𝑎</m:t>
                                                      </m:r>
                                                    </m:e>
                                                    <m:sub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i="1">
                                                              <a:latin typeface="Cambria Math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i="1">
                                                              <a:latin typeface="Cambria Math" charset="0"/>
                                                            </a:rPr>
                                                            <m:t>𝑖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i="1">
                                                              <a:latin typeface="Cambria Math" charset="0"/>
                                                            </a:rPr>
                                                            <m:t>𝑗</m:t>
                                                          </m:r>
                                                        </m:sub>
                                                      </m:sSub>
                                                    </m:sub>
                                                  </m:sSub>
                                                </m:sub>
                                              </m:sSub>
                                            </m:e>
                                          </m:acc>
                                          <m:r>
                                            <a:rPr lang="en-US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∙</m:t>
                                          </m:r>
                                          <m:acc>
                                            <m:accPr>
                                              <m:chr m:val="⃑"/>
                                              <m:ctrlPr>
                                                <a:rPr lang="en-US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𝐻</m:t>
                                              </m:r>
                                            </m:e>
                                          </m:acc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+</m:t>
                                          </m:r>
                                          <m:acc>
                                            <m:accPr>
                                              <m:chr m:val="⃑"/>
                                              <m:ctrlPr>
                                                <a:rPr lang="en-US" i="1">
                                                  <a:latin typeface="Cambria Math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charset="0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charset="0"/>
                                                        </a:rPr>
                                                        <m:t>𝑎</m:t>
                                                      </m:r>
                                                    </m:e>
                                                    <m:sub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i="1">
                                                              <a:latin typeface="Cambria Math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i="1">
                                                              <a:latin typeface="Cambria Math" charset="0"/>
                                                            </a:rPr>
                                                            <m:t>𝑖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i="1">
                                                              <a:latin typeface="Cambria Math" charset="0"/>
                                                            </a:rPr>
                                                            <m:t>𝑗</m:t>
                                                          </m:r>
                                                        </m:sub>
                                                      </m:sSub>
                                                    </m:sub>
                                                  </m:sSub>
                                                </m:sub>
                                              </m:sSub>
                                            </m:e>
                                          </m:acc>
                                          <m:r>
                                            <a:rPr lang="en-US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∙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⃑"/>
                                                  <m:ctrlPr>
                                                    <a:rPr lang="en-US" i="1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  <m:t>𝛼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×</m:t>
                                              </m:r>
                                              <m:acc>
                                                <m:accPr>
                                                  <m:chr m:val="⃑"/>
                                                  <m:ctrlPr>
                                                    <a:rPr lang="en-US" i="1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charset="0"/>
                                                          <a:ea typeface="Cambria Math" charset="0"/>
                                                          <a:cs typeface="Cambria Math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charset="0"/>
                                                          <a:ea typeface="Cambria Math" charset="0"/>
                                                          <a:cs typeface="Cambria Math" charset="0"/>
                                                        </a:rPr>
                                                        <m:t>𝑟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charset="0"/>
                                                          <a:ea typeface="Cambria Math" charset="0"/>
                                                          <a:cs typeface="Cambria Math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 rotWithShape="0">
                <a:blip r:embed="rId2"/>
                <a:stretch>
                  <a:fillRect l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4499" y="731519"/>
            <a:ext cx="6611393" cy="630555"/>
          </a:xfrm>
        </p:spPr>
        <p:txBody>
          <a:bodyPr/>
          <a:lstStyle/>
          <a:p>
            <a:r>
              <a:rPr lang="en-US" dirty="0" smtClean="0"/>
              <a:t>Processing: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E template 2016 4x3.potx [Read-Only]" id="{1C701503-D68C-4995-B29E-3DA82FCF1AE1}" vid="{041071AF-81C5-4BC9-93E8-0EBAB6EF7D37}"/>
    </a:ext>
  </a:extLst>
</a:theme>
</file>

<file path=ppt/theme/theme2.xml><?xml version="1.0" encoding="utf-8"?>
<a:theme xmlns:a="http://schemas.openxmlformats.org/drawingml/2006/main" name="Content Slides - Blue 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E template 2016 4x3.potx [Read-Only]" id="{1C701503-D68C-4995-B29E-3DA82FCF1AE1}" vid="{9821BDD9-FCB9-44B1-8464-78727017907A}"/>
    </a:ext>
  </a:extLst>
</a:theme>
</file>

<file path=ppt/theme/theme3.xml><?xml version="1.0" encoding="utf-8"?>
<a:theme xmlns:a="http://schemas.openxmlformats.org/drawingml/2006/main" name="Content Slides - Orange 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E template 2016 4x3.potx [Read-Only]" id="{1C701503-D68C-4995-B29E-3DA82FCF1AE1}" vid="{689E164A-0053-445C-B0AB-B9D2A304A7A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ECE template 2016 4x3</Template>
  <TotalTime>164</TotalTime>
  <Words>182</Words>
  <Application>Microsoft Macintosh PowerPoint</Application>
  <PresentationFormat>Custom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 Narrow</vt:lpstr>
      <vt:lpstr>Calibri</vt:lpstr>
      <vt:lpstr>Cambria Math</vt:lpstr>
      <vt:lpstr>OfficinaSansITCStd Book</vt:lpstr>
      <vt:lpstr>Wingdings</vt:lpstr>
      <vt:lpstr>Arial</vt:lpstr>
      <vt:lpstr>Cover Slide</vt:lpstr>
      <vt:lpstr>Content Slides - Blue Text</vt:lpstr>
      <vt:lpstr>Content Slides - Orange 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Meyer, Philip Michael</dc:creator>
  <cp:lastModifiedBy>Meyer, Philip Michael</cp:lastModifiedBy>
  <cp:revision>17</cp:revision>
  <dcterms:created xsi:type="dcterms:W3CDTF">2017-05-01T22:33:54Z</dcterms:created>
  <dcterms:modified xsi:type="dcterms:W3CDTF">2017-05-02T01:18:33Z</dcterms:modified>
</cp:coreProperties>
</file>