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rial Narrow"/>
      <p:regular r:id="rId14"/>
      <p:bold r:id="rId15"/>
      <p:italic r:id="rId16"/>
      <p:boldItalic r:id="rId17"/>
    </p:embeddedFont>
    <p:embeddedFont>
      <p:font typeface="Syncopate"/>
      <p:regular r:id="rId18"/>
      <p:bold r:id="rId19"/>
    </p:embeddedFont>
    <p:embeddedFont>
      <p:font typeface="Droid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roid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Droid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ArialNarrow-bold.fntdata"/><Relationship Id="rId14" Type="http://schemas.openxmlformats.org/officeDocument/2006/relationships/font" Target="fonts/ArialNarrow-regular.fntdata"/><Relationship Id="rId17" Type="http://schemas.openxmlformats.org/officeDocument/2006/relationships/font" Target="fonts/ArialNarrow-boldItalic.fntdata"/><Relationship Id="rId16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yncopate-bold.fntdata"/><Relationship Id="rId6" Type="http://schemas.openxmlformats.org/officeDocument/2006/relationships/slide" Target="slides/slide1.xml"/><Relationship Id="rId18" Type="http://schemas.openxmlformats.org/officeDocument/2006/relationships/font" Target="fonts/Syncopat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0230" y="685800"/>
            <a:ext cx="609753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Main Slide</a:t>
            </a:r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476998" y="8889999"/>
            <a:ext cx="379412" cy="2524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ondary Slide w/Bullets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idx="1" type="body"/>
          </p:nvPr>
        </p:nvSpPr>
        <p:spPr>
          <a:xfrm>
            <a:off x="404090" y="655544"/>
            <a:ext cx="4248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500"/>
              </a:spcBef>
              <a:buClr>
                <a:srgbClr val="142958"/>
              </a:buClr>
              <a:buSzPct val="46153"/>
              <a:buFont typeface="Arial"/>
              <a:buNone/>
              <a:defRPr b="1" i="0" sz="26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2" type="body"/>
          </p:nvPr>
        </p:nvSpPr>
        <p:spPr>
          <a:xfrm>
            <a:off x="404090" y="1269066"/>
            <a:ext cx="84051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-127000" lvl="0" marL="317500" marR="0" rtl="0" algn="l">
              <a:spcBef>
                <a:spcPts val="600"/>
              </a:spcBef>
              <a:buClr>
                <a:srgbClr val="002060"/>
              </a:buClr>
              <a:buSzPct val="100000"/>
              <a:buFont typeface="Noto Sans Symbols"/>
              <a:buChar char="▪"/>
              <a:defRPr b="0" i="0" sz="30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101600" lvl="1" marL="685800" marR="0" rtl="0" algn="l">
              <a:spcBef>
                <a:spcPts val="500"/>
              </a:spcBef>
              <a:buClr>
                <a:srgbClr val="002060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indent="-76200" lvl="2" marL="1054100" marR="0" rtl="0" algn="l">
              <a:spcBef>
                <a:spcPts val="400"/>
              </a:spcBef>
              <a:buClr>
                <a:srgbClr val="002060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indent="-101600" lvl="3" marL="1473200" marR="0" rtl="0" algn="l">
              <a:spcBef>
                <a:spcPts val="400"/>
              </a:spcBef>
              <a:buClr>
                <a:srgbClr val="002060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indent="-101600" lvl="4" marL="1892300" marR="0" rtl="0" algn="l">
              <a:spcBef>
                <a:spcPts val="400"/>
              </a:spcBef>
              <a:buClr>
                <a:srgbClr val="002060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ondary Slide w/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idx="1" type="body"/>
          </p:nvPr>
        </p:nvSpPr>
        <p:spPr>
          <a:xfrm>
            <a:off x="404090" y="484093"/>
            <a:ext cx="4248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500"/>
              </a:spcBef>
              <a:buClr>
                <a:srgbClr val="142958"/>
              </a:buClr>
              <a:buSzPct val="46153"/>
              <a:buFont typeface="Arial"/>
              <a:buNone/>
              <a:defRPr b="1" i="0" sz="26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2" type="body"/>
          </p:nvPr>
        </p:nvSpPr>
        <p:spPr>
          <a:xfrm>
            <a:off x="404090" y="1077628"/>
            <a:ext cx="83589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400"/>
              </a:spcBef>
              <a:buClr>
                <a:srgbClr val="002060"/>
              </a:buClr>
              <a:buSzPct val="60000"/>
              <a:buFont typeface="Arial"/>
              <a:buNone/>
              <a:defRPr b="0" i="0" sz="20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ondary Slide w/Text &amp; Medi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404090" y="409715"/>
            <a:ext cx="4248600" cy="491699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500"/>
              </a:spcBef>
              <a:buClr>
                <a:srgbClr val="142958"/>
              </a:buClr>
              <a:buSzPct val="46153"/>
              <a:buFont typeface="Arial"/>
              <a:buNone/>
              <a:defRPr b="1" i="0" sz="26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04090" y="1064181"/>
            <a:ext cx="54147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300"/>
              </a:spcBef>
              <a:buClr>
                <a:srgbClr val="002060"/>
              </a:buClr>
              <a:buSzPct val="70588"/>
              <a:buFont typeface="Arial"/>
              <a:buNone/>
              <a:defRPr b="0" i="0" sz="1700" u="none" cap="none" strike="noStrike">
                <a:solidFill>
                  <a:srgbClr val="002060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3" type="body"/>
          </p:nvPr>
        </p:nvSpPr>
        <p:spPr>
          <a:xfrm>
            <a:off x="6038272" y="1064181"/>
            <a:ext cx="26931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ctr">
              <a:spcBef>
                <a:spcPts val="300"/>
              </a:spcBef>
              <a:buClr>
                <a:schemeClr val="dk1"/>
              </a:buClr>
              <a:buSzPct val="80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ondary Slide 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Slide 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Slide w/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04090" y="409715"/>
            <a:ext cx="4248600" cy="491699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700"/>
              </a:spcBef>
              <a:buClr>
                <a:srgbClr val="142958"/>
              </a:buClr>
              <a:buSzPct val="36363"/>
              <a:buFont typeface="Arial"/>
              <a:buNone/>
              <a:defRPr b="1" i="0" sz="33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04090" y="917994"/>
            <a:ext cx="42486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300"/>
              </a:spcBef>
              <a:buClr>
                <a:srgbClr val="F16322"/>
              </a:buClr>
              <a:buSzPct val="85714"/>
              <a:buFont typeface="Arial"/>
              <a:buNone/>
              <a:defRPr b="0" i="0" sz="1400" u="none" cap="none" strike="noStrike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04090" y="1072585"/>
            <a:ext cx="4248600" cy="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rIns="75575" tIns="75575"/>
          <a:lstStyle>
            <a:lvl1pPr indent="0" lvl="0" marL="0" marR="0" rtl="0" algn="l">
              <a:spcBef>
                <a:spcPts val="200"/>
              </a:spcBef>
              <a:buClr>
                <a:srgbClr val="F16322"/>
              </a:buClr>
              <a:buSzPct val="120000"/>
              <a:buFont typeface="Arial"/>
              <a:buNone/>
              <a:defRPr b="0" i="0" sz="1000" u="none" cap="none" strike="noStrike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101600" lvl="1" marL="685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054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47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189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31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1623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581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image" Target="../media/image00.png"/><Relationship Id="rId3" Type="http://schemas.openxmlformats.org/officeDocument/2006/relationships/image" Target="../media/image03.jpg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622426"/>
            <a:ext cx="9144000" cy="529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21073"/>
            <a:ext cx="92400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924735"/>
            <a:ext cx="9144000" cy="22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202" y="1905930"/>
            <a:ext cx="9182400" cy="9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404106" y="409725"/>
            <a:ext cx="72843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rIns="75575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b="1" lang="en" sz="3300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Cycling Reality (VCR)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04090" y="917994"/>
            <a:ext cx="4248727" cy="216602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rIns="75575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16322"/>
              </a:buClr>
              <a:buFont typeface="Arial"/>
              <a:buNone/>
            </a:pPr>
            <a:r>
              <a:rPr lang="en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Bryant Johnson, Chongxin Luo, Gregory Knox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404090" y="1072585"/>
            <a:ext cx="4248600" cy="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75" rIns="75575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22"/>
              </a:buClr>
              <a:buSzPct val="25000"/>
              <a:buFont typeface="Arial"/>
              <a:buNone/>
            </a:pPr>
            <a:r>
              <a:rPr lang="en" sz="10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Group 47</a:t>
            </a: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F16322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163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F16322"/>
              </a:buClr>
              <a:buSzPct val="25000"/>
              <a:buFont typeface="Arial"/>
              <a:buNone/>
            </a:pPr>
            <a:r>
              <a:rPr lang="en" sz="10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April</a:t>
            </a:r>
            <a:r>
              <a:rPr b="0" i="0" lang="en" sz="1000" u="none" cap="none" strike="noStrike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10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28</a:t>
            </a:r>
            <a:r>
              <a:rPr b="0" i="0" lang="en" sz="1000" u="none" cap="none" strike="noStrike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, 201</a:t>
            </a:r>
            <a:r>
              <a:rPr lang="en" sz="1000">
                <a:solidFill>
                  <a:srgbClr val="F16322"/>
                </a:solidFill>
                <a:latin typeface="Droid Sans"/>
                <a:ea typeface="Droid Sans"/>
                <a:cs typeface="Droid Sans"/>
                <a:sym typeface="Droid Sans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445025"/>
            <a:ext cx="8520600" cy="75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Introduction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Virtual Cycling reality is an innovative and enjoyable way to experience bike riding in the comfort of your own home.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User input is captured using sensors on the bike and relayed to the simulation running on your smartphone.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Responsive feedback is given to the user in the form of varying resistance levels and fan speeds.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Objectives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Wanted to Incorporate:</a:t>
            </a:r>
          </a:p>
          <a:p>
            <a:pPr indent="-342900" lvl="0" marL="457200" rtl="0"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Provide smooth virtual world for the user to experience</a:t>
            </a:r>
          </a:p>
          <a:p>
            <a:pPr indent="-342900" lvl="0" marL="457200" rtl="0"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Track user head movement precisely </a:t>
            </a:r>
          </a:p>
          <a:p>
            <a:pPr indent="-342900" lvl="0" marL="457200"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Accurately sense cycling speed and turning, with low latency user feedback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850" y="901975"/>
            <a:ext cx="4684275" cy="33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AC Fan 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37461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Triac phase fired control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Pulse delay determines the speed of the fan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Delay based on AC zero crossing signal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Mappings Delays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5000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μs slow</a:t>
            </a:r>
          </a:p>
          <a:p>
            <a:pPr indent="-342900" lvl="1" marL="9144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4000μs medium </a:t>
            </a:r>
          </a:p>
          <a:p>
            <a:pPr indent="-342900" lvl="1" marL="9144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3000μs fast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370" y="2100162"/>
            <a:ext cx="5109002" cy="18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Zero Crossing Circuit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4741800" cy="2604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Zero crossing circuit detects all zero crossings and provides pulse width of at least 0.05 ms.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Results show 0.616 ms actual pulse width.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Microcontroller interrupt ensures every pulse is acted upon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24" y="104324"/>
            <a:ext cx="3510348" cy="236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425" y="2550255"/>
            <a:ext cx="3164800" cy="198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yncopate"/>
                <a:ea typeface="Syncopate"/>
                <a:cs typeface="Syncopate"/>
                <a:sym typeface="Syncopate"/>
              </a:rPr>
              <a:t>Conclusions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Smooth and immersive VR experience achieved.  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>
                <a:solidFill>
                  <a:srgbClr val="333333"/>
                </a:solidFill>
              </a:rPr>
              <a:t>Precisely tracking the head movement with smartphone accelerometer. </a:t>
            </a:r>
          </a:p>
          <a:p>
            <a:pPr indent="-342900" lvl="0" marL="457200" rtl="0"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n" sz="1800">
                <a:solidFill>
                  <a:srgbClr val="333333"/>
                </a:solidFill>
              </a:rPr>
              <a:t>Accurately measure bike speed and handlebar positions for simulation input. </a:t>
            </a:r>
          </a:p>
          <a:p>
            <a:pPr indent="-342900" lvl="0" marL="457200" rtl="0"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n" sz="1800">
                <a:solidFill>
                  <a:srgbClr val="333333"/>
                </a:solidFill>
              </a:rPr>
              <a:t>Future Work: </a:t>
            </a:r>
          </a:p>
          <a:p>
            <a:pPr indent="-342900" lvl="1" marL="914400" rtl="0"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n" sz="1800">
                <a:solidFill>
                  <a:srgbClr val="333333"/>
                </a:solidFill>
              </a:rPr>
              <a:t>Exchange Arduino with microcontrollers has more timer interrupts. </a:t>
            </a:r>
          </a:p>
          <a:p>
            <a:pPr indent="-342900" lvl="1" marL="914400" rtl="0"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n" sz="1800">
                <a:solidFill>
                  <a:srgbClr val="333333"/>
                </a:solidFill>
              </a:rPr>
              <a:t>Additional tuning for user input in software side. </a:t>
            </a:r>
          </a:p>
          <a:p>
            <a:pPr indent="-342900" lvl="1" marL="914400" rtl="0"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n" sz="1800">
                <a:solidFill>
                  <a:srgbClr val="333333"/>
                </a:solidFill>
              </a:rPr>
              <a:t>Additional environment building for more realistic experience.</a:t>
            </a:r>
          </a:p>
          <a:p>
            <a:pPr indent="-342900" lvl="1" marL="914400"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n" sz="1800">
                <a:solidFill>
                  <a:srgbClr val="333333"/>
                </a:solidFill>
              </a:rPr>
              <a:t>Adding physical movable bike support for additional physical feedback. 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THANK YOU!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3862" y="-285750"/>
            <a:ext cx="9143974" cy="57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23275" y="4104525"/>
            <a:ext cx="32310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Syncopate"/>
                <a:ea typeface="Syncopate"/>
                <a:cs typeface="Syncopate"/>
                <a:sym typeface="Syncopate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ondary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