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 showSpecialPlsOnTitleSld="0">
  <p:sldMasterIdLst>
    <p:sldMasterId id="2147483656" r:id="rId5"/>
    <p:sldMasterId id="214748365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7772400" cx="10058400"/>
  <p:notesSz cx="6858000" cy="9144000"/>
  <p:embeddedFontLst>
    <p:embeddedFont>
      <p:font typeface="Arial Narrow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1" name="Bob Kummer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B1091276-E9CB-464D-9ABA-8B5265853D43}">
  <a:tblStyle styleId="{B1091276-E9CB-464D-9ABA-8B5265853D43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ArialNarrow-regular.fntdata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ArialNarrow-italic.fntdata"/><Relationship Id="rId14" Type="http://schemas.openxmlformats.org/officeDocument/2006/relationships/slide" Target="slides/slide7.xml"/><Relationship Id="rId36" Type="http://schemas.openxmlformats.org/officeDocument/2006/relationships/font" Target="fonts/ArialNarrow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schemas.openxmlformats.org/officeDocument/2006/relationships/font" Target="fonts/ArialNarrow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 dt="2017-05-02T18:28:16.494">
    <p:pos x="6000" y="0"/>
    <p:text>maybe we should put this in the appendix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1429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11" lvl="1" marL="509411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23" lvl="2" marL="1018823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37" lvl="3" marL="1528237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49" lvl="4" marL="2037649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061" lvl="5" marL="2547061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472" lvl="6" marL="3056473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9885" lvl="7" marL="3565885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98" lvl="8" marL="4075298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163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11" lvl="1" marL="509411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23" lvl="2" marL="1018823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37" lvl="3" marL="1528237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49" lvl="4" marL="2037649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061" lvl="5" marL="2547061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472" lvl="6" marL="3056473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9885" lvl="7" marL="3565885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98" lvl="8" marL="4075298" marR="0" rtl="0" algn="l">
              <a:spcBef>
                <a:spcPts val="0"/>
              </a:spcBef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209675" y="685800"/>
            <a:ext cx="443865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411" lvl="1" marL="509411" marR="0" rtl="0" algn="l">
              <a:spcBef>
                <a:spcPts val="0"/>
              </a:spcBef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23" lvl="2" marL="1018823" marR="0" rtl="0" algn="l">
              <a:spcBef>
                <a:spcPts val="0"/>
              </a:spcBef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37" lvl="3" marL="1528237" marR="0" rtl="0" algn="l">
              <a:spcBef>
                <a:spcPts val="0"/>
              </a:spcBef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649" lvl="4" marL="2037649" marR="0" rtl="0" algn="l">
              <a:spcBef>
                <a:spcPts val="0"/>
              </a:spcBef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061" lvl="5" marL="2547061" marR="0" rtl="0" algn="l">
              <a:spcBef>
                <a:spcPts val="0"/>
              </a:spcBef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472" lvl="6" marL="3056473" marR="0" rtl="0" algn="l">
              <a:spcBef>
                <a:spcPts val="0"/>
              </a:spcBef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9885" lvl="7" marL="3565885" marR="0" rtl="0" algn="l">
              <a:spcBef>
                <a:spcPts val="0"/>
              </a:spcBef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98" lvl="8" marL="4075298" marR="0" rtl="0" algn="l">
              <a:spcBef>
                <a:spcPts val="0"/>
              </a:spcBef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ECE_handoutmaster.eps" id="7" name="Shape 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86" y="8450728"/>
            <a:ext cx="6858000" cy="7059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/>
          <p:nvPr>
            <p:ph idx="12" type="sldNum"/>
          </p:nvPr>
        </p:nvSpPr>
        <p:spPr>
          <a:xfrm>
            <a:off x="6476998" y="8889999"/>
            <a:ext cx="379412" cy="2524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>
            <p:ph idx="2" type="sldImg"/>
          </p:nvPr>
        </p:nvSpPr>
        <p:spPr>
          <a:xfrm>
            <a:off x="1209675" y="685800"/>
            <a:ext cx="443865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4 min (Adam)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Processing Data -&gt; to overcome noisy sensors, we use a median filter to remove outliers.</a:t>
            </a:r>
          </a:p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2 min (Adam)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0.5 min (Adam)</a:t>
            </a:r>
          </a:p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2 min (Ann)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Charging controller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Set maximum charging (~1A) for our 4.4A 3.7V rated Li-ion battery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Pull up the charging output signals to the battery so that it is active low for the microcontroller to buzz the user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Voltage Regulators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3.3V: disabled through its EN pin tied to hazard circuit output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5V: always on due to powering hazard, BUT power line to the micro board goes through a MOS circuit that is enabled by the hazard circuit output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Hazard Detection Circuit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Detects 0C + 50C for battery temp, battery undervoltage (defined as &lt; 3.4V, as to not sag the 3.3V line)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Li-ion battery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-US"/>
              <a:t>4.4Ah battery</a:t>
            </a:r>
          </a:p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1 min (Ann)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Hazard Detection Circuit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US"/>
              <a:t>Hardware: thermistor, VDR circuits, differential comparators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US"/>
              <a:t>Output of comparators pulled high, comparators sinks current to ground if any of the hazards manifest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●"/>
            </a:pPr>
            <a:r>
              <a:rPr lang="en-US"/>
              <a:t>Also drives EN pin of microcontroller + ERM haptic drivers</a:t>
            </a:r>
          </a:p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720"/>
              </a:spcBef>
              <a:buNone/>
            </a:pPr>
            <a:r>
              <a:rPr lang="en-US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 min (Ann)</a:t>
            </a:r>
          </a:p>
          <a:p>
            <a:pPr indent="0" lvl="0" marL="0" rtl="0">
              <a:spcBef>
                <a:spcPts val="72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3 min</a:t>
            </a:r>
          </a:p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1 min (Bob)</a:t>
            </a:r>
          </a:p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2 min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US"/>
              <a:t>Ann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US"/>
              <a:t>Bob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US"/>
              <a:t>Bob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-US"/>
              <a:t>Adam</a:t>
            </a:r>
          </a:p>
        </p:txBody>
      </p:sp>
      <p:sp>
        <p:nvSpPr>
          <p:cNvPr id="235" name="Shape 235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3 min</a:t>
            </a:r>
          </a:p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Section time: 3 min</a:t>
            </a:r>
          </a:p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1 min (Ann)</a:t>
            </a:r>
          </a:p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2 min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US"/>
              <a:t>Adam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-US"/>
              <a:t>Bob</a:t>
            </a:r>
          </a:p>
        </p:txBody>
      </p:sp>
      <p:sp>
        <p:nvSpPr>
          <p:cNvPr id="263" name="Shape 263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Total presentation time: 25 min</a:t>
            </a:r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1209675" y="685800"/>
            <a:ext cx="443865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1 min</a:t>
            </a:r>
          </a:p>
        </p:txBody>
      </p:sp>
      <p:sp>
        <p:nvSpPr>
          <p:cNvPr id="287" name="Shape 287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2 min Bob</a:t>
            </a:r>
          </a:p>
        </p:txBody>
      </p:sp>
      <p:sp>
        <p:nvSpPr>
          <p:cNvPr id="296" name="Shape 296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1 min: The problem our design solves (Ann)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 ability to be independently mobile affects the quality of life of 39 million blind people worldwide; we are inspired by this need, as well as personal experience with family members who have this disability.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We are further inspired by the fact that their mobility aids have not significantly improved alongside technology: the two most commonly-used aids are the white cane and the guide dog, which each have their own flaws.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White cane provides extremely localized feedback at the tip of the cane, requires the user to physically manipulate the device, and requires a sufficient amount of training as well as dexterity to use well and effectively.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Guide dogs provide no knowledge whatsoever to the user about their surroundings - they are primarily for support, companionship, and picking up things.</a:t>
            </a:r>
          </a:p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1 min: Solution requirements we want to hit (Ann)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Human-centric design principles and features</a:t>
            </a:r>
          </a:p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1 min: Overview of general design (Adam)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04800" lvl="0" marL="457200" rtl="0">
              <a:spcBef>
                <a:spcPts val="720"/>
              </a:spcBef>
              <a:buClr>
                <a:srgbClr val="002060"/>
              </a:buClr>
              <a:buSzPct val="100000"/>
              <a:buChar char="●"/>
            </a:pPr>
            <a:r>
              <a:rPr lang="en-US" sz="1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Additional features:</a:t>
            </a:r>
          </a:p>
          <a:p>
            <a:pPr indent="-304800" lvl="1" marL="914400" rtl="0">
              <a:spcBef>
                <a:spcPts val="620"/>
              </a:spcBef>
              <a:buClr>
                <a:schemeClr val="dk1"/>
              </a:buClr>
              <a:buSzPct val="100000"/>
              <a:buChar char="○"/>
            </a:pPr>
            <a:r>
              <a:rPr lang="en-US" sz="1200"/>
              <a:t>20 cm feedback cut-off</a:t>
            </a:r>
          </a:p>
          <a:p>
            <a:pPr indent="-304800" lvl="1" marL="914400" rtl="0">
              <a:spcBef>
                <a:spcPts val="620"/>
              </a:spcBef>
              <a:buClr>
                <a:schemeClr val="dk1"/>
              </a:buClr>
              <a:buSzPct val="100000"/>
              <a:buChar char="○"/>
            </a:pPr>
            <a:r>
              <a:rPr lang="en-US" sz="1200"/>
              <a:t>Warning buzzes to communicate battery state (i.e. low battery voltage, battery temperature exceeding safe range)</a:t>
            </a:r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209675" y="685800"/>
            <a:ext cx="443865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Section time: 16 min</a:t>
            </a:r>
          </a:p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2 min Bob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Our design consists of four main modules: the sensor module, control module, haptic module, and the power module.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The sensor module contains all of the important sensors required to take data about the user’s surroundings including the ultrasonic sensors, 3-axis magnetometer, and the temperature sensor.  Additionally, a control panel is included so the user can adjust device functionality.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The control module is the brains of our device.  It takes in the data provided by the sensor module and outputs it as meaningful data to the haptic module.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The haptic module takes the data given by the control module and outputs 8 vibrational intensities to our erm motors.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Last but not least, the power module is used to provide a clean 5 and 3.3V rail to be used by the other modules. The power module also contains protective circuitry to ensure proper usage and charging of the lithium ion battery.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0.5 min Bob</a:t>
            </a:r>
          </a:p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209675" y="685800"/>
            <a:ext cx="44388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2 min (Bob)</a:t>
            </a:r>
          </a:p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6476998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ver Slide w/ 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" type="body"/>
          </p:nvPr>
        </p:nvSpPr>
        <p:spPr>
          <a:xfrm>
            <a:off x="444499" y="619125"/>
            <a:ext cx="9150436" cy="7429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960"/>
              </a:spcBef>
              <a:buClr>
                <a:srgbClr val="142958"/>
              </a:buClr>
              <a:buFont typeface="Arial"/>
              <a:buNone/>
              <a:defRPr b="1" i="0" sz="4800" u="none" cap="none" strike="noStrik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22945" lvl="1" marL="827795" marR="0" rtl="0" algn="l">
              <a:spcBef>
                <a:spcPts val="6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6080" lvl="2" marL="1273531" marR="0" rtl="0" algn="l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9242" lvl="3" marL="178294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0655" lvl="4" marL="2292355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2066" lvl="5" marL="2801767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3480" lvl="6" marL="3311180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891" lvl="7" marL="382059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6303" lvl="8" marL="4330004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44500" y="1570070"/>
            <a:ext cx="9150436" cy="3273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40"/>
              </a:spcBef>
              <a:buClr>
                <a:srgbClr val="F16322"/>
              </a:buClr>
              <a:buFont typeface="Arial"/>
              <a:buNone/>
              <a:defRPr b="0" i="0" sz="1700" u="none" cap="none" strike="noStrike">
                <a:solidFill>
                  <a:srgbClr val="F1632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2945" lvl="1" marL="827795" marR="0" rtl="0" algn="l">
              <a:spcBef>
                <a:spcPts val="6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6080" lvl="2" marL="1273531" marR="0" rtl="0" algn="l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9242" lvl="3" marL="178294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0655" lvl="4" marL="2292355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2066" lvl="5" marL="2801767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3480" lvl="6" marL="3311180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891" lvl="7" marL="382059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6303" lvl="8" marL="4330004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3" type="body"/>
          </p:nvPr>
        </p:nvSpPr>
        <p:spPr>
          <a:xfrm>
            <a:off x="444500" y="1803675"/>
            <a:ext cx="9150436" cy="2509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40"/>
              </a:spcBef>
              <a:buClr>
                <a:srgbClr val="F16322"/>
              </a:buClr>
              <a:buFont typeface="Arial"/>
              <a:buNone/>
              <a:defRPr b="0" i="0" sz="1200" u="none" cap="none" strike="noStrike">
                <a:solidFill>
                  <a:srgbClr val="F1632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2945" lvl="1" marL="827795" marR="0" rtl="0" algn="l">
              <a:spcBef>
                <a:spcPts val="6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6080" lvl="2" marL="1273531" marR="0" rtl="0" algn="l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9242" lvl="3" marL="178294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0655" lvl="4" marL="2292355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2066" lvl="5" marL="2801767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3480" lvl="6" marL="3311180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891" lvl="7" marL="382059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6303" lvl="8" marL="4330004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44500" y="731518"/>
            <a:ext cx="4673600" cy="6305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960"/>
              </a:spcBef>
              <a:buClr>
                <a:srgbClr val="142958"/>
              </a:buClr>
              <a:buFont typeface="Arial"/>
              <a:buNone/>
              <a:defRPr b="1" i="0" sz="4800" u="none" cap="none" strike="noStrik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22945" lvl="1" marL="827795" marR="0" rtl="0" algn="l">
              <a:spcBef>
                <a:spcPts val="6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6080" lvl="2" marL="1273531" marR="0" rtl="0" algn="l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9242" lvl="3" marL="178294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0655" lvl="4" marL="2292355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2066" lvl="5" marL="2801767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3480" lvl="6" marL="3311180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891" lvl="7" marL="382059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6303" lvl="8" marL="4330004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44500" y="1628416"/>
            <a:ext cx="9194700" cy="5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720"/>
              </a:spcBef>
              <a:buClr>
                <a:srgbClr val="002060"/>
              </a:buClr>
              <a:buFont typeface="Arial"/>
              <a:buNone/>
              <a:defRPr b="0" i="0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2945" lvl="1" marL="827795" marR="0" rtl="0" algn="l">
              <a:spcBef>
                <a:spcPts val="6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6080" lvl="2" marL="1273531" marR="0" rtl="0" algn="l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9242" lvl="3" marL="178294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0655" lvl="4" marL="2292355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2066" lvl="5" marL="2801767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3480" lvl="6" marL="3311180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891" lvl="7" marL="382059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6303" lvl="8" marL="4330004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aster_bluesidebar.eps" id="27" name="Shape 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26095"/>
            <a:ext cx="101599" cy="10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2834640"/>
            <a:ext cx="10058399" cy="2038695"/>
          </a:xfrm>
          <a:prstGeom prst="rect">
            <a:avLst/>
          </a:prstGeom>
          <a:solidFill>
            <a:srgbClr val="142958"/>
          </a:solidFill>
          <a:ln>
            <a:noFill/>
          </a:ln>
          <a:effectLst>
            <a:outerShdw blurRad="39999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44500" y="3058158"/>
            <a:ext cx="4673600" cy="6305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960"/>
              </a:spcBef>
              <a:buClr>
                <a:schemeClr val="lt1"/>
              </a:buClr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22945" lvl="1" marL="827795" marR="0" rtl="0" algn="l">
              <a:spcBef>
                <a:spcPts val="6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6080" lvl="2" marL="1273531" marR="0" rtl="0" algn="l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9242" lvl="3" marL="178294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0655" lvl="4" marL="2292355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2066" lvl="5" marL="2801767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3480" lvl="6" marL="3311180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891" lvl="7" marL="382059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6303" lvl="8" marL="4330004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44500" y="3833135"/>
            <a:ext cx="9194799" cy="7185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720"/>
              </a:spcBef>
              <a:buClr>
                <a:schemeClr val="lt1"/>
              </a:buClr>
              <a:buFont typeface="Arial"/>
              <a:buNone/>
              <a:defRPr b="0" i="1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2945" lvl="1" marL="827795" marR="0" rtl="0" algn="l">
              <a:spcBef>
                <a:spcPts val="6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6080" lvl="2" marL="1273531" marR="0" rtl="0" algn="l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9242" lvl="3" marL="178294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0655" lvl="4" marL="2292355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2066" lvl="5" marL="2801767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3480" lvl="6" marL="3311180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891" lvl="7" marL="382059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6303" lvl="8" marL="4330004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aster_bluesidebar.eps" id="32" name="Shape 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834640"/>
            <a:ext cx="101599" cy="2039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Bulle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idx="1" type="body"/>
          </p:nvPr>
        </p:nvSpPr>
        <p:spPr>
          <a:xfrm>
            <a:off x="444500" y="1633220"/>
            <a:ext cx="9245600" cy="50825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3459" lvl="0" marL="382059" marR="0" rtl="0" algn="l">
              <a:spcBef>
                <a:spcPts val="720"/>
              </a:spcBef>
              <a:buClr>
                <a:srgbClr val="002060"/>
              </a:buClr>
              <a:buSzPct val="100000"/>
              <a:buFont typeface="Noto Sans Symbols"/>
              <a:buChar char="▪"/>
              <a:defRPr b="0" i="0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2945" lvl="1" marL="827795" marR="0" rtl="0" algn="l">
              <a:spcBef>
                <a:spcPts val="620"/>
              </a:spcBef>
              <a:buClr>
                <a:srgbClr val="002060"/>
              </a:buClr>
              <a:buSzPct val="100000"/>
              <a:buFont typeface="Arial"/>
              <a:buChar char="–"/>
              <a:defRPr b="0" i="0" sz="31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6080" lvl="2" marL="1273531" marR="0" rtl="0" algn="l">
              <a:spcBef>
                <a:spcPts val="540"/>
              </a:spcBef>
              <a:buClr>
                <a:srgbClr val="002060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9242" lvl="3" marL="1782942" marR="0" rtl="0" algn="l">
              <a:spcBef>
                <a:spcPts val="440"/>
              </a:spcBef>
              <a:buClr>
                <a:srgbClr val="002060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0655" lvl="4" marL="2292355" marR="0" rtl="0" algn="l">
              <a:spcBef>
                <a:spcPts val="440"/>
              </a:spcBef>
              <a:buClr>
                <a:srgbClr val="002060"/>
              </a:buClr>
              <a:buSzPct val="100000"/>
              <a:buFont typeface="Arial"/>
              <a:buChar char="»"/>
              <a:defRPr b="0" i="0" sz="2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2066" lvl="5" marL="2801767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3480" lvl="6" marL="3311180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891" lvl="7" marL="382059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6303" lvl="8" marL="4330004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44500" y="731518"/>
            <a:ext cx="4673600" cy="6305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960"/>
              </a:spcBef>
              <a:buClr>
                <a:srgbClr val="142958"/>
              </a:buClr>
              <a:buFont typeface="Arial"/>
              <a:buNone/>
              <a:defRPr b="1" i="0" sz="4800" u="none" cap="none" strike="noStrik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22945" lvl="1" marL="827795" marR="0" rtl="0" algn="l">
              <a:spcBef>
                <a:spcPts val="6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6080" lvl="2" marL="1273531" marR="0" rtl="0" algn="l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9242" lvl="3" marL="178294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0655" lvl="4" marL="2292355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2066" lvl="5" marL="2801767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3480" lvl="6" marL="3311180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891" lvl="7" marL="382059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6303" lvl="8" marL="4330004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aster_bluesidebar.eps" id="36" name="Shape 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26095"/>
            <a:ext cx="101599" cy="10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with Text and Media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x="6642100" y="1608095"/>
            <a:ext cx="2962448" cy="50670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buClr>
                <a:srgbClr val="7F7F7F"/>
              </a:buClr>
              <a:buFont typeface="Arial"/>
              <a:buNone/>
              <a:defRPr b="0" i="1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2945" lvl="1" marL="827795" marR="0" rtl="0" algn="l">
              <a:spcBef>
                <a:spcPts val="6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6080" lvl="2" marL="1273531" marR="0" rtl="0" algn="l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9242" lvl="3" marL="178294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0655" lvl="4" marL="2292355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2066" lvl="5" marL="2801767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3480" lvl="6" marL="3311180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891" lvl="7" marL="382059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6303" lvl="8" marL="4330004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44500" y="731518"/>
            <a:ext cx="4673600" cy="6305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960"/>
              </a:spcBef>
              <a:buClr>
                <a:srgbClr val="142958"/>
              </a:buClr>
              <a:buFont typeface="Arial"/>
              <a:buNone/>
              <a:defRPr b="1" i="0" sz="4800" u="none" cap="none" strike="noStrik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22945" lvl="1" marL="827795" marR="0" rtl="0" algn="l">
              <a:spcBef>
                <a:spcPts val="6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6080" lvl="2" marL="1273531" marR="0" rtl="0" algn="l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9242" lvl="3" marL="178294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0655" lvl="4" marL="2292355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2066" lvl="5" marL="2801767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3480" lvl="6" marL="3311180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891" lvl="7" marL="382059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6303" lvl="8" marL="4330004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44500" y="1628416"/>
            <a:ext cx="5956300" cy="50467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720"/>
              </a:spcBef>
              <a:buClr>
                <a:srgbClr val="002060"/>
              </a:buClr>
              <a:buFont typeface="Arial"/>
              <a:buNone/>
              <a:defRPr b="0" i="0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2945" lvl="1" marL="827795" marR="0" rtl="0" algn="l">
              <a:spcBef>
                <a:spcPts val="6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6080" lvl="2" marL="1273531" marR="0" rtl="0" algn="l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9242" lvl="3" marL="178294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0655" lvl="4" marL="2292355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2066" lvl="5" marL="2801767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3480" lvl="6" marL="3311180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891" lvl="7" marL="382059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6303" lvl="8" marL="4330004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aster_bluesidebar.eps" id="41" name="Shape 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26095"/>
            <a:ext cx="101599" cy="10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ide-by-side 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444500" y="731518"/>
            <a:ext cx="4673600" cy="6305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960"/>
              </a:spcBef>
              <a:buClr>
                <a:srgbClr val="142958"/>
              </a:buClr>
              <a:buFont typeface="Arial"/>
              <a:buNone/>
              <a:defRPr b="1" i="0" sz="4800" u="none" cap="none" strike="noStrik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22945" lvl="1" marL="827795" marR="0" rtl="0" algn="l">
              <a:spcBef>
                <a:spcPts val="6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6080" lvl="2" marL="1273531" marR="0" rtl="0" algn="l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9242" lvl="3" marL="178294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0655" lvl="4" marL="2292355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2066" lvl="5" marL="2801767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3480" lvl="6" marL="3311180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891" lvl="7" marL="382059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6303" lvl="8" marL="4330004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44500" y="1628416"/>
            <a:ext cx="4472940" cy="50873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720"/>
              </a:spcBef>
              <a:buClr>
                <a:srgbClr val="002060"/>
              </a:buClr>
              <a:buFont typeface="Arial"/>
              <a:buNone/>
              <a:defRPr b="0" i="0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2945" lvl="1" marL="827795" marR="0" rtl="0" algn="l">
              <a:spcBef>
                <a:spcPts val="6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6080" lvl="2" marL="1273531" marR="0" rtl="0" algn="l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9242" lvl="3" marL="178294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0655" lvl="4" marL="2292355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2066" lvl="5" marL="2801767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3480" lvl="6" marL="3311180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891" lvl="7" marL="382059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6303" lvl="8" marL="4330004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aster_bluesidebar.eps" id="45" name="Shape 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26095"/>
            <a:ext cx="101599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/>
          <p:nvPr>
            <p:ph idx="3" type="body"/>
          </p:nvPr>
        </p:nvSpPr>
        <p:spPr>
          <a:xfrm>
            <a:off x="5069839" y="1628416"/>
            <a:ext cx="4472940" cy="50873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720"/>
              </a:spcBef>
              <a:buClr>
                <a:srgbClr val="002060"/>
              </a:buClr>
              <a:buFont typeface="Arial"/>
              <a:buNone/>
              <a:defRPr b="0" i="0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2945" lvl="1" marL="827795" marR="0" rtl="0" algn="l">
              <a:spcBef>
                <a:spcPts val="6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6080" lvl="2" marL="1273531" marR="0" rtl="0" algn="l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9242" lvl="3" marL="178294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0655" lvl="4" marL="2292355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2066" lvl="5" marL="2801767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3480" lvl="6" marL="3311180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891" lvl="7" marL="382059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6303" lvl="8" marL="4330004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Media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444500" y="731518"/>
            <a:ext cx="4673600" cy="6305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960"/>
              </a:spcBef>
              <a:buClr>
                <a:srgbClr val="142958"/>
              </a:buClr>
              <a:buFont typeface="Arial"/>
              <a:buNone/>
              <a:defRPr b="1" i="0" sz="4800" u="none" cap="none" strike="noStrik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22945" lvl="1" marL="827795" marR="0" rtl="0" algn="l">
              <a:spcBef>
                <a:spcPts val="6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6080" lvl="2" marL="1273531" marR="0" rtl="0" algn="l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9242" lvl="3" marL="178294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0655" lvl="4" marL="2292355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2066" lvl="5" marL="2801767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3480" lvl="6" marL="3311180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891" lvl="7" marL="382059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6303" lvl="8" marL="4330004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aster_bluesidebar.eps" id="49" name="Shape 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26095"/>
            <a:ext cx="101599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>
            <p:ph idx="2" type="body"/>
          </p:nvPr>
        </p:nvSpPr>
        <p:spPr>
          <a:xfrm>
            <a:off x="444500" y="1608095"/>
            <a:ext cx="9160047" cy="50975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0" i="1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2945" lvl="1" marL="827795" marR="0" rtl="0" algn="l">
              <a:spcBef>
                <a:spcPts val="6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6080" lvl="2" marL="1273531" marR="0" rtl="0" algn="l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9242" lvl="3" marL="178294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0655" lvl="4" marL="2292355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2066" lvl="5" marL="2801767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3480" lvl="6" marL="3311180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4891" lvl="7" marL="3820592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6303" lvl="8" marL="4330004" marR="0" rtl="0" algn="l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slideLayout" Target="../slideLayouts/slideLayout1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1068" y="2676056"/>
            <a:ext cx="10059469" cy="1676399"/>
            <a:chOff x="-1068" y="2880073"/>
            <a:chExt cx="10056261" cy="1676399"/>
          </a:xfrm>
        </p:grpSpPr>
        <p:pic>
          <p:nvPicPr>
            <p:cNvPr id="11" name="Shape 11"/>
            <p:cNvPicPr preferRelativeResize="0"/>
            <p:nvPr/>
          </p:nvPicPr>
          <p:blipFill rotWithShape="1">
            <a:blip r:embed="rId1">
              <a:alphaModFix/>
            </a:blip>
            <a:srcRect b="0" l="0" r="0" t="196"/>
            <a:stretch/>
          </p:blipFill>
          <p:spPr>
            <a:xfrm>
              <a:off x="-1068" y="2881476"/>
              <a:ext cx="2514599" cy="1673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Shape 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513531" y="2880073"/>
              <a:ext cx="2514599" cy="1676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Shape 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7062" y="2880073"/>
              <a:ext cx="2514599" cy="1676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Shape 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0592" y="2881977"/>
              <a:ext cx="2514599" cy="16744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master_bluesidebar.eps" id="15" name="Shape 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26095"/>
            <a:ext cx="101599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068" y="4416551"/>
            <a:ext cx="10058399" cy="335584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7013447"/>
            <a:ext cx="10058399" cy="758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/>
          <p:nvPr/>
        </p:nvSpPr>
        <p:spPr>
          <a:xfrm>
            <a:off x="1683992" y="7275007"/>
            <a:ext cx="401933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Relationship Id="rId7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jp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3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28.jpg"/><Relationship Id="rId7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omments" Target="../comments/comment1.xml"/><Relationship Id="rId4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2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who.int/mediacentre/factsheets/fs282/en/" TargetMode="External"/><Relationship Id="rId4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aws.robu.in/wp-content/uploads/2014/08/hc-sr04_ultrasonic_sensor_distance_measuring_module_1_.jpg" TargetMode="External"/><Relationship Id="rId4" Type="http://schemas.openxmlformats.org/officeDocument/2006/relationships/hyperlink" Target="https://www.kiwi-electronics.nl/image/cache/data/products/componenten/breakouts/ADA-HMC5883L-1-1000x667.jpg" TargetMode="External"/><Relationship Id="rId10" Type="http://schemas.openxmlformats.org/officeDocument/2006/relationships/image" Target="../media/image11.png"/><Relationship Id="rId9" Type="http://schemas.openxmlformats.org/officeDocument/2006/relationships/hyperlink" Target="http://www.mouser.com/images/texasinstruments/images/TI_QFN_10.jpg" TargetMode="External"/><Relationship Id="rId5" Type="http://schemas.openxmlformats.org/officeDocument/2006/relationships/hyperlink" Target="https://cdn.sparkfun.com//assets/parts/4/1/8/8/10988-01.jpg" TargetMode="External"/><Relationship Id="rId6" Type="http://schemas.openxmlformats.org/officeDocument/2006/relationships/hyperlink" Target="http://img1.findic.com/atsamd21g17a-au-Fir0coZe-bqk5v2kjg.jpg" TargetMode="External"/><Relationship Id="rId7" Type="http://schemas.openxmlformats.org/officeDocument/2006/relationships/hyperlink" Target="http://www.newark.com/productimages/standard/en_US/4764563.jpg" TargetMode="External"/><Relationship Id="rId8" Type="http://schemas.openxmlformats.org/officeDocument/2006/relationships/hyperlink" Target="http://www.nfpmotor.com/images/side-applications/c10-100-side-slot-ad.jp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3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" type="body"/>
          </p:nvPr>
        </p:nvSpPr>
        <p:spPr>
          <a:xfrm>
            <a:off x="339274" y="410475"/>
            <a:ext cx="91503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142958"/>
              </a:buClr>
              <a:buSzPct val="25000"/>
              <a:buFont typeface="Arial"/>
              <a:buNone/>
            </a:pPr>
            <a:r>
              <a:rPr lang="en-US" sz="3600"/>
              <a:t>Eyeris: Ultrasonic/Haptic Device for the Visually-Impaired</a:t>
            </a:r>
          </a:p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44437" y="1716295"/>
            <a:ext cx="91503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16322"/>
              </a:buClr>
              <a:buSzPct val="25000"/>
              <a:buFont typeface="Arial"/>
              <a:buNone/>
            </a:pPr>
            <a:r>
              <a:rPr lang="en-US" sz="2000"/>
              <a:t>Group #58: Adam Auten, Robert Kummerer, Yuan Chih Wu</a:t>
            </a:r>
          </a:p>
        </p:txBody>
      </p:sp>
      <p:sp>
        <p:nvSpPr>
          <p:cNvPr id="58" name="Shape 58"/>
          <p:cNvSpPr txBox="1"/>
          <p:nvPr>
            <p:ph idx="3" type="body"/>
          </p:nvPr>
        </p:nvSpPr>
        <p:spPr>
          <a:xfrm>
            <a:off x="454050" y="2043600"/>
            <a:ext cx="91503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16322"/>
              </a:buClr>
              <a:buSzPct val="25000"/>
              <a:buFont typeface="Arial"/>
              <a:buNone/>
            </a:pPr>
            <a:r>
              <a:rPr lang="en-US" sz="1800"/>
              <a:t>ECE 445 Spring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444500" y="502918"/>
            <a:ext cx="46737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Control Module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>
            <p:ph idx="2" type="body"/>
          </p:nvPr>
        </p:nvSpPr>
        <p:spPr>
          <a:xfrm>
            <a:off x="444500" y="1638525"/>
            <a:ext cx="5467800" cy="507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Arm Cortex-M0 Microcontroller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 sz="2400"/>
              <a:t>Poll sensors/inputs</a:t>
            </a:r>
          </a:p>
          <a:p>
            <a:pPr indent="-3810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-US" sz="2400"/>
              <a:t>Control Panel </a:t>
            </a:r>
          </a:p>
          <a:p>
            <a:pPr indent="-3810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-US" sz="2400"/>
              <a:t>Battery state</a:t>
            </a:r>
          </a:p>
          <a:p>
            <a:pPr indent="-3810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-US" sz="2400"/>
              <a:t>Magnetometer</a:t>
            </a:r>
          </a:p>
          <a:p>
            <a:pPr indent="-3810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-US" sz="2400"/>
              <a:t>Ultrasonic sensors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 sz="2400"/>
              <a:t>Process Data</a:t>
            </a:r>
          </a:p>
          <a:p>
            <a:pPr indent="-3810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-US" sz="2400"/>
              <a:t>Detect Hazards</a:t>
            </a:r>
          </a:p>
          <a:p>
            <a:pPr indent="-3810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-US" sz="2400"/>
              <a:t>Map proximity to intensity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-US" sz="2400"/>
              <a:t>Set vibration Intensity.</a:t>
            </a:r>
          </a:p>
          <a:p>
            <a:pPr indent="-3810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-US" sz="2400"/>
              <a:t>4 intensity levels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	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9105" y="596460"/>
            <a:ext cx="1553800" cy="155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9549" y="5559974"/>
            <a:ext cx="1136449" cy="135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/>
          <p:nvPr/>
        </p:nvSpPr>
        <p:spPr>
          <a:xfrm>
            <a:off x="5952625" y="2370250"/>
            <a:ext cx="2432700" cy="6753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Initialize I/O</a:t>
            </a:r>
          </a:p>
        </p:txBody>
      </p:sp>
      <p:sp>
        <p:nvSpPr>
          <p:cNvPr id="150" name="Shape 150"/>
          <p:cNvSpPr/>
          <p:nvPr/>
        </p:nvSpPr>
        <p:spPr>
          <a:xfrm>
            <a:off x="5972875" y="3451300"/>
            <a:ext cx="2392200" cy="6753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Poll Sensors</a:t>
            </a:r>
          </a:p>
        </p:txBody>
      </p:sp>
      <p:sp>
        <p:nvSpPr>
          <p:cNvPr id="151" name="Shape 151"/>
          <p:cNvSpPr/>
          <p:nvPr/>
        </p:nvSpPr>
        <p:spPr>
          <a:xfrm>
            <a:off x="5972875" y="4532350"/>
            <a:ext cx="2392200" cy="6753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Process Data</a:t>
            </a:r>
          </a:p>
        </p:txBody>
      </p:sp>
      <p:sp>
        <p:nvSpPr>
          <p:cNvPr id="152" name="Shape 152"/>
          <p:cNvSpPr/>
          <p:nvPr/>
        </p:nvSpPr>
        <p:spPr>
          <a:xfrm>
            <a:off x="5458075" y="5613400"/>
            <a:ext cx="3421800" cy="6306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Set Vibration Intensity</a:t>
            </a:r>
          </a:p>
        </p:txBody>
      </p:sp>
      <p:cxnSp>
        <p:nvCxnSpPr>
          <p:cNvPr id="153" name="Shape 153"/>
          <p:cNvCxnSpPr>
            <a:stCxn id="149" idx="2"/>
            <a:endCxn id="150" idx="0"/>
          </p:cNvCxnSpPr>
          <p:nvPr/>
        </p:nvCxnSpPr>
        <p:spPr>
          <a:xfrm>
            <a:off x="7168975" y="3045550"/>
            <a:ext cx="0" cy="405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4" name="Shape 154"/>
          <p:cNvCxnSpPr>
            <a:stCxn id="150" idx="2"/>
            <a:endCxn id="151" idx="0"/>
          </p:cNvCxnSpPr>
          <p:nvPr/>
        </p:nvCxnSpPr>
        <p:spPr>
          <a:xfrm>
            <a:off x="7168975" y="4126600"/>
            <a:ext cx="0" cy="405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5" name="Shape 155"/>
          <p:cNvCxnSpPr>
            <a:stCxn id="151" idx="2"/>
            <a:endCxn id="152" idx="0"/>
          </p:cNvCxnSpPr>
          <p:nvPr/>
        </p:nvCxnSpPr>
        <p:spPr>
          <a:xfrm>
            <a:off x="7168975" y="5207650"/>
            <a:ext cx="0" cy="405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6" name="Shape 156"/>
          <p:cNvCxnSpPr>
            <a:stCxn id="152" idx="1"/>
            <a:endCxn id="150" idx="1"/>
          </p:cNvCxnSpPr>
          <p:nvPr/>
        </p:nvCxnSpPr>
        <p:spPr>
          <a:xfrm flipH="1" rot="10800000">
            <a:off x="5458075" y="3788800"/>
            <a:ext cx="514800" cy="2139900"/>
          </a:xfrm>
          <a:prstGeom prst="bentConnector3">
            <a:avLst>
              <a:gd fmla="val -46256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444500" y="546468"/>
            <a:ext cx="46737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Haptic Module</a:t>
            </a:r>
          </a:p>
        </p:txBody>
      </p:sp>
      <p:sp>
        <p:nvSpPr>
          <p:cNvPr id="163" name="Shape 163"/>
          <p:cNvSpPr txBox="1"/>
          <p:nvPr>
            <p:ph idx="2" type="body"/>
          </p:nvPr>
        </p:nvSpPr>
        <p:spPr>
          <a:xfrm>
            <a:off x="444500" y="1628425"/>
            <a:ext cx="4673700" cy="507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325" y="2824150"/>
            <a:ext cx="2857500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3325" y="776850"/>
            <a:ext cx="2243137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0525" y="2205600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>
            <p:ph idx="2" type="body"/>
          </p:nvPr>
        </p:nvSpPr>
        <p:spPr>
          <a:xfrm>
            <a:off x="444500" y="1628425"/>
            <a:ext cx="6087900" cy="526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Translate I2C commands into 8 channels of vibration intensity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rPr lang="en-US"/>
              <a:t>8-bit intensity → PWM duty cycle → analog voltage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4924" y="5212374"/>
            <a:ext cx="6248549" cy="168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69549" y="5559974"/>
            <a:ext cx="1136449" cy="135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444500" y="579125"/>
            <a:ext cx="72663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Haptic Drivers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8995" l="0" r="15318" t="14901"/>
          <a:stretch/>
        </p:blipFill>
        <p:spPr>
          <a:xfrm rot="5400000">
            <a:off x="2353978" y="269774"/>
            <a:ext cx="4852646" cy="775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9549" y="5559974"/>
            <a:ext cx="1136449" cy="135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444500" y="526993"/>
            <a:ext cx="46737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Power Module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9549" y="5559974"/>
            <a:ext cx="1136449" cy="135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 b="1739" l="8630" r="8622" t="0"/>
          <a:stretch/>
        </p:blipFill>
        <p:spPr>
          <a:xfrm>
            <a:off x="1176750" y="1785774"/>
            <a:ext cx="7309577" cy="488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x="2633675" y="2114975"/>
            <a:ext cx="2411700" cy="13533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5322025" y="2114975"/>
            <a:ext cx="2944500" cy="15546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5212175" y="3785275"/>
            <a:ext cx="2834700" cy="11196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2932275" y="5358075"/>
            <a:ext cx="3450600" cy="12009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2633675" y="2114975"/>
            <a:ext cx="1202100" cy="49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Charging Controller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5337975" y="2127100"/>
            <a:ext cx="1243500" cy="49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Voltage Regulators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5212175" y="3785275"/>
            <a:ext cx="1036200" cy="49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>
                <a:solidFill>
                  <a:srgbClr val="FFFFFF"/>
                </a:solidFill>
              </a:rPr>
              <a:t>Hazard Detection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3025150" y="5433725"/>
            <a:ext cx="878400" cy="424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Li-ion Battery</a:t>
            </a:r>
          </a:p>
        </p:txBody>
      </p:sp>
      <p:sp>
        <p:nvSpPr>
          <p:cNvPr id="194" name="Shape 194"/>
          <p:cNvSpPr/>
          <p:nvPr/>
        </p:nvSpPr>
        <p:spPr>
          <a:xfrm>
            <a:off x="1344825" y="5358075"/>
            <a:ext cx="938400" cy="12009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1418625" y="1868950"/>
            <a:ext cx="938400" cy="10131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/>
        </p:nvSpPr>
        <p:spPr>
          <a:xfrm>
            <a:off x="1418625" y="1687275"/>
            <a:ext cx="938400" cy="356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DC Jack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1291875" y="4861275"/>
            <a:ext cx="878400" cy="49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</a:rPr>
              <a:t>Power </a:t>
            </a:r>
            <a:r>
              <a:rPr b="1" lang="en-US">
                <a:solidFill>
                  <a:srgbClr val="FFFFFF"/>
                </a:solidFill>
              </a:rPr>
              <a:t>Switch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444500" y="502925"/>
            <a:ext cx="81489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Hazard Detection Circuit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9549" y="5559974"/>
            <a:ext cx="1136449" cy="135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2499" y="1391049"/>
            <a:ext cx="7527050" cy="552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444500" y="502925"/>
            <a:ext cx="80031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Power Testing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9549" y="5559974"/>
            <a:ext cx="1136449" cy="135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8675" y="1639825"/>
            <a:ext cx="3185759" cy="5249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4" name="Shape 214"/>
          <p:cNvGraphicFramePr/>
          <p:nvPr/>
        </p:nvGraphicFramePr>
        <p:xfrm>
          <a:off x="339475" y="1861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{B1091276-E9CB-464D-9ABA-8B5265853D43}</a:tableStyleId>
              </a:tblPr>
              <a:tblGrid>
                <a:gridCol w="2260700"/>
                <a:gridCol w="39398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US" sz="2800"/>
                        <a:t>Submodule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US" sz="2800"/>
                        <a:t>Requirements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800"/>
                        <a:t>Regulators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800"/>
                        <a:t>Supports current</a:t>
                      </a:r>
                      <a:r>
                        <a:rPr lang="en-US" sz="2800"/>
                        <a:t> draw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(15 mA for 3.3V, 17 mA for 5V)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800"/>
                        <a:t>Hazard Detection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800"/>
                        <a:t>Undervoltage </a:t>
                      </a:r>
                      <a:r>
                        <a:rPr lang="en-US" sz="2000"/>
                        <a:t>(&lt; 3.4 V)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800"/>
                        <a:t>Battery temperatures 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(&lt;= 0C, &gt;= 50C)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800"/>
                        <a:t>Charging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800"/>
                        <a:t>Within battery specs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800"/>
                        <a:t>Battery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800"/>
                        <a:t>&gt; 8 hours of device life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15" name="Shape 215"/>
          <p:cNvSpPr txBox="1"/>
          <p:nvPr>
            <p:ph idx="2" type="body"/>
          </p:nvPr>
        </p:nvSpPr>
        <p:spPr>
          <a:xfrm>
            <a:off x="292100" y="6075025"/>
            <a:ext cx="56007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All requirements passed</a:t>
            </a:r>
            <a:r>
              <a:rPr lang="en-US"/>
              <a:t>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444500" y="3058150"/>
            <a:ext cx="59586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Results</a:t>
            </a:r>
          </a:p>
        </p:txBody>
      </p:sp>
      <p:sp>
        <p:nvSpPr>
          <p:cNvPr id="222" name="Shape 222"/>
          <p:cNvSpPr txBox="1"/>
          <p:nvPr>
            <p:ph idx="2" type="body"/>
          </p:nvPr>
        </p:nvSpPr>
        <p:spPr>
          <a:xfrm>
            <a:off x="444500" y="3833125"/>
            <a:ext cx="9613800" cy="71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Successes, Challenges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444500" y="502918"/>
            <a:ext cx="46737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Successes</a:t>
            </a:r>
          </a:p>
        </p:txBody>
      </p:sp>
      <p:sp>
        <p:nvSpPr>
          <p:cNvPr id="229" name="Shape 229"/>
          <p:cNvSpPr txBox="1"/>
          <p:nvPr>
            <p:ph idx="2" type="body"/>
          </p:nvPr>
        </p:nvSpPr>
        <p:spPr>
          <a:xfrm>
            <a:off x="444500" y="1628425"/>
            <a:ext cx="5738700" cy="507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-US"/>
              <a:t>Complete modular testing before integration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-US"/>
              <a:t>Successful full integration of device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-US"/>
              <a:t>(Just) wearable final product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-US"/>
              <a:t>Met all requirements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9549" y="5559974"/>
            <a:ext cx="1136449" cy="1353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ccess_pic.jpg" id="231" name="Shape 231"/>
          <p:cNvPicPr preferRelativeResize="0"/>
          <p:nvPr/>
        </p:nvPicPr>
        <p:blipFill rotWithShape="1">
          <a:blip r:embed="rId4">
            <a:alphaModFix/>
          </a:blip>
          <a:srcRect b="7096" l="0" r="5329" t="4533"/>
          <a:stretch/>
        </p:blipFill>
        <p:spPr>
          <a:xfrm>
            <a:off x="6406892" y="1133524"/>
            <a:ext cx="3464156" cy="5749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444500" y="502918"/>
            <a:ext cx="46737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Challenges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 txBox="1"/>
          <p:nvPr>
            <p:ph idx="2" type="body"/>
          </p:nvPr>
        </p:nvSpPr>
        <p:spPr>
          <a:xfrm>
            <a:off x="444500" y="1628425"/>
            <a:ext cx="5600700" cy="507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-US"/>
              <a:t>Board layout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-US"/>
              <a:t>Ultrasonic sensors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-US"/>
              <a:t>5V voltage regulator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-US"/>
              <a:t>Development software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voltage_reg_pic.jpg" id="239" name="Shape 239"/>
          <p:cNvPicPr preferRelativeResize="0"/>
          <p:nvPr/>
        </p:nvPicPr>
        <p:blipFill rotWithShape="1">
          <a:blip r:embed="rId3">
            <a:alphaModFix/>
          </a:blip>
          <a:srcRect b="32164" l="11847" r="0" t="32160"/>
          <a:stretch/>
        </p:blipFill>
        <p:spPr>
          <a:xfrm>
            <a:off x="3401950" y="4727875"/>
            <a:ext cx="2133600" cy="15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9549" y="5559974"/>
            <a:ext cx="1136449" cy="135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500" y="4285225"/>
            <a:ext cx="2420400" cy="24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>
            <a:off x="682500" y="4380325"/>
            <a:ext cx="2133600" cy="22302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6">
            <a:alphaModFix/>
          </a:blip>
          <a:srcRect b="26479" l="0" r="0" t="4292"/>
          <a:stretch/>
        </p:blipFill>
        <p:spPr>
          <a:xfrm>
            <a:off x="6072600" y="502925"/>
            <a:ext cx="3767074" cy="347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0000" y="4360927"/>
            <a:ext cx="2419549" cy="241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444500" y="3058158"/>
            <a:ext cx="46737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Conclusions</a:t>
            </a:r>
          </a:p>
        </p:txBody>
      </p:sp>
      <p:sp>
        <p:nvSpPr>
          <p:cNvPr id="251" name="Shape 251"/>
          <p:cNvSpPr txBox="1"/>
          <p:nvPr>
            <p:ph idx="2" type="body"/>
          </p:nvPr>
        </p:nvSpPr>
        <p:spPr>
          <a:xfrm>
            <a:off x="444500" y="3833135"/>
            <a:ext cx="9194700" cy="71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Ethical Requirements, Future Work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x="444500" y="3058158"/>
            <a:ext cx="46737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Introduction</a:t>
            </a:r>
          </a:p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44500" y="3833135"/>
            <a:ext cx="9194700" cy="71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Project inspiration, general design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444500" y="502925"/>
            <a:ext cx="65538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Ethical Requirements</a:t>
            </a:r>
          </a:p>
        </p:txBody>
      </p:sp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9549" y="5559974"/>
            <a:ext cx="1136449" cy="13533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9" name="Shape 259"/>
          <p:cNvGraphicFramePr/>
          <p:nvPr/>
        </p:nvGraphicFramePr>
        <p:xfrm>
          <a:off x="720750" y="1814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{B1091276-E9CB-464D-9ABA-8B5265853D43}</a:tableStyleId>
              </a:tblPr>
              <a:tblGrid>
                <a:gridCol w="3143000"/>
                <a:gridCol w="50688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US" sz="3000"/>
                        <a:t>Requirements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-US" sz="3000"/>
                        <a:t>Resolution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36666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IEEE Code of Ethics: Code 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406400" lvl="0" marL="457200" rtl="0">
                        <a:spcBef>
                          <a:spcPts val="0"/>
                        </a:spcBef>
                        <a:buSzPct val="100000"/>
                        <a:buChar char="•"/>
                      </a:pPr>
                      <a:r>
                        <a:rPr lang="en-US" sz="2800"/>
                        <a:t>S</a:t>
                      </a:r>
                      <a:r>
                        <a:rPr lang="en-US" sz="2800"/>
                        <a:t>upplementary to the white cane</a:t>
                      </a:r>
                    </a:p>
                    <a:p>
                      <a:pPr indent="-406400" lvl="0" marL="457200">
                        <a:spcBef>
                          <a:spcPts val="0"/>
                        </a:spcBef>
                        <a:buSzPct val="100000"/>
                        <a:buChar char="•"/>
                      </a:pPr>
                      <a:r>
                        <a:rPr lang="en-US" sz="2800"/>
                        <a:t>Needs additional iterations to be a reliable consumer and medical product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36666"/>
                        <a:buFont typeface="Arial"/>
                        <a:buNone/>
                      </a:pPr>
                      <a:r>
                        <a:rPr lang="en-US" sz="30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IEEE Code of Ethics: Code 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4064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333333"/>
                        </a:buClr>
                        <a:buSzPct val="100000"/>
                        <a:buChar char="•"/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Ingress Protection (IP) 63 </a:t>
                      </a:r>
                    </a:p>
                    <a:p>
                      <a:pPr indent="-406400" lvl="0" marL="4572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333333"/>
                        </a:buClr>
                        <a:buSzPct val="100000"/>
                        <a:buChar char="•"/>
                      </a:pPr>
                      <a:r>
                        <a:rPr lang="en-US" sz="28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Hazard Detection Circuit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444500" y="463525"/>
            <a:ext cx="88020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Future Work</a:t>
            </a:r>
          </a:p>
        </p:txBody>
      </p:sp>
      <p:sp>
        <p:nvSpPr>
          <p:cNvPr id="266" name="Shape 266"/>
          <p:cNvSpPr txBox="1"/>
          <p:nvPr>
            <p:ph idx="2" type="body"/>
          </p:nvPr>
        </p:nvSpPr>
        <p:spPr>
          <a:xfrm>
            <a:off x="444500" y="1628425"/>
            <a:ext cx="6345300" cy="507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-US"/>
              <a:t>Feedback from</a:t>
            </a:r>
            <a:r>
              <a:rPr lang="en-US"/>
              <a:t> Prof. Reinhard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-US" sz="3000"/>
              <a:t>Faster end-to-end information transfer for normal walking speeds needed</a:t>
            </a:r>
          </a:p>
          <a:p>
            <a:pPr indent="-457200" lvl="0" marL="457200" rtl="0">
              <a:spcBef>
                <a:spcPts val="0"/>
              </a:spcBef>
              <a:buSzPct val="100000"/>
              <a:buChar char="●"/>
            </a:pPr>
            <a:r>
              <a:rPr lang="en-US"/>
              <a:t>Next-generation Eyeris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-US" sz="3000"/>
              <a:t>Better sensors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-US" sz="3000"/>
              <a:t>Smaller/improved PCBs</a:t>
            </a:r>
          </a:p>
          <a:p>
            <a:pPr indent="-419100" lvl="1" marL="914400" rtl="0">
              <a:spcBef>
                <a:spcPts val="0"/>
              </a:spcBef>
              <a:buSzPct val="100000"/>
            </a:pPr>
            <a:r>
              <a:rPr lang="en-US" sz="3000"/>
              <a:t>More structurally-sound garment</a:t>
            </a:r>
          </a:p>
          <a:p>
            <a:pPr indent="-419100" lvl="1" marL="914400">
              <a:spcBef>
                <a:spcPts val="0"/>
              </a:spcBef>
              <a:buSzPct val="100000"/>
            </a:pPr>
            <a:r>
              <a:rPr lang="en-US" sz="3000"/>
              <a:t>Faster proximity sampling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9549" y="5559974"/>
            <a:ext cx="1136449" cy="135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4">
            <a:alphaModFix/>
          </a:blip>
          <a:srcRect b="19071" l="32117" r="8284" t="15367"/>
          <a:stretch/>
        </p:blipFill>
        <p:spPr>
          <a:xfrm>
            <a:off x="7094600" y="1652500"/>
            <a:ext cx="2595133" cy="3806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444500" y="3210550"/>
            <a:ext cx="81522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Thank you for listening!</a:t>
            </a:r>
          </a:p>
        </p:txBody>
      </p:sp>
      <p:sp>
        <p:nvSpPr>
          <p:cNvPr id="274" name="Shape 274"/>
          <p:cNvSpPr txBox="1"/>
          <p:nvPr>
            <p:ph idx="2" type="body"/>
          </p:nvPr>
        </p:nvSpPr>
        <p:spPr>
          <a:xfrm>
            <a:off x="444500" y="3985525"/>
            <a:ext cx="96138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/>
              <a:t>Special thanks to the 445 staff and our TA, Zipeng “Bird” Wang!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9549" y="5559974"/>
            <a:ext cx="1136449" cy="135332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/>
          <p:nvPr/>
        </p:nvSpPr>
        <p:spPr>
          <a:xfrm flipH="1">
            <a:off x="8516350" y="5181250"/>
            <a:ext cx="801300" cy="378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000">
                <a:latin typeface="Arial Narrow"/>
                <a:ea typeface="Arial Narrow"/>
                <a:cs typeface="Arial Narrow"/>
                <a:sym typeface="Arial Narrow"/>
              </a:rPr>
              <a:t>Thanks Bird!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444500" y="3058158"/>
            <a:ext cx="46737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Appendix</a:t>
            </a:r>
          </a:p>
        </p:txBody>
      </p:sp>
      <p:sp>
        <p:nvSpPr>
          <p:cNvPr id="283" name="Shape 283"/>
          <p:cNvSpPr txBox="1"/>
          <p:nvPr>
            <p:ph idx="2" type="body"/>
          </p:nvPr>
        </p:nvSpPr>
        <p:spPr>
          <a:xfrm>
            <a:off x="444500" y="3833135"/>
            <a:ext cx="9194700" cy="71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444500" y="549375"/>
            <a:ext cx="81051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ERM Driver Control Waveforms</a:t>
            </a:r>
          </a:p>
        </p:txBody>
      </p:sp>
      <p:sp>
        <p:nvSpPr>
          <p:cNvPr id="290" name="Shape 290"/>
          <p:cNvSpPr txBox="1"/>
          <p:nvPr>
            <p:ph idx="2" type="body"/>
          </p:nvPr>
        </p:nvSpPr>
        <p:spPr>
          <a:xfrm>
            <a:off x="444500" y="1628417"/>
            <a:ext cx="9194700" cy="966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 </a:t>
            </a:r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126" y="1628425"/>
            <a:ext cx="5858420" cy="528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9549" y="5559974"/>
            <a:ext cx="1136449" cy="135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x="444500" y="502925"/>
            <a:ext cx="91947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Problem Source: Ultrasonic Sensor</a:t>
            </a:r>
          </a:p>
        </p:txBody>
      </p:sp>
      <p:sp>
        <p:nvSpPr>
          <p:cNvPr id="299" name="Shape 299"/>
          <p:cNvSpPr txBox="1"/>
          <p:nvPr>
            <p:ph idx="2" type="body"/>
          </p:nvPr>
        </p:nvSpPr>
        <p:spPr>
          <a:xfrm>
            <a:off x="444500" y="1628416"/>
            <a:ext cx="9194700" cy="507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Ultrasonic sensor determined as source of errors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Problems: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Target composition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Target angle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Target shape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-US"/>
              <a:t>Glitches and bad data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US"/>
              <a:t>Works well in ideal situations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-US"/>
              <a:t>Not suitable for a final product</a:t>
            </a:r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9549" y="5559974"/>
            <a:ext cx="1136449" cy="135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444500" y="502918"/>
            <a:ext cx="46737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References</a:t>
            </a:r>
          </a:p>
        </p:txBody>
      </p:sp>
      <p:sp>
        <p:nvSpPr>
          <p:cNvPr id="307" name="Shape 307"/>
          <p:cNvSpPr txBox="1"/>
          <p:nvPr>
            <p:ph idx="2" type="body"/>
          </p:nvPr>
        </p:nvSpPr>
        <p:spPr>
          <a:xfrm>
            <a:off x="444500" y="1628416"/>
            <a:ext cx="9194700" cy="507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/>
              <a:t>[1]N.  Ichalkaranje and A.  Ichalkaranje, Intelligent paradigms for assistive and preventive healthcare, 1st ed. Berlin: Springer, 2011, p. Chapter 9.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-US" sz="1800"/>
              <a:t>[1] http://www.who.int/mediacentre/factsheets/fs282/en/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</a:rPr>
              <a:t>[1c] Why Use the Long White Cane? Allan Nichols, National Federation of the Blind, 1995.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</a:rPr>
              <a:t>https://web.archive.org/web/20100330050804/http://www.blind.net/g42w0001.htm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</a:rPr>
              <a:t>[1d] http://mira.ca/en/-programs/7/service-dog_26.html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[2] Visual Impairment and Blindness Fact Sheet, World Health Organization. August 2014. </a:t>
            </a:r>
            <a:r>
              <a:rPr lang="en-US" sz="1800" u="sng">
                <a:solidFill>
                  <a:schemeClr val="dk1"/>
                </a:solidFill>
                <a:highlight>
                  <a:srgbClr val="FFFFFF"/>
                </a:highlight>
                <a:hlinkClick r:id="rId3"/>
              </a:rPr>
              <a:t>http://www.who.int/mediacentre/factsheets/fs282/en/</a:t>
            </a:r>
          </a:p>
        </p:txBody>
      </p:sp>
      <p:pic>
        <p:nvPicPr>
          <p:cNvPr id="308" name="Shape 3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9549" y="5559974"/>
            <a:ext cx="1136449" cy="135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idx="1" type="body"/>
          </p:nvPr>
        </p:nvSpPr>
        <p:spPr>
          <a:xfrm>
            <a:off x="444500" y="731525"/>
            <a:ext cx="65481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Picture References 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 txBox="1"/>
          <p:nvPr>
            <p:ph idx="2" type="body"/>
          </p:nvPr>
        </p:nvSpPr>
        <p:spPr>
          <a:xfrm>
            <a:off x="444500" y="1628416"/>
            <a:ext cx="9194700" cy="507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Sensor pictures</a:t>
            </a:r>
          </a:p>
          <a:p>
            <a:pPr lvl="0">
              <a:spcBef>
                <a:spcPts val="0"/>
              </a:spcBef>
              <a:buNone/>
            </a:pPr>
            <a:r>
              <a:rPr lang="en-US" sz="1200" u="sng">
                <a:solidFill>
                  <a:schemeClr val="hlink"/>
                </a:solidFill>
                <a:hlinkClick r:id="rId3"/>
              </a:rPr>
              <a:t>https://aws.robu.in/wp-content/uploads/2014/08/hc-sr04_ultrasonic_sensor_distance_measuring_module_1_.jpg</a:t>
            </a:r>
          </a:p>
          <a:p>
            <a:pPr lvl="0">
              <a:spcBef>
                <a:spcPts val="0"/>
              </a:spcBef>
              <a:buNone/>
            </a:pPr>
            <a:r>
              <a:rPr lang="en-US" sz="1200" u="sng">
                <a:solidFill>
                  <a:schemeClr val="hlink"/>
                </a:solidFill>
                <a:hlinkClick r:id="rId4"/>
              </a:rPr>
              <a:t>https://www.kiwi-electronics.nl/image/cache/data/products/componenten/breakouts/ADA-HMC5883L-1-1000x667.jpg</a:t>
            </a:r>
          </a:p>
          <a:p>
            <a:pPr lvl="0">
              <a:spcBef>
                <a:spcPts val="0"/>
              </a:spcBef>
              <a:buNone/>
            </a:pPr>
            <a:r>
              <a:rPr lang="en-US" sz="1200" u="sng">
                <a:solidFill>
                  <a:schemeClr val="hlink"/>
                </a:solidFill>
                <a:hlinkClick r:id="rId5"/>
              </a:rPr>
              <a:t>https://cdn.sparkfun.com//assets/parts/4/1/8/8/10988-01.jpg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en-US"/>
              <a:t>Control Pictures</a:t>
            </a:r>
          </a:p>
          <a:p>
            <a:pPr lvl="0">
              <a:spcBef>
                <a:spcPts val="0"/>
              </a:spcBef>
              <a:buNone/>
            </a:pPr>
            <a:r>
              <a:rPr lang="en-US" sz="1200" u="sng">
                <a:solidFill>
                  <a:schemeClr val="hlink"/>
                </a:solidFill>
                <a:hlinkClick r:id="rId6"/>
              </a:rPr>
              <a:t>http://img1.findic.com/atsamd21g17a-au-Fir0coZe-bqk5v2kjg.jpg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en-US"/>
              <a:t>Haptic pictures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u="sng">
                <a:solidFill>
                  <a:schemeClr val="hlink"/>
                </a:solidFill>
                <a:hlinkClick r:id="rId7"/>
              </a:rPr>
              <a:t>http://www.newark.com/productimages/standard/en_US/4764563.jpg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u="sng">
                <a:solidFill>
                  <a:schemeClr val="hlink"/>
                </a:solidFill>
                <a:hlinkClick r:id="rId8"/>
              </a:rPr>
              <a:t>http://www.nfpmotor.com/images/side-applications/c10-100-side-slot-ad.jpg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u="sng">
                <a:solidFill>
                  <a:schemeClr val="hlink"/>
                </a:solidFill>
                <a:hlinkClick r:id="rId9"/>
              </a:rPr>
              <a:t>http://www.mouser.com/images/texasinstruments/images/TI_QFN_10.jpg</a:t>
            </a:r>
          </a:p>
        </p:txBody>
      </p:sp>
      <p:pic>
        <p:nvPicPr>
          <p:cNvPr id="316" name="Shape 3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769549" y="5559974"/>
            <a:ext cx="1136449" cy="135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444500" y="538275"/>
            <a:ext cx="80682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The Problem</a:t>
            </a:r>
          </a:p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444500" y="1628425"/>
            <a:ext cx="4882500" cy="22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/>
              <a:t>39 million blind people worldwide in 2017 [1]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/>
              <a:t>Independence and mobility are important to quality of life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00" y="4233400"/>
            <a:ext cx="3048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idx="2" type="body"/>
          </p:nvPr>
        </p:nvSpPr>
        <p:spPr>
          <a:xfrm>
            <a:off x="3939900" y="3438250"/>
            <a:ext cx="6118500" cy="228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buNone/>
            </a:pPr>
            <a:r>
              <a:rPr lang="en-US" sz="2800"/>
              <a:t>Current solutions are limited</a:t>
            </a: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Cane</a:t>
            </a:r>
            <a:r>
              <a:rPr lang="en-US" sz="2800"/>
              <a:t>: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localized feedback</a:t>
            </a: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 Dog: does not provide any </a:t>
            </a:r>
          </a:p>
          <a:p>
            <a:pPr indent="457200"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information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5089" y="2033450"/>
            <a:ext cx="4294511" cy="172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69549" y="5559974"/>
            <a:ext cx="1136449" cy="13533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431850" y="542775"/>
            <a:ext cx="94245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Design Objectives</a:t>
            </a:r>
          </a:p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31850" y="1608716"/>
            <a:ext cx="9194700" cy="507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Wearable device to</a:t>
            </a:r>
          </a:p>
          <a:p>
            <a:pPr indent="-4064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ct val="100000"/>
              <a:buChar char="•"/>
            </a:pPr>
            <a:r>
              <a:rPr lang="en-US" sz="2800"/>
              <a:t>Notify wearer of potential obstructions</a:t>
            </a:r>
          </a:p>
          <a:p>
            <a:pPr indent="-4064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ct val="100000"/>
              <a:buChar char="•"/>
            </a:pPr>
            <a:r>
              <a:rPr lang="en-US" sz="2800"/>
              <a:t>Convey geomagnetic bearing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Targeted qualities</a:t>
            </a:r>
          </a:p>
          <a:p>
            <a:pPr indent="-406400" lvl="0" marL="457200" rtl="0">
              <a:spcBef>
                <a:spcPts val="0"/>
              </a:spcBef>
              <a:buSzPct val="100000"/>
              <a:buChar char="•"/>
            </a:pPr>
            <a:r>
              <a:rPr lang="en-US" sz="2800"/>
              <a:t>Intuitive user feedback</a:t>
            </a:r>
          </a:p>
          <a:p>
            <a:pPr indent="-406400" lvl="0" marL="457200" rtl="0">
              <a:spcBef>
                <a:spcPts val="0"/>
              </a:spcBef>
              <a:buSzPct val="100000"/>
              <a:buChar char="•"/>
            </a:pPr>
            <a:r>
              <a:rPr lang="en-US" sz="2800"/>
              <a:t>Information comes in time for user to react</a:t>
            </a:r>
          </a:p>
          <a:p>
            <a:pPr indent="-406400" lvl="0" marL="457200" rtl="0">
              <a:spcBef>
                <a:spcPts val="0"/>
              </a:spcBef>
              <a:buSzPct val="100000"/>
              <a:buChar char="•"/>
            </a:pPr>
            <a:r>
              <a:rPr lang="en-US" sz="2800"/>
              <a:t>Non-audio feedback for general disability friendliness</a:t>
            </a:r>
          </a:p>
          <a:p>
            <a:pPr indent="-406400" lvl="0" marL="457200" rtl="0">
              <a:spcBef>
                <a:spcPts val="0"/>
              </a:spcBef>
              <a:buSzPct val="100000"/>
              <a:buChar char="•"/>
            </a:pPr>
            <a:r>
              <a:rPr lang="en-US" sz="2800"/>
              <a:t>Tunable features for individual </a:t>
            </a:r>
            <a:r>
              <a:rPr lang="en-US" sz="2800"/>
              <a:t>adaptability</a:t>
            </a:r>
          </a:p>
          <a:p>
            <a:pPr indent="-406400" lvl="0" marL="457200" rtl="0">
              <a:spcBef>
                <a:spcPts val="0"/>
              </a:spcBef>
              <a:buSzPct val="100000"/>
              <a:buChar char="•"/>
            </a:pPr>
            <a:r>
              <a:rPr lang="en-US" sz="2800"/>
              <a:t>User safety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9549" y="5559974"/>
            <a:ext cx="1136449" cy="135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2" type="body"/>
          </p:nvPr>
        </p:nvSpPr>
        <p:spPr>
          <a:xfrm>
            <a:off x="277950" y="1763300"/>
            <a:ext cx="6347400" cy="20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spcBef>
                <a:spcPts val="0"/>
              </a:spcBef>
              <a:buNone/>
            </a:pPr>
            <a:r>
              <a:rPr lang="en-US"/>
              <a:t>Sensor</a:t>
            </a:r>
            <a:r>
              <a:rPr lang="en-US"/>
              <a:t> Vest</a:t>
            </a:r>
          </a:p>
          <a:p>
            <a:pPr indent="-406400" lvl="0" marL="457200" marR="0" rtl="0" algn="l">
              <a:spcBef>
                <a:spcPts val="0"/>
              </a:spcBef>
              <a:buSzPct val="100000"/>
              <a:buChar char="・"/>
            </a:pPr>
            <a:r>
              <a:rPr lang="en-US" sz="2800"/>
              <a:t>Scans surroundings for obstructions</a:t>
            </a:r>
          </a:p>
          <a:p>
            <a:pPr indent="-406400" lvl="0" marL="457200" marR="0" rtl="0" algn="l">
              <a:spcBef>
                <a:spcPts val="0"/>
              </a:spcBef>
              <a:buSzPct val="100000"/>
              <a:buChar char="・"/>
            </a:pPr>
            <a:r>
              <a:rPr lang="en-US" sz="2800"/>
              <a:t>Measure compass heading</a:t>
            </a:r>
          </a:p>
          <a:p>
            <a:pPr indent="-406400" lvl="0" marL="457200" marR="0" rtl="0" algn="l">
              <a:spcBef>
                <a:spcPts val="0"/>
              </a:spcBef>
              <a:buSzPct val="100000"/>
              <a:buChar char="・"/>
            </a:pPr>
            <a:r>
              <a:rPr lang="en-US" sz="2800"/>
              <a:t>Control panel for user tunability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44500" y="673718"/>
            <a:ext cx="4673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142958"/>
              </a:buClr>
              <a:buSzPct val="25000"/>
              <a:buFont typeface="Arial"/>
              <a:buNone/>
            </a:pPr>
            <a:r>
              <a:rPr lang="en-US"/>
              <a:t>Our Solution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7398"/>
          <a:stretch/>
        </p:blipFill>
        <p:spPr>
          <a:xfrm>
            <a:off x="277950" y="4112087"/>
            <a:ext cx="5982649" cy="257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b="0" l="0" r="0" t="4770"/>
          <a:stretch/>
        </p:blipFill>
        <p:spPr>
          <a:xfrm>
            <a:off x="6506449" y="374550"/>
            <a:ext cx="3432750" cy="342822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>
            <p:ph idx="2" type="body"/>
          </p:nvPr>
        </p:nvSpPr>
        <p:spPr>
          <a:xfrm>
            <a:off x="6184400" y="3752475"/>
            <a:ext cx="3678600" cy="31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en-US"/>
              <a:t>Feedback</a:t>
            </a:r>
            <a:r>
              <a:rPr lang="en-US"/>
              <a:t> Belt</a:t>
            </a: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800"/>
              <a:t>Haptic i</a:t>
            </a:r>
            <a:r>
              <a:rPr lang="en-US" sz="2800"/>
              <a:t>ntensity mapped to distance and cardinal </a:t>
            </a:r>
          </a:p>
          <a:p>
            <a:pPr indent="457200"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direction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69549" y="5559974"/>
            <a:ext cx="1136449" cy="135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444500" y="3058150"/>
            <a:ext cx="73827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Technical Breakdown</a:t>
            </a:r>
          </a:p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444500" y="3833135"/>
            <a:ext cx="9194700" cy="71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Modularity of design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377500" y="497000"/>
            <a:ext cx="87462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High-Level Block Diagram 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4424" y="1440575"/>
            <a:ext cx="5612600" cy="558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9549" y="5559974"/>
            <a:ext cx="1136449" cy="135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444500" y="502925"/>
            <a:ext cx="82860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Eyeris Assembled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9549" y="5559974"/>
            <a:ext cx="1136449" cy="135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 b="3272" l="8753" r="11956" t="8769"/>
          <a:stretch/>
        </p:blipFill>
        <p:spPr>
          <a:xfrm>
            <a:off x="951200" y="1792198"/>
            <a:ext cx="7680952" cy="479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>
            <a:off x="1643075" y="2038775"/>
            <a:ext cx="2417100" cy="37338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4925775" y="2434975"/>
            <a:ext cx="2133600" cy="28440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3502425" y="5900575"/>
            <a:ext cx="4343400" cy="6306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7150825" y="2678850"/>
            <a:ext cx="877800" cy="29841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1685750" y="2014375"/>
            <a:ext cx="1312200" cy="31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>
                <a:solidFill>
                  <a:srgbClr val="FFFFFF"/>
                </a:solidFill>
                <a:highlight>
                  <a:srgbClr val="000000"/>
                </a:highlight>
              </a:rPr>
              <a:t>Power Board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4949400" y="5131400"/>
            <a:ext cx="1312200" cy="31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>
                <a:solidFill>
                  <a:srgbClr val="FFFFFF"/>
                </a:solidFill>
              </a:rPr>
              <a:t>Micro Board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3502425" y="6214375"/>
            <a:ext cx="1435800" cy="31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>
                <a:solidFill>
                  <a:schemeClr val="lt1"/>
                </a:solidFill>
              </a:rPr>
              <a:t>Control Panel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7112575" y="2434975"/>
            <a:ext cx="954300" cy="49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>
                <a:solidFill>
                  <a:srgbClr val="FFFFFF"/>
                </a:solidFill>
                <a:highlight>
                  <a:srgbClr val="000000"/>
                </a:highlight>
              </a:rPr>
              <a:t>Haptics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-US">
                <a:solidFill>
                  <a:srgbClr val="FFFFFF"/>
                </a:solidFill>
                <a:highlight>
                  <a:srgbClr val="000000"/>
                </a:highlight>
              </a:rPr>
              <a:t>Interface</a:t>
            </a:r>
          </a:p>
        </p:txBody>
      </p:sp>
      <p:sp>
        <p:nvSpPr>
          <p:cNvPr id="127" name="Shape 127"/>
          <p:cNvSpPr/>
          <p:nvPr/>
        </p:nvSpPr>
        <p:spPr>
          <a:xfrm>
            <a:off x="5447375" y="1944425"/>
            <a:ext cx="1136400" cy="8289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5447375" y="1924375"/>
            <a:ext cx="1136400" cy="49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>
                <a:solidFill>
                  <a:srgbClr val="FFFFFF"/>
                </a:solidFill>
                <a:highlight>
                  <a:srgbClr val="000000"/>
                </a:highlight>
              </a:rPr>
              <a:t>Ultrasonic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-US">
                <a:solidFill>
                  <a:srgbClr val="FFFFFF"/>
                </a:solidFill>
                <a:highlight>
                  <a:srgbClr val="000000"/>
                </a:highlight>
              </a:rPr>
              <a:t>Interface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444500" y="502918"/>
            <a:ext cx="4673700" cy="6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Sensor Module</a:t>
            </a:r>
          </a:p>
        </p:txBody>
      </p:sp>
      <p:sp>
        <p:nvSpPr>
          <p:cNvPr id="135" name="Shape 135"/>
          <p:cNvSpPr txBox="1"/>
          <p:nvPr>
            <p:ph idx="2" type="body"/>
          </p:nvPr>
        </p:nvSpPr>
        <p:spPr>
          <a:xfrm>
            <a:off x="444500" y="1628425"/>
            <a:ext cx="5069400" cy="507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US"/>
              <a:t>8 ultrasonic sensors</a:t>
            </a:r>
          </a:p>
          <a:p>
            <a:pPr indent="-406400" lvl="0" marL="457200" rtl="0">
              <a:spcBef>
                <a:spcPts val="0"/>
              </a:spcBef>
              <a:buSzPct val="100000"/>
              <a:buChar char="•"/>
            </a:pPr>
            <a:r>
              <a:rPr lang="en-US" sz="2800"/>
              <a:t>Determine target range</a:t>
            </a:r>
          </a:p>
          <a:p>
            <a:pPr indent="-406400" lvl="0" marL="457200" rtl="0">
              <a:spcBef>
                <a:spcPts val="0"/>
              </a:spcBef>
              <a:buSzPct val="100000"/>
              <a:buChar char="•"/>
            </a:pPr>
            <a:r>
              <a:rPr lang="en-US" sz="2800"/>
              <a:t>Detachable connectors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800"/>
          </a:p>
          <a:p>
            <a:pPr lvl="0" rtl="0">
              <a:spcBef>
                <a:spcPts val="0"/>
              </a:spcBef>
              <a:buNone/>
            </a:pPr>
            <a:r>
              <a:rPr lang="en-US"/>
              <a:t>3-axis magnetometer</a:t>
            </a:r>
          </a:p>
          <a:p>
            <a:pPr indent="-406400" lvl="0" marL="457200" rtl="0">
              <a:spcBef>
                <a:spcPts val="0"/>
              </a:spcBef>
              <a:buSzPct val="100000"/>
              <a:buChar char="•"/>
            </a:pPr>
            <a:r>
              <a:rPr lang="en-US" sz="2800"/>
              <a:t>Provide directional feedback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800"/>
          </a:p>
          <a:p>
            <a:pPr lvl="0" rtl="0">
              <a:spcBef>
                <a:spcPts val="0"/>
              </a:spcBef>
              <a:buNone/>
            </a:pPr>
            <a:r>
              <a:rPr lang="en-US"/>
              <a:t>Temperature sensor</a:t>
            </a:r>
          </a:p>
          <a:p>
            <a:pPr indent="-406400" lvl="0" marL="457200" rtl="0">
              <a:spcBef>
                <a:spcPts val="0"/>
              </a:spcBef>
              <a:buSzPct val="100000"/>
              <a:buChar char="•"/>
            </a:pPr>
            <a:r>
              <a:rPr lang="en-US" sz="2800"/>
              <a:t>Accounts for changes in speed of sound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8150" y="2786725"/>
            <a:ext cx="3628800" cy="242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7373" y="5081000"/>
            <a:ext cx="1832299" cy="183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2350" y="897125"/>
            <a:ext cx="2420400" cy="242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69549" y="5559974"/>
            <a:ext cx="1136449" cy="135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 Slides - Blue Tex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ver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