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</p:sldIdLst>
  <p:sldSz cy="6858000" cx="9144000"/>
  <p:notesSz cx="6854825" cy="9713900"/>
  <p:embeddedFontLst>
    <p:embeddedFont>
      <p:font typeface="Tahoma"/>
      <p:regular r:id="rId42"/>
      <p:bold r:id="rId43"/>
    </p:embeddedFont>
    <p:embeddedFont>
      <p:font typeface="Average"/>
      <p:regular r:id="rId44"/>
    </p:embeddedFont>
    <p:embeddedFont>
      <p:font typeface="Oswald"/>
      <p:regular r:id="rId45"/>
      <p:bold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Author clrIdx="0" id="0" initials="" lastIdx="1" name="Fengling Wang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6D46D7DA-A401-49C3-823B-70EADC8F85C8}">
  <a:tblStyle styleId="{6D46D7DA-A401-49C3-823B-70EADC8F85C8}" styleName="Table_0">
    <a:wholeTbl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font" Target="fonts/Tahoma-regular.fntdata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44" Type="http://schemas.openxmlformats.org/officeDocument/2006/relationships/font" Target="fonts/Average-regular.fntdata"/><Relationship Id="rId21" Type="http://schemas.openxmlformats.org/officeDocument/2006/relationships/slide" Target="slides/slide15.xml"/><Relationship Id="rId43" Type="http://schemas.openxmlformats.org/officeDocument/2006/relationships/font" Target="fonts/Tahoma-bold.fntdata"/><Relationship Id="rId24" Type="http://schemas.openxmlformats.org/officeDocument/2006/relationships/slide" Target="slides/slide18.xml"/><Relationship Id="rId46" Type="http://schemas.openxmlformats.org/officeDocument/2006/relationships/font" Target="fonts/Oswald-bold.fntdata"/><Relationship Id="rId23" Type="http://schemas.openxmlformats.org/officeDocument/2006/relationships/slide" Target="slides/slide17.xml"/><Relationship Id="rId45" Type="http://schemas.openxmlformats.org/officeDocument/2006/relationships/font" Target="fonts/Oswald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 authorId="0" idx="1" dt="2017-05-02T01:58:39.805">
    <p:pos x="6000" y="0"/>
    <p:text>这一页可能不需要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12" type="sldNum"/>
          </p:nvPr>
        </p:nvSpPr>
        <p:spPr>
          <a:xfrm>
            <a:off x="3883025" y="9226550"/>
            <a:ext cx="2970211" cy="4857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4" name="Shape 4"/>
          <p:cNvSpPr txBox="1"/>
          <p:nvPr>
            <p:ph idx="2" type="hdr"/>
          </p:nvPr>
        </p:nvSpPr>
        <p:spPr>
          <a:xfrm>
            <a:off x="0" y="0"/>
            <a:ext cx="2970211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Shape 5"/>
          <p:cNvSpPr txBox="1"/>
          <p:nvPr>
            <p:ph idx="10" type="dt"/>
          </p:nvPr>
        </p:nvSpPr>
        <p:spPr>
          <a:xfrm>
            <a:off x="3883025" y="0"/>
            <a:ext cx="2970211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" name="Shape 6"/>
          <p:cNvSpPr/>
          <p:nvPr>
            <p:ph idx="3" type="sldImg"/>
          </p:nvPr>
        </p:nvSpPr>
        <p:spPr>
          <a:xfrm>
            <a:off x="998537" y="728662"/>
            <a:ext cx="4857750" cy="36433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685800" y="4614862"/>
            <a:ext cx="5483224" cy="43703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8" name="Shape 8"/>
          <p:cNvSpPr txBox="1"/>
          <p:nvPr>
            <p:ph idx="11" type="ftr"/>
          </p:nvPr>
        </p:nvSpPr>
        <p:spPr>
          <a:xfrm>
            <a:off x="0" y="9226550"/>
            <a:ext cx="2970211" cy="48577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Shape 9"/>
          <p:cNvSpPr txBox="1"/>
          <p:nvPr>
            <p:ph idx="4" type="sldNum"/>
          </p:nvPr>
        </p:nvSpPr>
        <p:spPr>
          <a:xfrm>
            <a:off x="3883025" y="9226550"/>
            <a:ext cx="2970211" cy="4857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idx="1" type="body"/>
          </p:nvPr>
        </p:nvSpPr>
        <p:spPr>
          <a:xfrm>
            <a:off x="685800" y="4614862"/>
            <a:ext cx="5483224" cy="437038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0" name="Shape 70"/>
          <p:cNvSpPr/>
          <p:nvPr>
            <p:ph idx="2" type="sldImg"/>
          </p:nvPr>
        </p:nvSpPr>
        <p:spPr>
          <a:xfrm>
            <a:off x="998537" y="728662"/>
            <a:ext cx="4857750" cy="36433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614862"/>
            <a:ext cx="5483100" cy="4370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7" name="Shape 127"/>
          <p:cNvSpPr/>
          <p:nvPr>
            <p:ph idx="2" type="sldImg"/>
          </p:nvPr>
        </p:nvSpPr>
        <p:spPr>
          <a:xfrm>
            <a:off x="998537" y="728662"/>
            <a:ext cx="4857900" cy="3643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614862"/>
            <a:ext cx="5483100" cy="4370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3" name="Shape 133"/>
          <p:cNvSpPr/>
          <p:nvPr>
            <p:ph idx="2" type="sldImg"/>
          </p:nvPr>
        </p:nvSpPr>
        <p:spPr>
          <a:xfrm>
            <a:off x="998537" y="728662"/>
            <a:ext cx="4857900" cy="3643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>
            <p:ph idx="1" type="body"/>
          </p:nvPr>
        </p:nvSpPr>
        <p:spPr>
          <a:xfrm>
            <a:off x="685800" y="4614862"/>
            <a:ext cx="5483100" cy="4370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9" name="Shape 139"/>
          <p:cNvSpPr/>
          <p:nvPr>
            <p:ph idx="2" type="sldImg"/>
          </p:nvPr>
        </p:nvSpPr>
        <p:spPr>
          <a:xfrm>
            <a:off x="998537" y="728662"/>
            <a:ext cx="4857900" cy="3643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614862"/>
            <a:ext cx="5483100" cy="4370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7" name="Shape 147"/>
          <p:cNvSpPr/>
          <p:nvPr>
            <p:ph idx="2" type="sldImg"/>
          </p:nvPr>
        </p:nvSpPr>
        <p:spPr>
          <a:xfrm>
            <a:off x="998537" y="728662"/>
            <a:ext cx="4857900" cy="3643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/>
          <p:nvPr>
            <p:ph idx="1" type="body"/>
          </p:nvPr>
        </p:nvSpPr>
        <p:spPr>
          <a:xfrm>
            <a:off x="685800" y="4614862"/>
            <a:ext cx="5483100" cy="4370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4" name="Shape 154"/>
          <p:cNvSpPr/>
          <p:nvPr>
            <p:ph idx="2" type="sldImg"/>
          </p:nvPr>
        </p:nvSpPr>
        <p:spPr>
          <a:xfrm>
            <a:off x="998537" y="728662"/>
            <a:ext cx="4857900" cy="3643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>
            <p:ph idx="1" type="body"/>
          </p:nvPr>
        </p:nvSpPr>
        <p:spPr>
          <a:xfrm>
            <a:off x="685800" y="4614862"/>
            <a:ext cx="5483100" cy="4370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2" name="Shape 162"/>
          <p:cNvSpPr/>
          <p:nvPr>
            <p:ph idx="2" type="sldImg"/>
          </p:nvPr>
        </p:nvSpPr>
        <p:spPr>
          <a:xfrm>
            <a:off x="998537" y="728662"/>
            <a:ext cx="4857900" cy="3643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614862"/>
            <a:ext cx="5483100" cy="4370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0" name="Shape 170"/>
          <p:cNvSpPr/>
          <p:nvPr>
            <p:ph idx="2" type="sldImg"/>
          </p:nvPr>
        </p:nvSpPr>
        <p:spPr>
          <a:xfrm>
            <a:off x="998537" y="728662"/>
            <a:ext cx="4857900" cy="3643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idx="1" type="body"/>
          </p:nvPr>
        </p:nvSpPr>
        <p:spPr>
          <a:xfrm>
            <a:off x="685800" y="4614862"/>
            <a:ext cx="5483100" cy="4370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7" name="Shape 177"/>
          <p:cNvSpPr/>
          <p:nvPr>
            <p:ph idx="2" type="sldImg"/>
          </p:nvPr>
        </p:nvSpPr>
        <p:spPr>
          <a:xfrm>
            <a:off x="998537" y="728662"/>
            <a:ext cx="4857900" cy="3643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idx="12" type="sldNum"/>
          </p:nvPr>
        </p:nvSpPr>
        <p:spPr>
          <a:xfrm>
            <a:off x="3883025" y="9226550"/>
            <a:ext cx="2970300" cy="4857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188" name="Shape 188"/>
          <p:cNvSpPr/>
          <p:nvPr>
            <p:ph idx="2" type="sldImg"/>
          </p:nvPr>
        </p:nvSpPr>
        <p:spPr>
          <a:xfrm>
            <a:off x="998537" y="728662"/>
            <a:ext cx="4857900" cy="3643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614862"/>
            <a:ext cx="5483100" cy="4370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0" name="Shape 190"/>
          <p:cNvSpPr txBox="1"/>
          <p:nvPr>
            <p:ph idx="3" type="sldNum"/>
          </p:nvPr>
        </p:nvSpPr>
        <p:spPr>
          <a:xfrm>
            <a:off x="3883025" y="9226550"/>
            <a:ext cx="2970300" cy="4857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idx="1" type="body"/>
          </p:nvPr>
        </p:nvSpPr>
        <p:spPr>
          <a:xfrm>
            <a:off x="685800" y="4614862"/>
            <a:ext cx="5483100" cy="4370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7" name="Shape 197"/>
          <p:cNvSpPr/>
          <p:nvPr>
            <p:ph idx="2" type="sldImg"/>
          </p:nvPr>
        </p:nvSpPr>
        <p:spPr>
          <a:xfrm>
            <a:off x="998537" y="728662"/>
            <a:ext cx="4857900" cy="3643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idx="1" type="body"/>
          </p:nvPr>
        </p:nvSpPr>
        <p:spPr>
          <a:xfrm>
            <a:off x="685800" y="4614862"/>
            <a:ext cx="5483100" cy="4370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" name="Shape 76"/>
          <p:cNvSpPr/>
          <p:nvPr>
            <p:ph idx="2" type="sldImg"/>
          </p:nvPr>
        </p:nvSpPr>
        <p:spPr>
          <a:xfrm>
            <a:off x="998537" y="728662"/>
            <a:ext cx="4857900" cy="3643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/>
          <p:nvPr>
            <p:ph idx="1" type="body"/>
          </p:nvPr>
        </p:nvSpPr>
        <p:spPr>
          <a:xfrm>
            <a:off x="685800" y="4614862"/>
            <a:ext cx="5483100" cy="4370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4" name="Shape 204"/>
          <p:cNvSpPr/>
          <p:nvPr>
            <p:ph idx="2" type="sldImg"/>
          </p:nvPr>
        </p:nvSpPr>
        <p:spPr>
          <a:xfrm>
            <a:off x="998537" y="728662"/>
            <a:ext cx="4857900" cy="3643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>
            <p:ph idx="1" type="body"/>
          </p:nvPr>
        </p:nvSpPr>
        <p:spPr>
          <a:xfrm>
            <a:off x="685800" y="4614862"/>
            <a:ext cx="5483100" cy="4370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2" name="Shape 212"/>
          <p:cNvSpPr/>
          <p:nvPr>
            <p:ph idx="2" type="sldImg"/>
          </p:nvPr>
        </p:nvSpPr>
        <p:spPr>
          <a:xfrm>
            <a:off x="998537" y="728662"/>
            <a:ext cx="4857900" cy="3643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>
            <p:ph idx="1" type="body"/>
          </p:nvPr>
        </p:nvSpPr>
        <p:spPr>
          <a:xfrm>
            <a:off x="685800" y="4614862"/>
            <a:ext cx="5483100" cy="4370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8" name="Shape 218"/>
          <p:cNvSpPr/>
          <p:nvPr>
            <p:ph idx="2" type="sldImg"/>
          </p:nvPr>
        </p:nvSpPr>
        <p:spPr>
          <a:xfrm>
            <a:off x="998537" y="728662"/>
            <a:ext cx="4857900" cy="3643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>
            <p:ph idx="1" type="body"/>
          </p:nvPr>
        </p:nvSpPr>
        <p:spPr>
          <a:xfrm>
            <a:off x="685800" y="4614862"/>
            <a:ext cx="5483100" cy="4370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4" name="Shape 224"/>
          <p:cNvSpPr/>
          <p:nvPr>
            <p:ph idx="2" type="sldImg"/>
          </p:nvPr>
        </p:nvSpPr>
        <p:spPr>
          <a:xfrm>
            <a:off x="998537" y="728662"/>
            <a:ext cx="4857900" cy="3643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/>
          <p:nvPr>
            <p:ph idx="1" type="body"/>
          </p:nvPr>
        </p:nvSpPr>
        <p:spPr>
          <a:xfrm>
            <a:off x="685800" y="4614862"/>
            <a:ext cx="5483100" cy="4370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1" name="Shape 231"/>
          <p:cNvSpPr/>
          <p:nvPr>
            <p:ph idx="2" type="sldImg"/>
          </p:nvPr>
        </p:nvSpPr>
        <p:spPr>
          <a:xfrm>
            <a:off x="998537" y="728662"/>
            <a:ext cx="4857900" cy="3643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/>
          <p:nvPr>
            <p:ph idx="1" type="body"/>
          </p:nvPr>
        </p:nvSpPr>
        <p:spPr>
          <a:xfrm>
            <a:off x="685800" y="4614862"/>
            <a:ext cx="5483100" cy="4370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7" name="Shape 237"/>
          <p:cNvSpPr/>
          <p:nvPr>
            <p:ph idx="2" type="sldImg"/>
          </p:nvPr>
        </p:nvSpPr>
        <p:spPr>
          <a:xfrm>
            <a:off x="998537" y="728662"/>
            <a:ext cx="4857900" cy="3643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>
            <p:ph idx="1" type="body"/>
          </p:nvPr>
        </p:nvSpPr>
        <p:spPr>
          <a:xfrm>
            <a:off x="685800" y="4614862"/>
            <a:ext cx="5483100" cy="4370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5" name="Shape 245"/>
          <p:cNvSpPr/>
          <p:nvPr>
            <p:ph idx="2" type="sldImg"/>
          </p:nvPr>
        </p:nvSpPr>
        <p:spPr>
          <a:xfrm>
            <a:off x="998537" y="728662"/>
            <a:ext cx="4857900" cy="3643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>
            <p:ph idx="1" type="body"/>
          </p:nvPr>
        </p:nvSpPr>
        <p:spPr>
          <a:xfrm>
            <a:off x="685800" y="4614862"/>
            <a:ext cx="5483100" cy="4370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1" name="Shape 251"/>
          <p:cNvSpPr/>
          <p:nvPr>
            <p:ph idx="2" type="sldImg"/>
          </p:nvPr>
        </p:nvSpPr>
        <p:spPr>
          <a:xfrm>
            <a:off x="998537" y="728662"/>
            <a:ext cx="4857900" cy="3643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/>
          <p:nvPr>
            <p:ph idx="1" type="body"/>
          </p:nvPr>
        </p:nvSpPr>
        <p:spPr>
          <a:xfrm>
            <a:off x="685800" y="4614862"/>
            <a:ext cx="5483100" cy="4370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7" name="Shape 257"/>
          <p:cNvSpPr/>
          <p:nvPr>
            <p:ph idx="2" type="sldImg"/>
          </p:nvPr>
        </p:nvSpPr>
        <p:spPr>
          <a:xfrm>
            <a:off x="998537" y="728662"/>
            <a:ext cx="4857900" cy="3643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/>
          <p:nvPr>
            <p:ph idx="12" type="sldNum"/>
          </p:nvPr>
        </p:nvSpPr>
        <p:spPr>
          <a:xfrm>
            <a:off x="3883025" y="9226550"/>
            <a:ext cx="2970300" cy="4857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263" name="Shape 263"/>
          <p:cNvSpPr/>
          <p:nvPr>
            <p:ph idx="2" type="sldImg"/>
          </p:nvPr>
        </p:nvSpPr>
        <p:spPr>
          <a:xfrm>
            <a:off x="998537" y="728662"/>
            <a:ext cx="4857900" cy="3643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/>
          <p:nvPr>
            <p:ph idx="1" type="body"/>
          </p:nvPr>
        </p:nvSpPr>
        <p:spPr>
          <a:xfrm>
            <a:off x="685800" y="4614862"/>
            <a:ext cx="5483100" cy="4370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5" name="Shape 265"/>
          <p:cNvSpPr txBox="1"/>
          <p:nvPr>
            <p:ph idx="3" type="sldNum"/>
          </p:nvPr>
        </p:nvSpPr>
        <p:spPr>
          <a:xfrm>
            <a:off x="3883025" y="9226550"/>
            <a:ext cx="2970300" cy="4857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614862"/>
            <a:ext cx="5483224" cy="437038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" name="Shape 82"/>
          <p:cNvSpPr/>
          <p:nvPr>
            <p:ph idx="2" type="sldImg"/>
          </p:nvPr>
        </p:nvSpPr>
        <p:spPr>
          <a:xfrm>
            <a:off x="998537" y="728662"/>
            <a:ext cx="4857750" cy="36433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>
            <p:ph idx="1" type="body"/>
          </p:nvPr>
        </p:nvSpPr>
        <p:spPr>
          <a:xfrm>
            <a:off x="685800" y="4614862"/>
            <a:ext cx="5483100" cy="4370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1" name="Shape 271"/>
          <p:cNvSpPr/>
          <p:nvPr>
            <p:ph idx="2" type="sldImg"/>
          </p:nvPr>
        </p:nvSpPr>
        <p:spPr>
          <a:xfrm>
            <a:off x="998537" y="728662"/>
            <a:ext cx="4857900" cy="3643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/>
          <p:nvPr>
            <p:ph idx="1" type="body"/>
          </p:nvPr>
        </p:nvSpPr>
        <p:spPr>
          <a:xfrm>
            <a:off x="685800" y="4614862"/>
            <a:ext cx="5483100" cy="4370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6" name="Shape 276"/>
          <p:cNvSpPr/>
          <p:nvPr>
            <p:ph idx="2" type="sldImg"/>
          </p:nvPr>
        </p:nvSpPr>
        <p:spPr>
          <a:xfrm>
            <a:off x="998537" y="728662"/>
            <a:ext cx="4857900" cy="3643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>
            <p:ph idx="1" type="body"/>
          </p:nvPr>
        </p:nvSpPr>
        <p:spPr>
          <a:xfrm>
            <a:off x="685800" y="4614862"/>
            <a:ext cx="5483100" cy="4370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2" name="Shape 282"/>
          <p:cNvSpPr/>
          <p:nvPr>
            <p:ph idx="2" type="sldImg"/>
          </p:nvPr>
        </p:nvSpPr>
        <p:spPr>
          <a:xfrm>
            <a:off x="998537" y="728662"/>
            <a:ext cx="4857900" cy="3643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/>
          <p:nvPr>
            <p:ph idx="1" type="body"/>
          </p:nvPr>
        </p:nvSpPr>
        <p:spPr>
          <a:xfrm>
            <a:off x="685800" y="4614862"/>
            <a:ext cx="5483100" cy="4370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9" name="Shape 289"/>
          <p:cNvSpPr/>
          <p:nvPr>
            <p:ph idx="2" type="sldImg"/>
          </p:nvPr>
        </p:nvSpPr>
        <p:spPr>
          <a:xfrm>
            <a:off x="998537" y="728662"/>
            <a:ext cx="4857900" cy="3643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/>
          <p:nvPr>
            <p:ph idx="1" type="body"/>
          </p:nvPr>
        </p:nvSpPr>
        <p:spPr>
          <a:xfrm>
            <a:off x="685800" y="4614862"/>
            <a:ext cx="5483100" cy="4370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7" name="Shape 297"/>
          <p:cNvSpPr/>
          <p:nvPr>
            <p:ph idx="2" type="sldImg"/>
          </p:nvPr>
        </p:nvSpPr>
        <p:spPr>
          <a:xfrm>
            <a:off x="998537" y="728662"/>
            <a:ext cx="4857900" cy="3643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/>
          <p:nvPr>
            <p:ph idx="12" type="sldNum"/>
          </p:nvPr>
        </p:nvSpPr>
        <p:spPr>
          <a:xfrm>
            <a:off x="3883025" y="9226550"/>
            <a:ext cx="2970300" cy="4857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  <p:sp>
        <p:nvSpPr>
          <p:cNvPr id="304" name="Shape 304"/>
          <p:cNvSpPr/>
          <p:nvPr>
            <p:ph idx="2" type="sldImg"/>
          </p:nvPr>
        </p:nvSpPr>
        <p:spPr>
          <a:xfrm>
            <a:off x="998537" y="728662"/>
            <a:ext cx="4857900" cy="3643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/>
          <p:nvPr>
            <p:ph idx="1" type="body"/>
          </p:nvPr>
        </p:nvSpPr>
        <p:spPr>
          <a:xfrm>
            <a:off x="685800" y="4614862"/>
            <a:ext cx="5483100" cy="4370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6" name="Shape 306"/>
          <p:cNvSpPr txBox="1"/>
          <p:nvPr>
            <p:ph idx="3" type="sldNum"/>
          </p:nvPr>
        </p:nvSpPr>
        <p:spPr>
          <a:xfrm>
            <a:off x="3883025" y="9226550"/>
            <a:ext cx="2970300" cy="4857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idx="1" type="body"/>
          </p:nvPr>
        </p:nvSpPr>
        <p:spPr>
          <a:xfrm>
            <a:off x="685800" y="4614862"/>
            <a:ext cx="5483224" cy="437038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On one hand, by exchanging air, the room temperature will approach desired result, on the other hand, if there is bad weather outside, the window will be closed automatically.</a:t>
            </a:r>
          </a:p>
        </p:txBody>
      </p:sp>
      <p:sp>
        <p:nvSpPr>
          <p:cNvPr id="91" name="Shape 91"/>
          <p:cNvSpPr/>
          <p:nvPr>
            <p:ph idx="2" type="sldImg"/>
          </p:nvPr>
        </p:nvSpPr>
        <p:spPr>
          <a:xfrm>
            <a:off x="998537" y="728662"/>
            <a:ext cx="4857750" cy="36433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idx="1" type="body"/>
          </p:nvPr>
        </p:nvSpPr>
        <p:spPr>
          <a:xfrm>
            <a:off x="685800" y="4614862"/>
            <a:ext cx="5483224" cy="437038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7" name="Shape 97"/>
          <p:cNvSpPr/>
          <p:nvPr>
            <p:ph idx="2" type="sldImg"/>
          </p:nvPr>
        </p:nvSpPr>
        <p:spPr>
          <a:xfrm>
            <a:off x="998537" y="728662"/>
            <a:ext cx="4857750" cy="36433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614862"/>
            <a:ext cx="5483100" cy="4370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3" name="Shape 103"/>
          <p:cNvSpPr/>
          <p:nvPr>
            <p:ph idx="2" type="sldImg"/>
          </p:nvPr>
        </p:nvSpPr>
        <p:spPr>
          <a:xfrm>
            <a:off x="998537" y="728662"/>
            <a:ext cx="4857900" cy="3643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614862"/>
            <a:ext cx="5483100" cy="4370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9" name="Shape 109"/>
          <p:cNvSpPr/>
          <p:nvPr>
            <p:ph idx="2" type="sldImg"/>
          </p:nvPr>
        </p:nvSpPr>
        <p:spPr>
          <a:xfrm>
            <a:off x="998537" y="728662"/>
            <a:ext cx="4857900" cy="3643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614862"/>
            <a:ext cx="5483100" cy="4370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5" name="Shape 115"/>
          <p:cNvSpPr/>
          <p:nvPr>
            <p:ph idx="2" type="sldImg"/>
          </p:nvPr>
        </p:nvSpPr>
        <p:spPr>
          <a:xfrm>
            <a:off x="998537" y="728662"/>
            <a:ext cx="4857900" cy="3643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idx="1" type="body"/>
          </p:nvPr>
        </p:nvSpPr>
        <p:spPr>
          <a:xfrm>
            <a:off x="685800" y="4614862"/>
            <a:ext cx="5483100" cy="43703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1" name="Shape 121"/>
          <p:cNvSpPr/>
          <p:nvPr>
            <p:ph idx="2" type="sldImg"/>
          </p:nvPr>
        </p:nvSpPr>
        <p:spPr>
          <a:xfrm>
            <a:off x="998537" y="728662"/>
            <a:ext cx="4857900" cy="3643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Shape 15"/>
          <p:cNvGrpSpPr/>
          <p:nvPr/>
        </p:nvGrpSpPr>
        <p:grpSpPr>
          <a:xfrm>
            <a:off x="4350278" y="3807169"/>
            <a:ext cx="443588" cy="140842"/>
            <a:chOff x="4137525" y="2915950"/>
            <a:chExt cx="869100" cy="207000"/>
          </a:xfrm>
        </p:grpSpPr>
        <p:sp>
          <p:nvSpPr>
            <p:cNvPr id="16" name="Shape 16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" name="Shape 18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9" name="Shape 19"/>
          <p:cNvSpPr txBox="1"/>
          <p:nvPr>
            <p:ph type="ctrTitle"/>
          </p:nvPr>
        </p:nvSpPr>
        <p:spPr>
          <a:xfrm>
            <a:off x="671257" y="1321066"/>
            <a:ext cx="7801500" cy="2306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4800"/>
            </a:lvl1pPr>
            <a:lvl2pPr lvl="1" rtl="0" algn="ctr">
              <a:spcBef>
                <a:spcPts val="0"/>
              </a:spcBef>
              <a:buSzPct val="100000"/>
              <a:defRPr sz="4800"/>
            </a:lvl2pPr>
            <a:lvl3pPr lvl="2" rtl="0" algn="ctr">
              <a:spcBef>
                <a:spcPts val="0"/>
              </a:spcBef>
              <a:buSzPct val="100000"/>
              <a:defRPr sz="4800"/>
            </a:lvl3pPr>
            <a:lvl4pPr lvl="3" rtl="0" algn="ctr">
              <a:spcBef>
                <a:spcPts val="0"/>
              </a:spcBef>
              <a:buSzPct val="100000"/>
              <a:defRPr sz="4800"/>
            </a:lvl4pPr>
            <a:lvl5pPr lvl="4" rtl="0" algn="ctr">
              <a:spcBef>
                <a:spcPts val="0"/>
              </a:spcBef>
              <a:buSzPct val="100000"/>
              <a:defRPr sz="4800"/>
            </a:lvl5pPr>
            <a:lvl6pPr lvl="5" rtl="0" algn="ctr">
              <a:spcBef>
                <a:spcPts val="0"/>
              </a:spcBef>
              <a:buSzPct val="100000"/>
              <a:defRPr sz="4800"/>
            </a:lvl6pPr>
            <a:lvl7pPr lvl="6" rtl="0" algn="ctr">
              <a:spcBef>
                <a:spcPts val="0"/>
              </a:spcBef>
              <a:buSzPct val="100000"/>
              <a:defRPr sz="4800"/>
            </a:lvl7pPr>
            <a:lvl8pPr lvl="7" rtl="0" algn="ctr">
              <a:spcBef>
                <a:spcPts val="0"/>
              </a:spcBef>
              <a:buSzPct val="100000"/>
              <a:defRPr sz="4800"/>
            </a:lvl8pPr>
            <a:lvl9pPr lvl="8" rtl="0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20" name="Shape 20"/>
          <p:cNvSpPr txBox="1"/>
          <p:nvPr>
            <p:ph idx="1" type="subTitle"/>
          </p:nvPr>
        </p:nvSpPr>
        <p:spPr>
          <a:xfrm>
            <a:off x="671250" y="4233167"/>
            <a:ext cx="7801500" cy="1056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21" name="Shape 21"/>
          <p:cNvSpPr txBox="1"/>
          <p:nvPr>
            <p:ph idx="12" type="sldNum"/>
          </p:nvPr>
        </p:nvSpPr>
        <p:spPr>
          <a:xfrm>
            <a:off x="8490250" y="6241345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title"/>
          </p:nvPr>
        </p:nvSpPr>
        <p:spPr>
          <a:xfrm>
            <a:off x="311700" y="1673700"/>
            <a:ext cx="8520600" cy="2520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12000"/>
            </a:lvl1pPr>
            <a:lvl2pPr lvl="1" rtl="0" algn="ctr">
              <a:spcBef>
                <a:spcPts val="0"/>
              </a:spcBef>
              <a:buSzPct val="100000"/>
              <a:defRPr sz="12000"/>
            </a:lvl2pPr>
            <a:lvl3pPr lvl="2" rtl="0" algn="ctr">
              <a:spcBef>
                <a:spcPts val="0"/>
              </a:spcBef>
              <a:buSzPct val="100000"/>
              <a:defRPr sz="12000"/>
            </a:lvl3pPr>
            <a:lvl4pPr lvl="3" rtl="0" algn="ctr">
              <a:spcBef>
                <a:spcPts val="0"/>
              </a:spcBef>
              <a:buSzPct val="100000"/>
              <a:defRPr sz="12000"/>
            </a:lvl4pPr>
            <a:lvl5pPr lvl="4" rtl="0" algn="ctr">
              <a:spcBef>
                <a:spcPts val="0"/>
              </a:spcBef>
              <a:buSzPct val="100000"/>
              <a:defRPr sz="12000"/>
            </a:lvl5pPr>
            <a:lvl6pPr lvl="5" rtl="0" algn="ctr">
              <a:spcBef>
                <a:spcPts val="0"/>
              </a:spcBef>
              <a:buSzPct val="100000"/>
              <a:defRPr sz="12000"/>
            </a:lvl6pPr>
            <a:lvl7pPr lvl="6" rtl="0" algn="ctr">
              <a:spcBef>
                <a:spcPts val="0"/>
              </a:spcBef>
              <a:buSzPct val="100000"/>
              <a:defRPr sz="12000"/>
            </a:lvl7pPr>
            <a:lvl8pPr lvl="7" rtl="0" algn="ctr">
              <a:spcBef>
                <a:spcPts val="0"/>
              </a:spcBef>
              <a:buSzPct val="100000"/>
              <a:defRPr sz="12000"/>
            </a:lvl8pPr>
            <a:lvl9pPr lvl="8" rtl="0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311700" y="4304566"/>
            <a:ext cx="8520600" cy="1734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defRPr/>
            </a:lvl1pPr>
            <a:lvl2pPr lvl="1" rtl="0" algn="ctr">
              <a:spcBef>
                <a:spcPts val="0"/>
              </a:spcBef>
              <a:defRPr/>
            </a:lvl2pPr>
            <a:lvl3pPr lvl="2" rtl="0" algn="ctr">
              <a:spcBef>
                <a:spcPts val="0"/>
              </a:spcBef>
              <a:defRPr/>
            </a:lvl3pPr>
            <a:lvl4pPr lvl="3" rtl="0" algn="ctr">
              <a:spcBef>
                <a:spcPts val="0"/>
              </a:spcBef>
              <a:defRPr/>
            </a:lvl4pPr>
            <a:lvl5pPr lvl="4" rtl="0" algn="ctr">
              <a:spcBef>
                <a:spcPts val="0"/>
              </a:spcBef>
              <a:defRPr/>
            </a:lvl5pPr>
            <a:lvl6pPr lvl="5" rtl="0" algn="ctr">
              <a:spcBef>
                <a:spcPts val="0"/>
              </a:spcBef>
              <a:defRPr/>
            </a:lvl6pPr>
            <a:lvl7pPr lvl="6" rtl="0" algn="ctr">
              <a:spcBef>
                <a:spcPts val="0"/>
              </a:spcBef>
              <a:defRPr/>
            </a:lvl7pPr>
            <a:lvl8pPr lvl="7" rtl="0" algn="ctr">
              <a:spcBef>
                <a:spcPts val="0"/>
              </a:spcBef>
              <a:defRPr/>
            </a:lvl8pPr>
            <a:lvl9pPr lvl="8"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7" name="Shape 57"/>
          <p:cNvSpPr txBox="1"/>
          <p:nvPr>
            <p:ph idx="12" type="sldNum"/>
          </p:nvPr>
        </p:nvSpPr>
        <p:spPr>
          <a:xfrm>
            <a:off x="8490250" y="6241345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idx="12" type="sldNum"/>
          </p:nvPr>
        </p:nvSpPr>
        <p:spPr>
          <a:xfrm>
            <a:off x="8490250" y="6241345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, text on left, text on righ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idx="10" type="dt"/>
          </p:nvPr>
        </p:nvSpPr>
        <p:spPr>
          <a:xfrm>
            <a:off x="1162050" y="6243637"/>
            <a:ext cx="1905000" cy="457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1" type="ftr"/>
          </p:nvPr>
        </p:nvSpPr>
        <p:spPr>
          <a:xfrm>
            <a:off x="3657600" y="6243637"/>
            <a:ext cx="2895600" cy="457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2" type="sldNum"/>
          </p:nvPr>
        </p:nvSpPr>
        <p:spPr>
          <a:xfrm>
            <a:off x="7042150" y="6243637"/>
            <a:ext cx="1905000" cy="457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b="0" i="0" lang="en-US" sz="140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AndTwoObj">
  <p:cSld name="Title, text on left, two objects on righ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idx="10" type="dt"/>
          </p:nvPr>
        </p:nvSpPr>
        <p:spPr>
          <a:xfrm>
            <a:off x="1162050" y="6243637"/>
            <a:ext cx="1905000" cy="457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1" type="ftr"/>
          </p:nvPr>
        </p:nvSpPr>
        <p:spPr>
          <a:xfrm>
            <a:off x="3657600" y="6243637"/>
            <a:ext cx="2895600" cy="457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2" type="sldNum"/>
          </p:nvPr>
        </p:nvSpPr>
        <p:spPr>
          <a:xfrm>
            <a:off x="7042150" y="6243637"/>
            <a:ext cx="1905000" cy="457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b="0" i="0" lang="en-US" sz="140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/>
          <p:nvPr>
            <p:ph type="title"/>
          </p:nvPr>
        </p:nvSpPr>
        <p:spPr>
          <a:xfrm>
            <a:off x="671250" y="2855000"/>
            <a:ext cx="7852200" cy="1148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3600"/>
            </a:lvl1pPr>
            <a:lvl2pPr lvl="1" rtl="0" algn="ctr">
              <a:spcBef>
                <a:spcPts val="0"/>
              </a:spcBef>
              <a:buSzPct val="100000"/>
              <a:defRPr sz="3600"/>
            </a:lvl2pPr>
            <a:lvl3pPr lvl="2" rtl="0" algn="ctr">
              <a:spcBef>
                <a:spcPts val="0"/>
              </a:spcBef>
              <a:buSzPct val="100000"/>
              <a:defRPr sz="3600"/>
            </a:lvl3pPr>
            <a:lvl4pPr lvl="3" rtl="0" algn="ctr">
              <a:spcBef>
                <a:spcPts val="0"/>
              </a:spcBef>
              <a:buSzPct val="100000"/>
              <a:defRPr sz="3600"/>
            </a:lvl4pPr>
            <a:lvl5pPr lvl="4" rtl="0" algn="ctr">
              <a:spcBef>
                <a:spcPts val="0"/>
              </a:spcBef>
              <a:buSzPct val="100000"/>
              <a:defRPr sz="3600"/>
            </a:lvl5pPr>
            <a:lvl6pPr lvl="5" rtl="0" algn="ctr">
              <a:spcBef>
                <a:spcPts val="0"/>
              </a:spcBef>
              <a:buSzPct val="100000"/>
              <a:defRPr sz="3600"/>
            </a:lvl6pPr>
            <a:lvl7pPr lvl="6" rtl="0" algn="ctr">
              <a:spcBef>
                <a:spcPts val="0"/>
              </a:spcBef>
              <a:buSzPct val="100000"/>
              <a:defRPr sz="3600"/>
            </a:lvl7pPr>
            <a:lvl8pPr lvl="7" rtl="0" algn="ctr">
              <a:spcBef>
                <a:spcPts val="0"/>
              </a:spcBef>
              <a:buSzPct val="100000"/>
              <a:defRPr sz="3600"/>
            </a:lvl8pPr>
            <a:lvl9pPr lvl="8" rtl="0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90250" y="6241345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8490250" y="6241345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2" name="Shape 32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8490250" y="6241345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6" name="Shape 36"/>
          <p:cNvSpPr txBox="1"/>
          <p:nvPr>
            <p:ph idx="12" type="sldNum"/>
          </p:nvPr>
        </p:nvSpPr>
        <p:spPr>
          <a:xfrm>
            <a:off x="8490250" y="6241345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9" name="Shape 39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90250" y="6241345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lt2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type="title"/>
          </p:nvPr>
        </p:nvSpPr>
        <p:spPr>
          <a:xfrm>
            <a:off x="490250" y="701800"/>
            <a:ext cx="6227100" cy="5454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90250" y="6241345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6" name="Shape 46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7" name="Shape 47"/>
          <p:cNvSpPr txBox="1"/>
          <p:nvPr>
            <p:ph type="title"/>
          </p:nvPr>
        </p:nvSpPr>
        <p:spPr>
          <a:xfrm>
            <a:off x="265500" y="1441866"/>
            <a:ext cx="4045200" cy="2280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4200"/>
            </a:lvl1pPr>
            <a:lvl2pPr lvl="1" rtl="0" algn="ctr">
              <a:spcBef>
                <a:spcPts val="0"/>
              </a:spcBef>
              <a:buSzPct val="100000"/>
              <a:defRPr sz="4200"/>
            </a:lvl2pPr>
            <a:lvl3pPr lvl="2" rtl="0" algn="ctr">
              <a:spcBef>
                <a:spcPts val="0"/>
              </a:spcBef>
              <a:buSzPct val="100000"/>
              <a:defRPr sz="4200"/>
            </a:lvl3pPr>
            <a:lvl4pPr lvl="3" rtl="0" algn="ctr">
              <a:spcBef>
                <a:spcPts val="0"/>
              </a:spcBef>
              <a:buSzPct val="100000"/>
              <a:defRPr sz="4200"/>
            </a:lvl4pPr>
            <a:lvl5pPr lvl="4" rtl="0" algn="ctr">
              <a:spcBef>
                <a:spcPts val="0"/>
              </a:spcBef>
              <a:buSzPct val="100000"/>
              <a:defRPr sz="4200"/>
            </a:lvl5pPr>
            <a:lvl6pPr lvl="5" rtl="0" algn="ctr">
              <a:spcBef>
                <a:spcPts val="0"/>
              </a:spcBef>
              <a:buSzPct val="100000"/>
              <a:defRPr sz="4200"/>
            </a:lvl6pPr>
            <a:lvl7pPr lvl="6" rtl="0" algn="ctr">
              <a:spcBef>
                <a:spcPts val="0"/>
              </a:spcBef>
              <a:buSzPct val="100000"/>
              <a:defRPr sz="4200"/>
            </a:lvl7pPr>
            <a:lvl8pPr lvl="7" rtl="0" algn="ctr">
              <a:spcBef>
                <a:spcPts val="0"/>
              </a:spcBef>
              <a:buSzPct val="100000"/>
              <a:defRPr sz="4200"/>
            </a:lvl8pPr>
            <a:lvl9pPr lvl="8" rtl="0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8" name="Shape 48"/>
          <p:cNvSpPr txBox="1"/>
          <p:nvPr>
            <p:ph idx="1" type="subTitle"/>
          </p:nvPr>
        </p:nvSpPr>
        <p:spPr>
          <a:xfrm>
            <a:off x="265500" y="3793601"/>
            <a:ext cx="4045200" cy="1794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8490250" y="6241345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>
            <p:ph idx="1" type="body"/>
          </p:nvPr>
        </p:nvSpPr>
        <p:spPr>
          <a:xfrm>
            <a:off x="311700" y="5640766"/>
            <a:ext cx="5998800" cy="806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8490250" y="6241345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2" type="sldNum"/>
          </p:nvPr>
        </p:nvSpPr>
        <p:spPr>
          <a:xfrm>
            <a:off x="8490250" y="6241345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-US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1" Type="http://schemas.openxmlformats.org/officeDocument/2006/relationships/hyperlink" Target="https://youtu.be/f5ecZEobPlk" TargetMode="External"/><Relationship Id="rId10" Type="http://schemas.openxmlformats.org/officeDocument/2006/relationships/hyperlink" Target="https://youtu.be/cs5rNgnF8OY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youtu.be/8EPli2ch1Vw" TargetMode="External"/><Relationship Id="rId4" Type="http://schemas.openxmlformats.org/officeDocument/2006/relationships/hyperlink" Target="https://youtu.be/SwBZEFEoDuw" TargetMode="External"/><Relationship Id="rId9" Type="http://schemas.openxmlformats.org/officeDocument/2006/relationships/hyperlink" Target="https://youtu.be/IX5k9F2ZPxY" TargetMode="External"/><Relationship Id="rId5" Type="http://schemas.openxmlformats.org/officeDocument/2006/relationships/hyperlink" Target="https://youtu.be/zOzVMWjKdlE" TargetMode="External"/><Relationship Id="rId6" Type="http://schemas.openxmlformats.org/officeDocument/2006/relationships/hyperlink" Target="https://youtu.be/u7sX91AXl1A" TargetMode="External"/><Relationship Id="rId7" Type="http://schemas.openxmlformats.org/officeDocument/2006/relationships/hyperlink" Target="https://youtu.be/0iZzy0zJ9Lo" TargetMode="External"/><Relationship Id="rId8" Type="http://schemas.openxmlformats.org/officeDocument/2006/relationships/hyperlink" Target="https://youtu.be/I2CV_xO7r78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g"/><Relationship Id="rId4" Type="http://schemas.openxmlformats.org/officeDocument/2006/relationships/image" Target="../media/image12.png"/><Relationship Id="rId5" Type="http://schemas.openxmlformats.org/officeDocument/2006/relationships/image" Target="../media/image2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comments" Target="../comments/comment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type="ctrTitle"/>
          </p:nvPr>
        </p:nvSpPr>
        <p:spPr>
          <a:xfrm>
            <a:off x="685800" y="854050"/>
            <a:ext cx="7772400" cy="23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br>
              <a:rPr i="0" lang="en-US" sz="44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en-US" sz="3600">
                <a:latin typeface="Cambria"/>
                <a:ea typeface="Cambria"/>
                <a:cs typeface="Cambria"/>
                <a:sym typeface="Cambria"/>
              </a:rPr>
              <a:t>Web-Based Weather Responsive Window</a:t>
            </a:r>
          </a:p>
        </p:txBody>
      </p:sp>
      <p:sp>
        <p:nvSpPr>
          <p:cNvPr id="73" name="Shape 73"/>
          <p:cNvSpPr txBox="1"/>
          <p:nvPr>
            <p:ph idx="1" type="subTitle"/>
          </p:nvPr>
        </p:nvSpPr>
        <p:spPr>
          <a:xfrm>
            <a:off x="671250" y="4233167"/>
            <a:ext cx="78015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25000"/>
              <a:buFont typeface="Noto Sans Symbols"/>
              <a:buNone/>
            </a:pPr>
            <a:r>
              <a:rPr i="0" lang="en-US" sz="2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Group </a:t>
            </a:r>
            <a:r>
              <a:rPr lang="en-US" sz="2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84</a:t>
            </a:r>
          </a:p>
          <a:p>
            <a:pPr indent="0" lvl="0" marL="0" marR="0" rtl="0" algn="ctr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25000"/>
              <a:buFont typeface="Noto Sans Symbols"/>
              <a:buNone/>
            </a:pPr>
            <a:r>
              <a:rPr lang="en-US" sz="2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Fengling Wang, Hanyu Wang, Kaishen Wang</a:t>
            </a:r>
          </a:p>
          <a:p>
            <a:pPr indent="0" lvl="0" marL="0" marR="0" rtl="0" algn="ctr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25000"/>
              <a:buFont typeface="Noto Sans Symbols"/>
              <a:buNone/>
            </a:pPr>
            <a:r>
              <a:rPr i="0" lang="en-US" sz="2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ECE 445 Senior Design</a:t>
            </a:r>
          </a:p>
          <a:p>
            <a:pPr indent="0" lvl="0" marL="0" marR="0" rtl="0" algn="ctr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25000"/>
              <a:buFont typeface="Noto Sans Symbols"/>
              <a:buNone/>
            </a:pPr>
            <a:r>
              <a:rPr lang="en-US" sz="2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May 2</a:t>
            </a:r>
            <a:r>
              <a:rPr i="0" lang="en-US" sz="24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2017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59999"/>
              <a:buFont typeface="Noto Sans Symbols"/>
              <a:buNone/>
            </a:pPr>
            <a:r>
              <a:t/>
            </a:r>
            <a:endParaRPr i="0" sz="28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idx="4294967295" type="title"/>
          </p:nvPr>
        </p:nvSpPr>
        <p:spPr>
          <a:xfrm>
            <a:off x="1045325" y="832524"/>
            <a:ext cx="77931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chemeClr val="dk2"/>
              </a:buClr>
              <a:buSzPct val="25000"/>
              <a:buFont typeface="Tahoma"/>
              <a:buNone/>
            </a:pPr>
            <a:r>
              <a:rPr lang="en-US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Power Supply</a:t>
            </a:r>
          </a:p>
        </p:txBody>
      </p:sp>
      <p:sp>
        <p:nvSpPr>
          <p:cNvPr id="130" name="Shape 130"/>
          <p:cNvSpPr txBox="1"/>
          <p:nvPr>
            <p:ph idx="4294967295" type="body"/>
          </p:nvPr>
        </p:nvSpPr>
        <p:spPr>
          <a:xfrm>
            <a:off x="1045325" y="1337275"/>
            <a:ext cx="77931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Supply motor driver with 6V battery composed of 4 AA alkaline batteries in series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Supply other components with</a:t>
            </a: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 3.3V regulated from 6V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>
            <p:ph idx="4294967295" type="title"/>
          </p:nvPr>
        </p:nvSpPr>
        <p:spPr>
          <a:xfrm>
            <a:off x="1045325" y="832524"/>
            <a:ext cx="77931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chemeClr val="dk2"/>
              </a:buClr>
              <a:buSzPct val="25000"/>
              <a:buFont typeface="Tahoma"/>
              <a:buNone/>
            </a:pPr>
            <a:r>
              <a:rPr lang="en-US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Outline</a:t>
            </a:r>
          </a:p>
        </p:txBody>
      </p:sp>
      <p:sp>
        <p:nvSpPr>
          <p:cNvPr id="136" name="Shape 136"/>
          <p:cNvSpPr txBox="1"/>
          <p:nvPr>
            <p:ph idx="4294967295" type="body"/>
          </p:nvPr>
        </p:nvSpPr>
        <p:spPr>
          <a:xfrm>
            <a:off x="1045325" y="1261075"/>
            <a:ext cx="6335400" cy="54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Introduction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Objectives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Product Shown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System Overview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Power Supply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b="1"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Hardware</a:t>
            </a:r>
          </a:p>
          <a:p>
            <a: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Control Block</a:t>
            </a:r>
          </a:p>
          <a:p>
            <a: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Sensor Block</a:t>
            </a:r>
          </a:p>
          <a:p>
            <a: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Display Block</a:t>
            </a:r>
          </a:p>
          <a:p>
            <a: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Motor Block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S</a:t>
            </a:r>
            <a:r>
              <a:rPr lang="en-US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oftware</a:t>
            </a:r>
          </a:p>
          <a:p>
            <a: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Serve</a:t>
            </a:r>
            <a:r>
              <a:rPr lang="en-US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</a:p>
          <a:p>
            <a: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Arduino Program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Recommendation for Future Work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Demo Video Links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idx="4294967295" type="title"/>
          </p:nvPr>
        </p:nvSpPr>
        <p:spPr>
          <a:xfrm>
            <a:off x="1117950" y="1598648"/>
            <a:ext cx="5985300" cy="103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-337820" lvl="0" marL="342900" rtl="0">
              <a:spcBef>
                <a:spcPts val="0"/>
              </a:spcBef>
              <a:buClr>
                <a:schemeClr val="accent5"/>
              </a:buClr>
              <a:buSzPct val="72727"/>
              <a:buFont typeface="Noto Sans Symbols"/>
              <a:buChar char="■"/>
            </a:pPr>
            <a:r>
              <a:rPr lang="en-US" sz="2200">
                <a:solidFill>
                  <a:schemeClr val="accent6"/>
                </a:solidFill>
                <a:latin typeface="Average"/>
                <a:ea typeface="Average"/>
                <a:cs typeface="Average"/>
                <a:sym typeface="Average"/>
              </a:rPr>
              <a:t>Microcontroller (ESP8266)</a:t>
            </a:r>
          </a:p>
          <a:p>
            <a:pPr indent="-337820" lvl="0" marL="342900" rtl="0">
              <a:spcBef>
                <a:spcPts val="0"/>
              </a:spcBef>
              <a:buClr>
                <a:schemeClr val="accent5"/>
              </a:buClr>
              <a:buSzPct val="72727"/>
              <a:buFont typeface="Noto Sans Symbols"/>
              <a:buChar char="■"/>
            </a:pPr>
            <a:r>
              <a:rPr lang="en-US" sz="2200">
                <a:solidFill>
                  <a:schemeClr val="accent6"/>
                </a:solidFill>
                <a:latin typeface="Average"/>
                <a:ea typeface="Average"/>
                <a:cs typeface="Average"/>
                <a:sym typeface="Average"/>
              </a:rPr>
              <a:t>Switches</a:t>
            </a:r>
          </a:p>
          <a:p>
            <a:pPr lvl="0" rtl="0">
              <a:spcBef>
                <a:spcPts val="0"/>
              </a:spcBef>
              <a:buClr>
                <a:schemeClr val="dk2"/>
              </a:buClr>
              <a:buSzPct val="25000"/>
              <a:buFont typeface="Tahoma"/>
              <a:buNone/>
            </a:pPr>
            <a:r>
              <a:t/>
            </a:r>
            <a:endParaRPr sz="22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1725" y="0"/>
            <a:ext cx="2072274" cy="1554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Q截图20170429201926.png" id="143" name="Shape 143"/>
          <p:cNvPicPr preferRelativeResize="0"/>
          <p:nvPr/>
        </p:nvPicPr>
        <p:blipFill rotWithShape="1">
          <a:blip r:embed="rId4">
            <a:alphaModFix/>
          </a:blip>
          <a:srcRect b="7770" l="2639" r="-2639" t="-7769"/>
          <a:stretch/>
        </p:blipFill>
        <p:spPr>
          <a:xfrm>
            <a:off x="304800" y="2646750"/>
            <a:ext cx="8839202" cy="3001427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/>
          <p:nvPr>
            <p:ph idx="4294967295" type="title"/>
          </p:nvPr>
        </p:nvSpPr>
        <p:spPr>
          <a:xfrm>
            <a:off x="1005975" y="908925"/>
            <a:ext cx="59853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chemeClr val="dk2"/>
              </a:buClr>
              <a:buSzPct val="25000"/>
              <a:buFont typeface="Tahoma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Control Block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>
            <p:ph idx="4294967295" type="title"/>
          </p:nvPr>
        </p:nvSpPr>
        <p:spPr>
          <a:xfrm>
            <a:off x="1045175" y="901157"/>
            <a:ext cx="7793100" cy="55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Sensor Block</a:t>
            </a:r>
          </a:p>
        </p:txBody>
      </p:sp>
      <p:pic>
        <p:nvPicPr>
          <p:cNvPr descr="QQ截图20170430105725.png"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8275" y="2915925"/>
            <a:ext cx="5153099" cy="367304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/>
          <p:nvPr/>
        </p:nvSpPr>
        <p:spPr>
          <a:xfrm>
            <a:off x="1158550" y="1492900"/>
            <a:ext cx="5411700" cy="17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37820" lvl="0" marL="342900" rtl="0">
              <a:spcBef>
                <a:spcPts val="0"/>
              </a:spcBef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I2C ADC chip</a:t>
            </a:r>
          </a:p>
          <a:p>
            <a:pPr indent="-337820" lvl="0" marL="342900" rtl="0">
              <a:spcBef>
                <a:spcPts val="560"/>
              </a:spcBef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Temperature sensor</a:t>
            </a:r>
          </a:p>
          <a:p>
            <a:pPr indent="-337820" lvl="0" marL="342900" rtl="0">
              <a:spcBef>
                <a:spcPts val="560"/>
              </a:spcBef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Object sensor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>
            <p:ph idx="4294967295" type="title"/>
          </p:nvPr>
        </p:nvSpPr>
        <p:spPr>
          <a:xfrm>
            <a:off x="1074725" y="1880882"/>
            <a:ext cx="7793100" cy="55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t/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t/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Temperature Sensor (LM35)</a:t>
            </a:r>
          </a:p>
        </p:txBody>
      </p:sp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9000" y="-7087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Shape 158"/>
          <p:cNvSpPr txBox="1"/>
          <p:nvPr/>
        </p:nvSpPr>
        <p:spPr>
          <a:xfrm>
            <a:off x="1181100" y="2062175"/>
            <a:ext cx="7029000" cy="10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2200">
              <a:solidFill>
                <a:schemeClr val="accent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7820" lvl="0" marL="342900" rtl="0">
              <a:spcBef>
                <a:spcPts val="0"/>
              </a:spcBef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Communicate with microcontroller through  ADC</a:t>
            </a:r>
          </a:p>
          <a:p>
            <a:pPr indent="-337820" lvl="0" marL="342900" rtl="0">
              <a:spcBef>
                <a:spcPts val="0"/>
              </a:spcBef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Verification result - calculated temperature matches current room temperature</a:t>
            </a:r>
          </a:p>
        </p:txBody>
      </p:sp>
      <p:sp>
        <p:nvSpPr>
          <p:cNvPr id="159" name="Shape 159"/>
          <p:cNvSpPr txBox="1"/>
          <p:nvPr>
            <p:ph idx="4294967295" type="title"/>
          </p:nvPr>
        </p:nvSpPr>
        <p:spPr>
          <a:xfrm>
            <a:off x="1056450" y="937582"/>
            <a:ext cx="7793100" cy="55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Sensor Block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idx="4294967295" type="title"/>
          </p:nvPr>
        </p:nvSpPr>
        <p:spPr>
          <a:xfrm>
            <a:off x="1074725" y="1880882"/>
            <a:ext cx="7793100" cy="55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t/>
            </a:r>
            <a:endParaRPr sz="26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t/>
            </a:r>
            <a:endParaRPr sz="26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br>
              <a:rPr i="0" lang="en-US" sz="2600" u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en-US" sz="2600">
                <a:latin typeface="Cambria"/>
                <a:ea typeface="Cambria"/>
                <a:cs typeface="Cambria"/>
                <a:sym typeface="Cambria"/>
              </a:rPr>
              <a:t>Object Sensor</a:t>
            </a:r>
          </a:p>
        </p:txBody>
      </p:sp>
      <p:pic>
        <p:nvPicPr>
          <p:cNvPr id="165" name="Shape 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5225" y="15862"/>
            <a:ext cx="2478773" cy="185907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/>
        </p:nvSpPr>
        <p:spPr>
          <a:xfrm>
            <a:off x="1181100" y="2426575"/>
            <a:ext cx="6824100" cy="17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3782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IR beam-break sensor</a:t>
            </a:r>
          </a:p>
          <a:p>
            <a:pPr indent="-33782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Communicate with microcontroller through  ADC</a:t>
            </a:r>
          </a:p>
          <a:p>
            <a:pPr indent="-33782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Verification result</a:t>
            </a: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59999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ADC chip informs microcontroller when any object blocks the wind</a:t>
            </a: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ow</a:t>
            </a: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59999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7-segment display’s first decimal point turns on</a:t>
            </a:r>
          </a:p>
        </p:txBody>
      </p:sp>
      <p:sp>
        <p:nvSpPr>
          <p:cNvPr id="167" name="Shape 167"/>
          <p:cNvSpPr txBox="1"/>
          <p:nvPr>
            <p:ph idx="4294967295" type="title"/>
          </p:nvPr>
        </p:nvSpPr>
        <p:spPr>
          <a:xfrm>
            <a:off x="1056450" y="956432"/>
            <a:ext cx="7793100" cy="55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Sensor Block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idx="4294967295" type="title"/>
          </p:nvPr>
        </p:nvSpPr>
        <p:spPr>
          <a:xfrm>
            <a:off x="1074725" y="861156"/>
            <a:ext cx="7793100" cy="66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Display Block</a:t>
            </a:r>
          </a:p>
        </p:txBody>
      </p:sp>
      <p:sp>
        <p:nvSpPr>
          <p:cNvPr id="173" name="Shape 173"/>
          <p:cNvSpPr txBox="1"/>
          <p:nvPr/>
        </p:nvSpPr>
        <p:spPr>
          <a:xfrm>
            <a:off x="1158550" y="1492900"/>
            <a:ext cx="5411700" cy="9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37820" lvl="0" marL="342900" rtl="0">
              <a:spcBef>
                <a:spcPts val="0"/>
              </a:spcBef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16-bit I/O expander</a:t>
            </a:r>
          </a:p>
          <a:p>
            <a:pPr indent="-337820" lvl="0" marL="342900" rtl="0">
              <a:spcBef>
                <a:spcPts val="560"/>
              </a:spcBef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2-digit 7-segment display</a:t>
            </a:r>
          </a:p>
        </p:txBody>
      </p:sp>
      <p:pic>
        <p:nvPicPr>
          <p:cNvPr descr="QQ截图20170430105334.png"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9975" y="2503550"/>
            <a:ext cx="6750840" cy="417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>
            <p:ph idx="4294967295" type="title"/>
          </p:nvPr>
        </p:nvSpPr>
        <p:spPr>
          <a:xfrm>
            <a:off x="1074725" y="1775556"/>
            <a:ext cx="7793100" cy="66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rPr lang="en-US" sz="2600">
                <a:latin typeface="Cambria"/>
                <a:ea typeface="Cambria"/>
                <a:cs typeface="Cambria"/>
                <a:sym typeface="Cambria"/>
              </a:rPr>
              <a:t>16 bit I/O Expander (PCA9535)</a:t>
            </a:r>
          </a:p>
        </p:txBody>
      </p:sp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6375" y="-2"/>
            <a:ext cx="2357625" cy="156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/>
          <p:nvPr/>
        </p:nvSpPr>
        <p:spPr>
          <a:xfrm>
            <a:off x="1224000" y="2413150"/>
            <a:ext cx="7610400" cy="17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3782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Should have correct mapping from each pin to each segment in the 7-segment display</a:t>
            </a:r>
          </a:p>
          <a:p>
            <a:pPr indent="-33782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Verification result</a:t>
            </a: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59999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7-segment display can show numbers from 0 to 99 correctly</a:t>
            </a:r>
          </a:p>
        </p:txBody>
      </p:sp>
      <p:sp>
        <p:nvSpPr>
          <p:cNvPr id="182" name="Shape 182"/>
          <p:cNvSpPr txBox="1"/>
          <p:nvPr>
            <p:ph idx="4294967295" type="title"/>
          </p:nvPr>
        </p:nvSpPr>
        <p:spPr>
          <a:xfrm>
            <a:off x="1116275" y="4206656"/>
            <a:ext cx="77931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t/>
            </a:r>
            <a:endParaRPr sz="26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t/>
            </a:r>
            <a:endParaRPr sz="26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rPr lang="en-US" sz="2600">
                <a:latin typeface="Cambria"/>
                <a:ea typeface="Cambria"/>
                <a:cs typeface="Cambria"/>
                <a:sym typeface="Cambria"/>
              </a:rPr>
              <a:t>2-Digit 7-Segment Display</a:t>
            </a:r>
          </a:p>
        </p:txBody>
      </p:sp>
      <p:pic>
        <p:nvPicPr>
          <p:cNvPr id="183" name="Shape 1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9000" y="433195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 txBox="1"/>
          <p:nvPr/>
        </p:nvSpPr>
        <p:spPr>
          <a:xfrm>
            <a:off x="1166075" y="4856450"/>
            <a:ext cx="7610400" cy="5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3782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Has moderate luminosity with proper resistance</a:t>
            </a:r>
          </a:p>
        </p:txBody>
      </p:sp>
      <p:sp>
        <p:nvSpPr>
          <p:cNvPr id="185" name="Shape 185"/>
          <p:cNvSpPr txBox="1"/>
          <p:nvPr>
            <p:ph idx="4294967295" type="title"/>
          </p:nvPr>
        </p:nvSpPr>
        <p:spPr>
          <a:xfrm>
            <a:off x="1062750" y="877881"/>
            <a:ext cx="7793100" cy="66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Display Block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>
            <p:ph type="title"/>
          </p:nvPr>
        </p:nvSpPr>
        <p:spPr>
          <a:xfrm>
            <a:off x="1073700" y="1866975"/>
            <a:ext cx="7952700" cy="633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Resistance Calculation</a:t>
            </a:r>
          </a:p>
        </p:txBody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1073700" y="2451025"/>
            <a:ext cx="7952700" cy="3435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Determine resistor needed to be in series with LED: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Drive the I/O expander at 3.3V from the microcontroller and LED consumes 2.2V, then</a:t>
            </a:r>
          </a:p>
          <a:p>
            <a:pPr indent="457200" lvl="0" marL="457200" rtl="0">
              <a:spcBef>
                <a:spcPts val="0"/>
              </a:spcBef>
              <a:buNone/>
            </a:pPr>
            <a:r>
              <a:rPr i="1" lang="en-US" sz="2200">
                <a:solidFill>
                  <a:schemeClr val="accent5"/>
                </a:solidFill>
                <a:latin typeface="Cambria"/>
                <a:ea typeface="Cambria"/>
                <a:cs typeface="Cambria"/>
                <a:sym typeface="Cambria"/>
              </a:rPr>
              <a:t>V</a:t>
            </a:r>
            <a:r>
              <a:rPr lang="en-US">
                <a:solidFill>
                  <a:schemeClr val="accent5"/>
                </a:solidFill>
                <a:latin typeface="Cambria"/>
                <a:ea typeface="Cambria"/>
                <a:cs typeface="Cambria"/>
                <a:sym typeface="Cambria"/>
              </a:rPr>
              <a:t>resistor </a:t>
            </a:r>
            <a:r>
              <a:rPr lang="en-US" sz="2200">
                <a:solidFill>
                  <a:schemeClr val="accent5"/>
                </a:solidFill>
                <a:latin typeface="Cambria"/>
                <a:ea typeface="Cambria"/>
                <a:cs typeface="Cambria"/>
                <a:sym typeface="Cambria"/>
              </a:rPr>
              <a:t>= 3.3V - 2.2V = 1.1 V.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Let LED take 10 mA current.</a:t>
            </a:r>
          </a:p>
          <a:p>
            <a:pPr indent="457200" lvl="0" marL="457200" rtl="0">
              <a:spcBef>
                <a:spcPts val="0"/>
              </a:spcBef>
              <a:buNone/>
            </a:pPr>
            <a:r>
              <a:rPr lang="en-US" sz="2200">
                <a:solidFill>
                  <a:schemeClr val="accent5"/>
                </a:solidFill>
                <a:latin typeface="Cambria"/>
                <a:ea typeface="Cambria"/>
                <a:cs typeface="Cambria"/>
                <a:sym typeface="Cambria"/>
              </a:rPr>
              <a:t>Resistance =  </a:t>
            </a:r>
            <a:r>
              <a:rPr i="1" lang="en-US" sz="2200">
                <a:solidFill>
                  <a:schemeClr val="accent5"/>
                </a:solidFill>
                <a:latin typeface="Cambria"/>
                <a:ea typeface="Cambria"/>
                <a:cs typeface="Cambria"/>
                <a:sym typeface="Cambria"/>
              </a:rPr>
              <a:t>V</a:t>
            </a:r>
            <a:r>
              <a:rPr lang="en-US">
                <a:solidFill>
                  <a:schemeClr val="accent5"/>
                </a:solidFill>
                <a:latin typeface="Cambria"/>
                <a:ea typeface="Cambria"/>
                <a:cs typeface="Cambria"/>
                <a:sym typeface="Cambria"/>
              </a:rPr>
              <a:t>resistor </a:t>
            </a:r>
            <a:r>
              <a:rPr lang="en-US" sz="2200">
                <a:solidFill>
                  <a:schemeClr val="accent5"/>
                </a:solidFill>
                <a:latin typeface="Cambria"/>
                <a:ea typeface="Cambria"/>
                <a:cs typeface="Cambria"/>
                <a:sym typeface="Cambria"/>
              </a:rPr>
              <a:t>/I = 1.1V/10mA = 110 Ohms. </a:t>
            </a:r>
          </a:p>
        </p:txBody>
      </p:sp>
      <p:sp>
        <p:nvSpPr>
          <p:cNvPr id="194" name="Shape 194"/>
          <p:cNvSpPr txBox="1"/>
          <p:nvPr>
            <p:ph type="title"/>
          </p:nvPr>
        </p:nvSpPr>
        <p:spPr>
          <a:xfrm>
            <a:off x="1078625" y="874881"/>
            <a:ext cx="7793100" cy="66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Display Block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>
            <p:ph idx="4294967295" type="title"/>
          </p:nvPr>
        </p:nvSpPr>
        <p:spPr>
          <a:xfrm>
            <a:off x="1074725" y="861156"/>
            <a:ext cx="7793100" cy="66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Motor</a:t>
            </a:r>
            <a:r>
              <a:rPr lang="en-US">
                <a:latin typeface="Cambria"/>
                <a:ea typeface="Cambria"/>
                <a:cs typeface="Cambria"/>
                <a:sym typeface="Cambria"/>
              </a:rPr>
              <a:t> Block</a:t>
            </a:r>
          </a:p>
        </p:txBody>
      </p:sp>
      <p:sp>
        <p:nvSpPr>
          <p:cNvPr id="200" name="Shape 200"/>
          <p:cNvSpPr txBox="1"/>
          <p:nvPr/>
        </p:nvSpPr>
        <p:spPr>
          <a:xfrm>
            <a:off x="1158550" y="1492900"/>
            <a:ext cx="5411700" cy="9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37820" lvl="0" marL="342900" rtl="0">
              <a:spcBef>
                <a:spcPts val="0"/>
              </a:spcBef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Motor driver (DRV8833)</a:t>
            </a:r>
          </a:p>
          <a:p>
            <a:pPr indent="-337820" lvl="0" marL="342900" rtl="0">
              <a:spcBef>
                <a:spcPts val="560"/>
              </a:spcBef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Motor</a:t>
            </a:r>
          </a:p>
        </p:txBody>
      </p:sp>
      <p:pic>
        <p:nvPicPr>
          <p:cNvPr descr="QQ截图20170430105538.png"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0375" y="2427350"/>
            <a:ext cx="5424652" cy="417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idx="4294967295" type="title"/>
          </p:nvPr>
        </p:nvSpPr>
        <p:spPr>
          <a:xfrm>
            <a:off x="1045325" y="832524"/>
            <a:ext cx="77931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chemeClr val="dk2"/>
              </a:buClr>
              <a:buSzPct val="25000"/>
              <a:buFont typeface="Tahoma"/>
              <a:buNone/>
            </a:pPr>
            <a:r>
              <a:rPr lang="en-US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Outline</a:t>
            </a:r>
          </a:p>
        </p:txBody>
      </p:sp>
      <p:sp>
        <p:nvSpPr>
          <p:cNvPr id="79" name="Shape 79"/>
          <p:cNvSpPr txBox="1"/>
          <p:nvPr>
            <p:ph idx="4294967295" type="body"/>
          </p:nvPr>
        </p:nvSpPr>
        <p:spPr>
          <a:xfrm>
            <a:off x="1045325" y="1261075"/>
            <a:ext cx="6335400" cy="54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b="1"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Introduction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Objectives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Product Shown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System Overview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Power Supply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Hardware</a:t>
            </a:r>
          </a:p>
          <a:p>
            <a: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Control Block</a:t>
            </a:r>
          </a:p>
          <a:p>
            <a: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Sensor Block</a:t>
            </a:r>
          </a:p>
          <a:p>
            <a: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Display Block</a:t>
            </a:r>
          </a:p>
          <a:p>
            <a: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Motor Block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S</a:t>
            </a:r>
            <a:r>
              <a:rPr lang="en-US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oftware</a:t>
            </a:r>
          </a:p>
          <a:p>
            <a: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Serve</a:t>
            </a:r>
            <a:r>
              <a:rPr lang="en-US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</a:p>
          <a:p>
            <a: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Arduino Program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Recommendation for Future Work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Demo Video Links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>
            <p:ph idx="4294967295" type="title"/>
          </p:nvPr>
        </p:nvSpPr>
        <p:spPr>
          <a:xfrm>
            <a:off x="1074725" y="1828232"/>
            <a:ext cx="7793100" cy="61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t/>
            </a:r>
            <a:endParaRPr sz="26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rPr lang="en-US" sz="2600">
                <a:latin typeface="Cambria"/>
                <a:ea typeface="Cambria"/>
                <a:cs typeface="Cambria"/>
                <a:sym typeface="Cambria"/>
              </a:rPr>
              <a:t>Motor Driver (DRV8833)</a:t>
            </a:r>
          </a:p>
        </p:txBody>
      </p:sp>
      <p:pic>
        <p:nvPicPr>
          <p:cNvPr id="207" name="Shape 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9118" y="1"/>
            <a:ext cx="2044881" cy="14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 txBox="1"/>
          <p:nvPr/>
        </p:nvSpPr>
        <p:spPr>
          <a:xfrm>
            <a:off x="1166075" y="2418050"/>
            <a:ext cx="7610400" cy="17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3782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Communicate with microcontroller</a:t>
            </a:r>
          </a:p>
          <a:p>
            <a:pPr indent="-33782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Provide 6V to motor</a:t>
            </a:r>
          </a:p>
          <a:p>
            <a:pPr indent="-33782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Verification result</a:t>
            </a:r>
          </a:p>
          <a:p>
            <a:pPr indent="-30353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The motor can be driven in clockwise and counterclockwise directions</a:t>
            </a:r>
          </a:p>
        </p:txBody>
      </p:sp>
      <p:sp>
        <p:nvSpPr>
          <p:cNvPr id="209" name="Shape 209"/>
          <p:cNvSpPr txBox="1"/>
          <p:nvPr>
            <p:ph idx="4294967295" type="title"/>
          </p:nvPr>
        </p:nvSpPr>
        <p:spPr>
          <a:xfrm>
            <a:off x="1037075" y="860431"/>
            <a:ext cx="7793100" cy="66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Motor Block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>
            <p:ph idx="4294967295" type="title"/>
          </p:nvPr>
        </p:nvSpPr>
        <p:spPr>
          <a:xfrm>
            <a:off x="1045325" y="832524"/>
            <a:ext cx="77931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chemeClr val="dk2"/>
              </a:buClr>
              <a:buSzPct val="25000"/>
              <a:buFont typeface="Tahoma"/>
              <a:buNone/>
            </a:pPr>
            <a:r>
              <a:rPr lang="en-US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Outline</a:t>
            </a:r>
          </a:p>
        </p:txBody>
      </p:sp>
      <p:sp>
        <p:nvSpPr>
          <p:cNvPr id="215" name="Shape 215"/>
          <p:cNvSpPr txBox="1"/>
          <p:nvPr>
            <p:ph idx="4294967295" type="body"/>
          </p:nvPr>
        </p:nvSpPr>
        <p:spPr>
          <a:xfrm>
            <a:off x="1045325" y="1261075"/>
            <a:ext cx="6335400" cy="54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Introduction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Objectives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Product Shown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System Overview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Power Supply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Hardware</a:t>
            </a:r>
          </a:p>
          <a:p>
            <a: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Control Block</a:t>
            </a:r>
          </a:p>
          <a:p>
            <a: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Sensor Block</a:t>
            </a:r>
          </a:p>
          <a:p>
            <a: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Display Block</a:t>
            </a:r>
          </a:p>
          <a:p>
            <a: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Motor Block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b="1"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S</a:t>
            </a:r>
            <a:r>
              <a:rPr b="1" lang="en-US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oftware</a:t>
            </a:r>
          </a:p>
          <a:p>
            <a: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Serve</a:t>
            </a:r>
            <a:r>
              <a:rPr lang="en-US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</a:p>
          <a:p>
            <a: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Arduino Program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Recommendation for Future Work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Demo Video Links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/>
          <p:nvPr>
            <p:ph idx="4294967295" type="title"/>
          </p:nvPr>
        </p:nvSpPr>
        <p:spPr>
          <a:xfrm>
            <a:off x="998525" y="913832"/>
            <a:ext cx="7793100" cy="61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Server Part Overview</a:t>
            </a:r>
          </a:p>
        </p:txBody>
      </p:sp>
      <p:pic>
        <p:nvPicPr>
          <p:cNvPr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3225" y="1660481"/>
            <a:ext cx="5751835" cy="4952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/>
          <p:nvPr>
            <p:ph idx="4294967295" type="title"/>
          </p:nvPr>
        </p:nvSpPr>
        <p:spPr>
          <a:xfrm>
            <a:off x="998525" y="979632"/>
            <a:ext cx="77931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Server Testing</a:t>
            </a:r>
          </a:p>
        </p:txBody>
      </p:sp>
      <p:sp>
        <p:nvSpPr>
          <p:cNvPr id="227" name="Shape 227"/>
          <p:cNvSpPr txBox="1"/>
          <p:nvPr>
            <p:ph idx="4294967295" type="body"/>
          </p:nvPr>
        </p:nvSpPr>
        <p:spPr>
          <a:xfrm>
            <a:off x="1106475" y="1712900"/>
            <a:ext cx="3768600" cy="17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3782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Use curl command to test correctness</a:t>
            </a:r>
          </a:p>
          <a:p>
            <a:pPr indent="-33782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Use Postman to test handling requests</a:t>
            </a:r>
          </a:p>
        </p:txBody>
      </p:sp>
      <p:pic>
        <p:nvPicPr>
          <p:cNvPr id="228" name="Shape 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7505" y="1590587"/>
            <a:ext cx="3887917" cy="4276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/>
          <p:nvPr>
            <p:ph idx="4294967295" type="title"/>
          </p:nvPr>
        </p:nvSpPr>
        <p:spPr>
          <a:xfrm>
            <a:off x="998525" y="834825"/>
            <a:ext cx="7220700" cy="689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Program Flowchart</a:t>
            </a:r>
          </a:p>
        </p:txBody>
      </p:sp>
      <p:pic>
        <p:nvPicPr>
          <p:cNvPr descr="Doc5-1.png" id="234" name="Shape 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1949" y="176025"/>
            <a:ext cx="4215449" cy="645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>
            <p:ph idx="4294967295" type="title"/>
          </p:nvPr>
        </p:nvSpPr>
        <p:spPr>
          <a:xfrm>
            <a:off x="982675" y="1042675"/>
            <a:ext cx="59853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chemeClr val="dk2"/>
              </a:buClr>
              <a:buSzPct val="25000"/>
              <a:buFont typeface="Tahoma"/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lvl="0" rtl="0">
              <a:spcBef>
                <a:spcPts val="0"/>
              </a:spcBef>
              <a:buClr>
                <a:schemeClr val="dk2"/>
              </a:buClr>
              <a:buSzPct val="25000"/>
              <a:buFont typeface="Tahoma"/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lvl="0" rtl="0">
              <a:spcBef>
                <a:spcPts val="0"/>
              </a:spcBef>
              <a:buClr>
                <a:schemeClr val="dk2"/>
              </a:buClr>
              <a:buSzPct val="25000"/>
              <a:buFont typeface="Tahoma"/>
              <a:buNone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Microcontroller (ESP8266)</a:t>
            </a:r>
          </a:p>
        </p:txBody>
      </p:sp>
      <p:pic>
        <p:nvPicPr>
          <p:cNvPr id="240" name="Shape 2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1725" y="0"/>
            <a:ext cx="2072274" cy="155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Shape 241"/>
          <p:cNvSpPr txBox="1"/>
          <p:nvPr/>
        </p:nvSpPr>
        <p:spPr>
          <a:xfrm>
            <a:off x="984450" y="1748218"/>
            <a:ext cx="79407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30200" lvl="0" marL="457200" rtl="0">
              <a:spcBef>
                <a:spcPts val="0"/>
              </a:spcBef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Verification results got by simulating different situations</a:t>
            </a:r>
          </a:p>
        </p:txBody>
      </p:sp>
      <p:pic>
        <p:nvPicPr>
          <p:cNvPr id="242" name="Shape 242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2325" y="2260625"/>
            <a:ext cx="7059349" cy="4436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/>
          <p:nvPr>
            <p:ph idx="4294967295" type="title"/>
          </p:nvPr>
        </p:nvSpPr>
        <p:spPr>
          <a:xfrm>
            <a:off x="1045325" y="832524"/>
            <a:ext cx="77931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chemeClr val="dk2"/>
              </a:buClr>
              <a:buSzPct val="25000"/>
              <a:buFont typeface="Tahoma"/>
              <a:buNone/>
            </a:pPr>
            <a:r>
              <a:rPr lang="en-US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Outline</a:t>
            </a:r>
          </a:p>
        </p:txBody>
      </p:sp>
      <p:sp>
        <p:nvSpPr>
          <p:cNvPr id="248" name="Shape 248"/>
          <p:cNvSpPr txBox="1"/>
          <p:nvPr>
            <p:ph idx="4294967295" type="body"/>
          </p:nvPr>
        </p:nvSpPr>
        <p:spPr>
          <a:xfrm>
            <a:off x="1045325" y="1261075"/>
            <a:ext cx="6335400" cy="54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Introduction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Objectives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Product Shown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System Overview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Power Supply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Hardware</a:t>
            </a:r>
          </a:p>
          <a:p>
            <a: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Control Block</a:t>
            </a:r>
          </a:p>
          <a:p>
            <a: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Sensor Block</a:t>
            </a:r>
          </a:p>
          <a:p>
            <a: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Display Block</a:t>
            </a:r>
          </a:p>
          <a:p>
            <a: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Motor Block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S</a:t>
            </a:r>
            <a:r>
              <a:rPr lang="en-US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oftware</a:t>
            </a:r>
          </a:p>
          <a:p>
            <a: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Serve</a:t>
            </a:r>
            <a:r>
              <a:rPr lang="en-US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</a:p>
          <a:p>
            <a: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Arduino Program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b="1" lang="en-US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Recommendation for Future Work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Demo Video Links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>
            <p:ph idx="4294967295" type="title"/>
          </p:nvPr>
        </p:nvSpPr>
        <p:spPr>
          <a:xfrm>
            <a:off x="1074725" y="929757"/>
            <a:ext cx="7793100" cy="5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highlight>
                <a:srgbClr val="FFFFFF"/>
              </a:highlight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rPr lang="en-US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Recommendation for Future Work</a:t>
            </a:r>
          </a:p>
        </p:txBody>
      </p:sp>
      <p:sp>
        <p:nvSpPr>
          <p:cNvPr id="254" name="Shape 254"/>
          <p:cNvSpPr txBox="1"/>
          <p:nvPr/>
        </p:nvSpPr>
        <p:spPr>
          <a:xfrm>
            <a:off x="1132650" y="1346150"/>
            <a:ext cx="7793100" cy="46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2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37820" lvl="0" marL="342900" rtl="0">
              <a:spcBef>
                <a:spcPts val="0"/>
              </a:spcBef>
              <a:buClr>
                <a:schemeClr val="folHlink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Object Sensor</a:t>
            </a:r>
          </a:p>
          <a:p>
            <a:pPr indent="0" lvl="0" marL="457200" rtl="0">
              <a:spcBef>
                <a:spcPts val="480"/>
              </a:spcBef>
              <a:buNone/>
            </a:pPr>
            <a:r>
              <a:rPr lang="en-US" sz="2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Need to be integrated in the whole program which can change the running status of the motor</a:t>
            </a:r>
          </a:p>
          <a:p>
            <a:pPr indent="-337820" lvl="0" marL="342900" rtl="0">
              <a:spcBef>
                <a:spcPts val="560"/>
              </a:spcBef>
              <a:buClr>
                <a:schemeClr val="folHlink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Motor Encoder</a:t>
            </a:r>
          </a:p>
          <a:p>
            <a:pPr indent="0" lvl="0" marL="457200" rtl="0">
              <a:spcBef>
                <a:spcPts val="480"/>
              </a:spcBef>
              <a:buNone/>
            </a:pPr>
            <a:r>
              <a:rPr lang="en-US" sz="2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Provides position feedback to make level change more accurate</a:t>
            </a:r>
          </a:p>
          <a:p>
            <a:pPr indent="-337820" lvl="0" marL="342900" rtl="0">
              <a:spcBef>
                <a:spcPts val="0"/>
              </a:spcBef>
              <a:buClr>
                <a:schemeClr val="folHlink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Boundary Condition Handles</a:t>
            </a:r>
          </a:p>
          <a:p>
            <a:pPr indent="0" lvl="0" marL="457200" rtl="0">
              <a:spcBef>
                <a:spcPts val="480"/>
              </a:spcBef>
              <a:buNone/>
            </a:pPr>
            <a:r>
              <a:rPr lang="en-US" sz="2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Handle boundary condition where desired temperature and room temperature are close, avoid continuously changing window level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>
            <p:ph idx="4294967295" type="title"/>
          </p:nvPr>
        </p:nvSpPr>
        <p:spPr>
          <a:xfrm>
            <a:off x="1074725" y="863951"/>
            <a:ext cx="77931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Here is all the testing demo...</a:t>
            </a:r>
          </a:p>
        </p:txBody>
      </p:sp>
      <p:sp>
        <p:nvSpPr>
          <p:cNvPr id="260" name="Shape 260"/>
          <p:cNvSpPr txBox="1"/>
          <p:nvPr>
            <p:ph idx="4294967295" type="body"/>
          </p:nvPr>
        </p:nvSpPr>
        <p:spPr>
          <a:xfrm>
            <a:off x="1106487" y="1636711"/>
            <a:ext cx="7504200" cy="43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5079" lvl="0" rtl="0">
              <a:lnSpc>
                <a:spcPct val="115000"/>
              </a:lnSpc>
              <a:spcBef>
                <a:spcPts val="0"/>
              </a:spcBef>
              <a:buClr>
                <a:schemeClr val="folHlink"/>
              </a:buClr>
              <a:buSzPct val="80000"/>
              <a:buFont typeface="Cambria"/>
              <a:buChar char="■"/>
            </a:pPr>
            <a:r>
              <a:rPr lang="en-US" sz="20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R&amp;V:</a:t>
            </a:r>
          </a:p>
          <a:p>
            <a:pPr indent="439419" lvl="1" rtl="0">
              <a:lnSpc>
                <a:spcPct val="115000"/>
              </a:lnSpc>
              <a:spcBef>
                <a:spcPts val="0"/>
              </a:spcBef>
              <a:buClr>
                <a:schemeClr val="hlink"/>
              </a:buClr>
              <a:buSzPct val="88888"/>
              <a:buFont typeface="Cambria"/>
              <a:buChar char="■"/>
            </a:pPr>
            <a:r>
              <a:rPr lang="en-US" sz="18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Server Part: </a:t>
            </a:r>
            <a:r>
              <a:rPr lang="en-US" sz="1800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3"/>
              </a:rPr>
              <a:t>https://youtu.be/8EPli2ch1Vw </a:t>
            </a:r>
          </a:p>
          <a:p>
            <a:pPr indent="439419" lvl="1" rtl="0">
              <a:lnSpc>
                <a:spcPct val="115000"/>
              </a:lnSpc>
              <a:spcBef>
                <a:spcPts val="0"/>
              </a:spcBef>
              <a:buClr>
                <a:schemeClr val="hlink"/>
              </a:buClr>
              <a:buSzPct val="88888"/>
              <a:buFont typeface="Cambria"/>
              <a:buChar char="■"/>
            </a:pPr>
            <a:r>
              <a:rPr lang="en-US" sz="18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Switch Part: </a:t>
            </a:r>
            <a:r>
              <a:rPr lang="en-US" sz="1800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4"/>
              </a:rPr>
              <a:t>https://youtu.be/SwBZEFEoDuw</a:t>
            </a:r>
          </a:p>
          <a:p>
            <a:pPr indent="439419" lvl="1" rtl="0">
              <a:lnSpc>
                <a:spcPct val="115000"/>
              </a:lnSpc>
              <a:spcBef>
                <a:spcPts val="0"/>
              </a:spcBef>
              <a:buClr>
                <a:schemeClr val="hlink"/>
              </a:buClr>
              <a:buSzPct val="88888"/>
              <a:buFont typeface="Cambria"/>
              <a:buChar char="■"/>
            </a:pPr>
            <a:r>
              <a:rPr lang="en-US" sz="18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Temperature Sensor Part:</a:t>
            </a: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800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5"/>
              </a:rPr>
              <a:t>https://youtu.be/zOzVMWjKdlE</a:t>
            </a: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 </a:t>
            </a:r>
          </a:p>
          <a:p>
            <a:pPr indent="439419" lvl="1" rtl="0">
              <a:lnSpc>
                <a:spcPct val="115000"/>
              </a:lnSpc>
              <a:spcBef>
                <a:spcPts val="0"/>
              </a:spcBef>
              <a:buClr>
                <a:schemeClr val="hlink"/>
              </a:buClr>
              <a:buSzPct val="88888"/>
              <a:buFont typeface="Cambria"/>
              <a:buChar char="■"/>
            </a:pPr>
            <a:r>
              <a:rPr lang="en-US" sz="1800">
                <a:solidFill>
                  <a:srgbClr val="EFEFEF"/>
                </a:solidFill>
                <a:latin typeface="Cambria"/>
                <a:ea typeface="Cambria"/>
                <a:cs typeface="Cambria"/>
                <a:sym typeface="Cambria"/>
              </a:rPr>
              <a:t>Motor Part:</a:t>
            </a: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1800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6"/>
              </a:rPr>
              <a:t>https://youtu.be/u7sX91AXl1A </a:t>
            </a:r>
          </a:p>
          <a:p>
            <a:pPr indent="439419" lvl="1" rtl="0">
              <a:lnSpc>
                <a:spcPct val="115000"/>
              </a:lnSpc>
              <a:spcBef>
                <a:spcPts val="0"/>
              </a:spcBef>
              <a:buClr>
                <a:schemeClr val="hlink"/>
              </a:buClr>
              <a:buSzPct val="88888"/>
              <a:buFont typeface="Cambria"/>
              <a:buChar char="■"/>
            </a:pPr>
            <a:r>
              <a:rPr lang="en-US" sz="1800">
                <a:solidFill>
                  <a:srgbClr val="F3F3F3"/>
                </a:solidFill>
                <a:latin typeface="Cambria"/>
                <a:ea typeface="Cambria"/>
                <a:cs typeface="Cambria"/>
                <a:sym typeface="Cambria"/>
              </a:rPr>
              <a:t>Seven Segment Display Part: </a:t>
            </a:r>
            <a:r>
              <a:rPr lang="en-US" sz="1800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7"/>
              </a:rPr>
              <a:t>https://youtu.be/0iZzy0zJ9Lo</a:t>
            </a:r>
          </a:p>
          <a:p>
            <a:pPr indent="5079" lvl="0" rtl="0">
              <a:lnSpc>
                <a:spcPct val="115000"/>
              </a:lnSpc>
              <a:spcBef>
                <a:spcPts val="0"/>
              </a:spcBef>
              <a:buClr>
                <a:schemeClr val="folHlink"/>
              </a:buClr>
              <a:buSzPct val="80000"/>
              <a:buFont typeface="Cambria"/>
              <a:buChar char="■"/>
            </a:pPr>
            <a:r>
              <a:rPr lang="en-US" sz="2000">
                <a:solidFill>
                  <a:srgbClr val="F3F3F3"/>
                </a:solidFill>
                <a:latin typeface="Cambria"/>
                <a:ea typeface="Cambria"/>
                <a:cs typeface="Cambria"/>
                <a:sym typeface="Cambria"/>
              </a:rPr>
              <a:t>Hardware Part:</a:t>
            </a:r>
          </a:p>
          <a:p>
            <a:pPr indent="439419" lvl="1" rtl="0">
              <a:lnSpc>
                <a:spcPct val="115000"/>
              </a:lnSpc>
              <a:spcBef>
                <a:spcPts val="0"/>
              </a:spcBef>
              <a:buClr>
                <a:schemeClr val="hlink"/>
              </a:buClr>
              <a:buSzPct val="88888"/>
              <a:buFont typeface="Cambria"/>
              <a:buChar char="■"/>
            </a:pPr>
            <a:r>
              <a:rPr lang="en-US" sz="1800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8"/>
              </a:rPr>
              <a:t>https://youtu.be/I2CV_xO7r78</a:t>
            </a:r>
          </a:p>
          <a:p>
            <a:pPr indent="439419" lvl="1" rtl="0">
              <a:lnSpc>
                <a:spcPct val="115000"/>
              </a:lnSpc>
              <a:spcBef>
                <a:spcPts val="0"/>
              </a:spcBef>
              <a:buClr>
                <a:schemeClr val="hlink"/>
              </a:buClr>
              <a:buSzPct val="88888"/>
              <a:buFont typeface="Cambria"/>
              <a:buChar char="■"/>
            </a:pPr>
            <a:r>
              <a:rPr lang="en-US" sz="1800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9"/>
              </a:rPr>
              <a:t>https://youtu.be/IX5k9F2ZPxY</a:t>
            </a:r>
          </a:p>
          <a:p>
            <a:pPr indent="5079" lvl="0" rtl="0">
              <a:lnSpc>
                <a:spcPct val="115000"/>
              </a:lnSpc>
              <a:spcBef>
                <a:spcPts val="0"/>
              </a:spcBef>
              <a:buClr>
                <a:schemeClr val="folHlink"/>
              </a:buClr>
              <a:buSzPct val="80000"/>
              <a:buFont typeface="Cambria"/>
              <a:buChar char="■"/>
            </a:pPr>
            <a:r>
              <a:rPr lang="en-US" sz="2000">
                <a:solidFill>
                  <a:srgbClr val="F3F3F3"/>
                </a:solidFill>
                <a:latin typeface="Cambria"/>
                <a:ea typeface="Cambria"/>
                <a:cs typeface="Cambria"/>
                <a:sym typeface="Cambria"/>
              </a:rPr>
              <a:t>Whole Project Demo:</a:t>
            </a:r>
          </a:p>
          <a:p>
            <a:pPr indent="439419" lvl="1" rtl="0">
              <a:lnSpc>
                <a:spcPct val="115000"/>
              </a:lnSpc>
              <a:spcBef>
                <a:spcPts val="0"/>
              </a:spcBef>
              <a:buClr>
                <a:schemeClr val="hlink"/>
              </a:buClr>
              <a:buSzPct val="88888"/>
              <a:buFont typeface="Cambria"/>
              <a:buChar char="■"/>
            </a:pPr>
            <a:r>
              <a:rPr lang="en-US" sz="1800">
                <a:solidFill>
                  <a:srgbClr val="F3F3F3"/>
                </a:solidFill>
                <a:latin typeface="Cambria"/>
                <a:ea typeface="Cambria"/>
                <a:cs typeface="Cambria"/>
                <a:sym typeface="Cambria"/>
              </a:rPr>
              <a:t>Part1: </a:t>
            </a:r>
            <a:r>
              <a:rPr lang="en-US" sz="1800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10"/>
              </a:rPr>
              <a:t>https://youtu.be/cs5rNgnF8OY</a:t>
            </a: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 </a:t>
            </a:r>
          </a:p>
          <a:p>
            <a:pPr indent="439419" lvl="1" rtl="0">
              <a:lnSpc>
                <a:spcPct val="115000"/>
              </a:lnSpc>
              <a:spcBef>
                <a:spcPts val="0"/>
              </a:spcBef>
              <a:buClr>
                <a:schemeClr val="hlink"/>
              </a:buClr>
              <a:buSzPct val="88888"/>
              <a:buFont typeface="Cambria"/>
              <a:buChar char="■"/>
            </a:pPr>
            <a:r>
              <a:rPr lang="en-US" sz="1800">
                <a:solidFill>
                  <a:srgbClr val="F3F3F3"/>
                </a:solidFill>
                <a:latin typeface="Cambria"/>
                <a:ea typeface="Cambria"/>
                <a:cs typeface="Cambria"/>
                <a:sym typeface="Cambria"/>
              </a:rPr>
              <a:t>Part2: </a:t>
            </a:r>
            <a:r>
              <a:rPr lang="en-US" sz="1800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11"/>
              </a:rPr>
              <a:t>https://youtu.be/f5ecZEobPlk</a:t>
            </a:r>
            <a:r>
              <a:rPr lang="en-US" sz="1800">
                <a:latin typeface="Cambria"/>
                <a:ea typeface="Cambria"/>
                <a:cs typeface="Cambria"/>
                <a:sym typeface="Cambria"/>
              </a:rPr>
              <a:t> </a:t>
            </a:r>
          </a:p>
          <a:p>
            <a:pPr indent="101600" lvl="0" mar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800">
                <a:latin typeface="Cambria"/>
                <a:ea typeface="Cambria"/>
                <a:cs typeface="Cambria"/>
                <a:sym typeface="Cambria"/>
              </a:rPr>
              <a:t>		 	 	 	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/>
          <p:nvPr/>
        </p:nvSpPr>
        <p:spPr>
          <a:xfrm>
            <a:off x="1211000" y="2092950"/>
            <a:ext cx="7358100" cy="20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8" name="Shape 268"/>
          <p:cNvSpPr txBox="1"/>
          <p:nvPr>
            <p:ph idx="4294967295" type="title"/>
          </p:nvPr>
        </p:nvSpPr>
        <p:spPr>
          <a:xfrm>
            <a:off x="829950" y="2118100"/>
            <a:ext cx="7636500" cy="72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rPr lang="en-US" sz="5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Questions?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82283590.jpg"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15650"/>
            <a:ext cx="3388434" cy="22423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 txBox="1"/>
          <p:nvPr>
            <p:ph idx="4294967295" type="title"/>
          </p:nvPr>
        </p:nvSpPr>
        <p:spPr>
          <a:xfrm>
            <a:off x="1074725" y="829274"/>
            <a:ext cx="7793100" cy="61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rPr i="0" lang="en-US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Introduction</a:t>
            </a:r>
          </a:p>
        </p:txBody>
      </p:sp>
      <p:sp>
        <p:nvSpPr>
          <p:cNvPr id="86" name="Shape 86"/>
          <p:cNvSpPr txBox="1"/>
          <p:nvPr>
            <p:ph idx="4294967295" type="body"/>
          </p:nvPr>
        </p:nvSpPr>
        <p:spPr>
          <a:xfrm>
            <a:off x="1039375" y="1558050"/>
            <a:ext cx="7793100" cy="17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rgbClr val="F3F3F3"/>
                </a:solidFill>
                <a:latin typeface="Cambria"/>
                <a:ea typeface="Cambria"/>
                <a:cs typeface="Cambria"/>
                <a:sym typeface="Cambria"/>
              </a:rPr>
              <a:t>W</a:t>
            </a: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eather is unpredictable</a:t>
            </a: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We desig</a:t>
            </a:r>
            <a:r>
              <a:rPr lang="en-US" sz="2200">
                <a:solidFill>
                  <a:srgbClr val="F3F3F3"/>
                </a:solidFill>
                <a:latin typeface="Cambria"/>
                <a:ea typeface="Cambria"/>
                <a:cs typeface="Cambria"/>
                <a:sym typeface="Cambria"/>
              </a:rPr>
              <a:t>n a web-based responsive window system, which can open the window to different levels, based on user instructions or weather conditions from the Internet</a:t>
            </a:r>
          </a:p>
        </p:txBody>
      </p:sp>
      <p:pic>
        <p:nvPicPr>
          <p:cNvPr id="87" name="Shape 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3050" y="4615650"/>
            <a:ext cx="3042575" cy="224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5625" y="4615650"/>
            <a:ext cx="2807379" cy="2242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/>
          <p:nvPr>
            <p:ph type="title"/>
          </p:nvPr>
        </p:nvSpPr>
        <p:spPr>
          <a:xfrm>
            <a:off x="829950" y="1961300"/>
            <a:ext cx="7636500" cy="141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rPr i="0" lang="en-US" sz="40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Thank You！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rPr lang="en-US" sz="4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(Special thanks to our TA Michael)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/>
          <p:nvPr>
            <p:ph idx="4294967295" type="title"/>
          </p:nvPr>
        </p:nvSpPr>
        <p:spPr>
          <a:xfrm>
            <a:off x="823975" y="1000407"/>
            <a:ext cx="77931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Program Testing</a:t>
            </a:r>
          </a:p>
        </p:txBody>
      </p:sp>
      <p:sp>
        <p:nvSpPr>
          <p:cNvPr id="279" name="Shape 279"/>
          <p:cNvSpPr txBox="1"/>
          <p:nvPr/>
        </p:nvSpPr>
        <p:spPr>
          <a:xfrm>
            <a:off x="649375" y="2043150"/>
            <a:ext cx="8043900" cy="41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37820" lvl="0" marL="342900" rtl="0">
              <a:lnSpc>
                <a:spcPct val="115000"/>
              </a:lnSpc>
              <a:spcBef>
                <a:spcPts val="480"/>
              </a:spcBef>
              <a:spcAft>
                <a:spcPts val="16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IO expander and switches have their own testing code</a:t>
            </a:r>
          </a:p>
          <a:p>
            <a:pPr indent="-337820" lvl="0" marL="342900" rtl="0">
              <a:lnSpc>
                <a:spcPct val="115000"/>
              </a:lnSpc>
              <a:spcBef>
                <a:spcPts val="480"/>
              </a:spcBef>
              <a:spcAft>
                <a:spcPts val="16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For instance of testing switches, print the name of button to serial monitor whenever a button is pressed</a:t>
            </a:r>
          </a:p>
          <a:p>
            <a:pPr indent="-337820" lvl="0" marL="342900" rtl="0">
              <a:lnSpc>
                <a:spcPct val="115000"/>
              </a:lnSpc>
              <a:spcBef>
                <a:spcPts val="480"/>
              </a:spcBef>
              <a:spcAft>
                <a:spcPts val="16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Use serial monitor to view data retrieved from server</a:t>
            </a:r>
          </a:p>
          <a:p>
            <a:pPr indent="-337820" lvl="0" marL="342900" rtl="0">
              <a:lnSpc>
                <a:spcPct val="115000"/>
              </a:lnSpc>
              <a:spcBef>
                <a:spcPts val="480"/>
              </a:spcBef>
              <a:spcAft>
                <a:spcPts val="16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Change condition, and use serial monitor to view current level and desired level, to see if they meet our expectation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/>
          <p:nvPr>
            <p:ph idx="4294967295" type="title"/>
          </p:nvPr>
        </p:nvSpPr>
        <p:spPr>
          <a:xfrm>
            <a:off x="769925" y="1055832"/>
            <a:ext cx="77931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Switch (KMR211GLFS)</a:t>
            </a:r>
          </a:p>
        </p:txBody>
      </p:sp>
      <p:pic>
        <p:nvPicPr>
          <p:cNvPr id="285" name="Shape 2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9000" y="-7100"/>
            <a:ext cx="1905000" cy="1905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6" name="Shape 286"/>
          <p:cNvGraphicFramePr/>
          <p:nvPr/>
        </p:nvGraphicFramePr>
        <p:xfrm>
          <a:off x="952500" y="2107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{6D46D7DA-A401-49C3-823B-70EADC8F85C8}</a:tableStyleId>
              </a:tblPr>
              <a:tblGrid>
                <a:gridCol w="3616900"/>
                <a:gridCol w="3616900"/>
              </a:tblGrid>
              <a:tr h="45725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solidFill>
                            <a:schemeClr val="accent6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Requirement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solidFill>
                            <a:schemeClr val="accent6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Verification</a:t>
                      </a:r>
                    </a:p>
                  </a:txBody>
                  <a:tcPr marT="91425" marB="91425" marR="91425" marL="91425"/>
                </a:tc>
              </a:tr>
              <a:tr h="1961900"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solidFill>
                            <a:schemeClr val="accent6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The program flags, e.g. Auto, Up and Down, should be set to its opposite Boolean value once the according switch is pressed.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solidFill>
                            <a:schemeClr val="accent6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Print flag value before and after the switch is pressed. It should change from TRUE to FALSE or from FALSE to TRUE.</a:t>
                      </a: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/>
          <p:nvPr>
            <p:ph idx="4294967295" type="title"/>
          </p:nvPr>
        </p:nvSpPr>
        <p:spPr>
          <a:xfrm>
            <a:off x="754075" y="1023957"/>
            <a:ext cx="7793100" cy="560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t/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Micro Controller (ESP8266)</a:t>
            </a:r>
          </a:p>
        </p:txBody>
      </p:sp>
      <p:pic>
        <p:nvPicPr>
          <p:cNvPr id="292" name="Shape 2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1725" y="0"/>
            <a:ext cx="2072274" cy="155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Shape 293"/>
          <p:cNvSpPr txBox="1"/>
          <p:nvPr/>
        </p:nvSpPr>
        <p:spPr>
          <a:xfrm>
            <a:off x="904050" y="2461800"/>
            <a:ext cx="7793100" cy="37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37820" lvl="0" marL="342900" rtl="0">
              <a:spcBef>
                <a:spcPts val="0"/>
              </a:spcBef>
              <a:buClr>
                <a:schemeClr val="accent5"/>
              </a:buClr>
              <a:buSzPct val="72727"/>
              <a:buFont typeface="Noto Sans Symbols"/>
              <a:buChar char="■"/>
            </a:pPr>
            <a:r>
              <a:rPr lang="en-US" sz="2200">
                <a:solidFill>
                  <a:schemeClr val="accent6"/>
                </a:solidFill>
                <a:latin typeface="Average"/>
                <a:ea typeface="Average"/>
                <a:cs typeface="Average"/>
                <a:sym typeface="Average"/>
              </a:rPr>
              <a:t>Pull data from the website</a:t>
            </a:r>
          </a:p>
          <a:p>
            <a:pPr indent="-337820" lvl="0" marL="342900" rtl="0">
              <a:spcBef>
                <a:spcPts val="560"/>
              </a:spcBef>
              <a:buClr>
                <a:schemeClr val="accent5"/>
              </a:buClr>
              <a:buSzPct val="72727"/>
              <a:buFont typeface="Noto Sans Symbols"/>
              <a:buChar char="■"/>
            </a:pPr>
            <a:r>
              <a:rPr lang="en-US" sz="2200">
                <a:solidFill>
                  <a:schemeClr val="accent6"/>
                </a:solidFill>
                <a:latin typeface="Average"/>
                <a:ea typeface="Average"/>
                <a:cs typeface="Average"/>
                <a:sym typeface="Average"/>
              </a:rPr>
              <a:t>In non-AUTO mode, adjust window through UP / DOWN button</a:t>
            </a:r>
          </a:p>
          <a:p>
            <a:pPr indent="-337820" lvl="0" marL="342900" rtl="0">
              <a:spcBef>
                <a:spcPts val="560"/>
              </a:spcBef>
              <a:buClr>
                <a:schemeClr val="accent5"/>
              </a:buClr>
              <a:buSzPct val="72727"/>
              <a:buFont typeface="Noto Sans Symbols"/>
              <a:buChar char="■"/>
            </a:pPr>
            <a:r>
              <a:rPr lang="en-US" sz="2200">
                <a:solidFill>
                  <a:schemeClr val="accent6"/>
                </a:solidFill>
                <a:latin typeface="Average"/>
                <a:ea typeface="Average"/>
                <a:cs typeface="Average"/>
                <a:sym typeface="Average"/>
              </a:rPr>
              <a:t>In AUTO mode and user desired level between 0~3, adjust window to user desired level</a:t>
            </a:r>
          </a:p>
          <a:p>
            <a:pPr indent="-337820" lvl="0" marL="342900" rtl="0">
              <a:spcBef>
                <a:spcPts val="560"/>
              </a:spcBef>
              <a:buClr>
                <a:schemeClr val="accent5"/>
              </a:buClr>
              <a:buSzPct val="72727"/>
              <a:buFont typeface="Noto Sans Symbols"/>
              <a:buChar char="■"/>
            </a:pPr>
            <a:r>
              <a:rPr lang="en-US" sz="2200">
                <a:solidFill>
                  <a:schemeClr val="accent6"/>
                </a:solidFill>
                <a:latin typeface="Average"/>
                <a:ea typeface="Average"/>
                <a:cs typeface="Average"/>
                <a:sym typeface="Average"/>
              </a:rPr>
              <a:t>In AUTO mode and desired level == 4 (meaning don’t care), adjust window smartly based on input city’s weather condition and room temperature</a:t>
            </a:r>
          </a:p>
        </p:txBody>
      </p:sp>
      <p:sp>
        <p:nvSpPr>
          <p:cNvPr id="294" name="Shape 294"/>
          <p:cNvSpPr txBox="1"/>
          <p:nvPr/>
        </p:nvSpPr>
        <p:spPr>
          <a:xfrm>
            <a:off x="827850" y="1940900"/>
            <a:ext cx="42447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Requirements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/>
          <p:nvPr>
            <p:ph idx="4294967295" type="title"/>
          </p:nvPr>
        </p:nvSpPr>
        <p:spPr>
          <a:xfrm>
            <a:off x="846125" y="990032"/>
            <a:ext cx="7793100" cy="61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t/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t/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rPr lang="en-US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I2C ADC Chip (</a:t>
            </a:r>
            <a:r>
              <a:rPr lang="en-US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Chip ADS1115</a:t>
            </a:r>
            <a:r>
              <a:rPr lang="en-US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</a:p>
        </p:txBody>
      </p:sp>
      <p:graphicFrame>
        <p:nvGraphicFramePr>
          <p:cNvPr id="300" name="Shape 300"/>
          <p:cNvGraphicFramePr/>
          <p:nvPr/>
        </p:nvGraphicFramePr>
        <p:xfrm>
          <a:off x="952500" y="2103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{6D46D7DA-A401-49C3-823B-70EADC8F85C8}</a:tableStyleId>
              </a:tblPr>
              <a:tblGrid>
                <a:gridCol w="3619500"/>
                <a:gridCol w="3619500"/>
              </a:tblGrid>
              <a:tr h="4485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solidFill>
                            <a:schemeClr val="accent6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Requirement</a:t>
                      </a: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solidFill>
                            <a:schemeClr val="accent6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Verification</a:t>
                      </a:r>
                    </a:p>
                  </a:txBody>
                  <a:tcPr marT="91425" marB="91425" marR="91425" marL="91425"/>
                </a:tc>
              </a:tr>
              <a:tr h="19584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solidFill>
                            <a:schemeClr val="accent6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With Adafruit_ADS1115 library, the program can read pin A0-A3 values.</a:t>
                      </a:r>
                    </a:p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accent6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accent6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solidFill>
                            <a:schemeClr val="accent6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Connect a working temperature sensor to each pin. Warm or cool down the sensor. The program should output increasing or decreasing value.</a:t>
                      </a:r>
                    </a:p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accent6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lvl="0" rtl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accent6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01" name="Shape 3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9000" y="-7100"/>
            <a:ext cx="1905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/>
          <p:nvPr>
            <p:ph type="title"/>
          </p:nvPr>
        </p:nvSpPr>
        <p:spPr>
          <a:xfrm>
            <a:off x="845100" y="593375"/>
            <a:ext cx="7765800" cy="763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PCB Schematic</a:t>
            </a:r>
          </a:p>
        </p:txBody>
      </p:sp>
      <p:pic>
        <p:nvPicPr>
          <p:cNvPr descr="sch.png" id="309" name="Shape 3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5400" y="1356875"/>
            <a:ext cx="6705601" cy="5302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idx="4294967295" type="title"/>
          </p:nvPr>
        </p:nvSpPr>
        <p:spPr>
          <a:xfrm>
            <a:off x="1030275" y="793099"/>
            <a:ext cx="77931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chemeClr val="dk2"/>
              </a:buClr>
              <a:buSzPct val="25000"/>
              <a:buFont typeface="Tahoma"/>
              <a:buNone/>
            </a:pPr>
            <a:r>
              <a:rPr lang="en-US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Objectives</a:t>
            </a:r>
          </a:p>
        </p:txBody>
      </p:sp>
      <p:sp>
        <p:nvSpPr>
          <p:cNvPr id="94" name="Shape 94"/>
          <p:cNvSpPr txBox="1"/>
          <p:nvPr>
            <p:ph idx="4294967295" type="body"/>
          </p:nvPr>
        </p:nvSpPr>
        <p:spPr>
          <a:xfrm>
            <a:off x="1030275" y="1254000"/>
            <a:ext cx="7428000" cy="424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2200">
              <a:latin typeface="Cambria"/>
              <a:ea typeface="Cambria"/>
              <a:cs typeface="Cambria"/>
              <a:sym typeface="Cambria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rgbClr val="F3F3F3"/>
                </a:solidFill>
                <a:latin typeface="Cambria"/>
                <a:ea typeface="Cambria"/>
                <a:cs typeface="Cambria"/>
                <a:sym typeface="Cambria"/>
              </a:rPr>
              <a:t>The window has four levels: 0 - fully closed, 3 - fully open.</a:t>
            </a: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rgbClr val="F3F3F3"/>
                </a:solidFill>
                <a:latin typeface="Cambria"/>
                <a:ea typeface="Cambria"/>
                <a:cs typeface="Cambria"/>
                <a:sym typeface="Cambria"/>
              </a:rPr>
              <a:t>User can adjust window level remotely (by WiFi) or manually.</a:t>
            </a: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rgbClr val="F3F3F3"/>
                </a:solidFill>
                <a:latin typeface="Cambria"/>
                <a:ea typeface="Cambria"/>
                <a:cs typeface="Cambria"/>
                <a:sym typeface="Cambria"/>
              </a:rPr>
              <a:t>Users can input desired room temperature and the city they live in from website. The window level will be adjusted smartly based on the current room temperature and user inputs.</a:t>
            </a: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rgbClr val="F3F3F3"/>
                </a:solidFill>
                <a:latin typeface="Cambria"/>
                <a:ea typeface="Cambria"/>
                <a:cs typeface="Cambria"/>
                <a:sym typeface="Cambria"/>
              </a:rPr>
              <a:t>When room temperature is impossible to be adjusted through the window system, the AC LED will be turned on denoting that the air conditioner should be turned on.</a:t>
            </a: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76363"/>
              <a:buFont typeface="Noto Sans Symbols"/>
              <a:buNone/>
            </a:pPr>
            <a:r>
              <a:t/>
            </a:r>
            <a:endParaRPr i="0" sz="22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ct val="76363"/>
              <a:buFont typeface="Noto Sans Symbols"/>
              <a:buNone/>
            </a:pPr>
            <a:r>
              <a:t/>
            </a:r>
            <a:endParaRPr i="0" sz="2200" u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idx="4294967295" type="title"/>
          </p:nvPr>
        </p:nvSpPr>
        <p:spPr>
          <a:xfrm>
            <a:off x="1074725" y="844424"/>
            <a:ext cx="77931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Product Shown</a:t>
            </a:r>
          </a:p>
        </p:txBody>
      </p:sp>
      <p:pic>
        <p:nvPicPr>
          <p:cNvPr descr="QQ图片20170430184719.jpg"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7800" y="696950"/>
            <a:ext cx="3948925" cy="616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idx="4294967295" type="title"/>
          </p:nvPr>
        </p:nvSpPr>
        <p:spPr>
          <a:xfrm>
            <a:off x="1074725" y="828881"/>
            <a:ext cx="77931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Product Shown</a:t>
            </a:r>
          </a:p>
        </p:txBody>
      </p:sp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8725" y="1729300"/>
            <a:ext cx="6073129" cy="4554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idx="4294967295" type="title"/>
          </p:nvPr>
        </p:nvSpPr>
        <p:spPr>
          <a:xfrm>
            <a:off x="1074725" y="959504"/>
            <a:ext cx="7793100" cy="945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rPr lang="en-US">
                <a:latin typeface="Cambria"/>
                <a:ea typeface="Cambria"/>
                <a:cs typeface="Cambria"/>
                <a:sym typeface="Cambria"/>
              </a:rPr>
              <a:t>Our website: https://ece445group84.web.engr.illinois.edu/</a:t>
            </a:r>
          </a:p>
        </p:txBody>
      </p:sp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225" y="2191226"/>
            <a:ext cx="7896401" cy="3749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idx="4294967295" type="title"/>
          </p:nvPr>
        </p:nvSpPr>
        <p:spPr>
          <a:xfrm>
            <a:off x="1074725" y="879874"/>
            <a:ext cx="7793100" cy="58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Tahoma"/>
              <a:buNone/>
            </a:pPr>
            <a:r>
              <a:rPr i="0" lang="en-US" u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System Overview</a:t>
            </a:r>
          </a:p>
        </p:txBody>
      </p:sp>
      <p:pic>
        <p:nvPicPr>
          <p:cNvPr descr="block diagram.jpg" id="118" name="Shape 118"/>
          <p:cNvPicPr preferRelativeResize="0"/>
          <p:nvPr/>
        </p:nvPicPr>
        <p:blipFill rotWithShape="1">
          <a:blip r:embed="rId3">
            <a:alphaModFix/>
          </a:blip>
          <a:srcRect b="1375" l="3744" r="-991" t="6957"/>
          <a:stretch/>
        </p:blipFill>
        <p:spPr>
          <a:xfrm>
            <a:off x="1268975" y="1741699"/>
            <a:ext cx="6857999" cy="457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idx="4294967295" type="title"/>
          </p:nvPr>
        </p:nvSpPr>
        <p:spPr>
          <a:xfrm>
            <a:off x="1045325" y="832524"/>
            <a:ext cx="77931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chemeClr val="dk2"/>
              </a:buClr>
              <a:buSzPct val="25000"/>
              <a:buFont typeface="Tahoma"/>
              <a:buNone/>
            </a:pPr>
            <a:r>
              <a:rPr lang="en-US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Outline</a:t>
            </a:r>
          </a:p>
        </p:txBody>
      </p:sp>
      <p:sp>
        <p:nvSpPr>
          <p:cNvPr id="124" name="Shape 124"/>
          <p:cNvSpPr txBox="1"/>
          <p:nvPr>
            <p:ph idx="4294967295" type="body"/>
          </p:nvPr>
        </p:nvSpPr>
        <p:spPr>
          <a:xfrm>
            <a:off x="1045325" y="1261075"/>
            <a:ext cx="6335400" cy="54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Introduction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Objectives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Product Shown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System Overview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b="1"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Power Supply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Hardware</a:t>
            </a:r>
          </a:p>
          <a:p>
            <a: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Control Block</a:t>
            </a:r>
          </a:p>
          <a:p>
            <a: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Sensor Block</a:t>
            </a:r>
          </a:p>
          <a:p>
            <a: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Display Block</a:t>
            </a:r>
          </a:p>
          <a:p>
            <a: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Motor Block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S</a:t>
            </a:r>
            <a:r>
              <a:rPr lang="en-US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oftware</a:t>
            </a:r>
          </a:p>
          <a:p>
            <a: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chemeClr val="accent6"/>
                </a:solidFill>
                <a:latin typeface="Cambria"/>
                <a:ea typeface="Cambria"/>
                <a:cs typeface="Cambria"/>
                <a:sym typeface="Cambria"/>
              </a:rPr>
              <a:t>Serve</a:t>
            </a:r>
            <a:r>
              <a:rPr lang="en-US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</a:p>
          <a:p>
            <a:pPr indent="-330200" lvl="1" marL="9144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Arduino Program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Recommendation for Future Work</a:t>
            </a: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5"/>
              </a:buClr>
              <a:buSzPct val="72727"/>
              <a:buFont typeface="Cambria"/>
              <a:buChar char="■"/>
            </a:pPr>
            <a:r>
              <a:rPr lang="en-US" sz="2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Demo Video Links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