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 Slab"/>
      <p:regular r:id="rId38"/>
      <p:bold r:id="rId39"/>
    </p:embeddedFon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8C385D6-D1C3-4910-BE71-45DDC547745F}">
  <a:tblStyle styleId="{18C385D6-D1C3-4910-BE71-45DDC54774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4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Slab-bold.fntdata"/><Relationship Id="rId16" Type="http://schemas.openxmlformats.org/officeDocument/2006/relationships/slide" Target="slides/slide10.xml"/><Relationship Id="rId38" Type="http://schemas.openxmlformats.org/officeDocument/2006/relationships/font" Target="fonts/RobotoSlab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a52633a7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a52633a7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a51d0b0d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a51d0b0d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a51d0b0d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a51d0b0d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a51d0b0d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a51d0b0d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a51d0b0d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a51d0b0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51d0b0d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51d0b0d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a5263045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a5263045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a51d0b0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a51d0b0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51d0b0d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51d0b0d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51d0b0d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51d0b0d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8a55a5222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8a55a5222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a55a5222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a55a5222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8a55a52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8a55a52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51d0b0d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a51d0b0d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a51d0b06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a51d0b0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a526304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a526304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a51d0b06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a51d0b0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a5263045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a5263045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a51d0b0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a51d0b0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a51d0b0de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a51d0b0de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8a55a5222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8a55a5222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a5263045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a5263045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8a55a5222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8a55a5222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a51d0b0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a51d0b0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8a55a5222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8a55a5222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51d0b0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51d0b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a55a5222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a55a5222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a51d0b06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a51d0b0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a51d0b0d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a51d0b0d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51d0b0d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51d0b0d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51d0b0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a51d0b0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Kanchi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4294967295" type="ctrTitle"/>
          </p:nvPr>
        </p:nvSpPr>
        <p:spPr>
          <a:xfrm>
            <a:off x="132952" y="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P2P-Bikeshare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32950" y="1329625"/>
            <a:ext cx="286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ECE 445 FA18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24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Kanchi Shah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Matthew Daniel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Subsystem - Verification</a:t>
            </a:r>
            <a:endParaRPr/>
          </a:p>
        </p:txBody>
      </p:sp>
      <p:graphicFrame>
        <p:nvGraphicFramePr>
          <p:cNvPr id="133" name="Google Shape;133;p22"/>
          <p:cNvGraphicFramePr/>
          <p:nvPr/>
        </p:nvGraphicFramePr>
        <p:xfrm>
          <a:off x="486450" y="137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625875"/>
                <a:gridCol w="2625875"/>
                <a:gridCol w="2625875"/>
              </a:tblGrid>
              <a:tr h="507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15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Microcontroller is able to communicate over UART and I2C simultaneously, while also setting interrupts on GPIO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Microcontroller able to generate 0-3.3v PWM signal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Microcontroller fast enough to process information and lock/unlock within 1500ms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Final test will be performed with simple messages sent across all interfaces in sync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Firmware produces 50% duty cycle 3.3v PWM, output signal measured on oscilloscope.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Timer from beginning of bluetooth authentication to start of PWM generation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Communication across interfaces performed nominally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PWM measured as 3.3Vpkpk with ±0.05V fluctuation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Timed at ~300ms from authentication request to unlock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555600"/>
            <a:ext cx="4444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Sensor Subsystem</a:t>
            </a:r>
            <a:endParaRPr sz="3000"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Accelerometer and Conductive Strips originally designed for tamper detection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Conductive strips scrapped in final demo due to time constraints, GY-521 Accelerometer sourced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AT-16200 85dB Speaker used as alarm, connected through MOSFET driver to PWM from MCU</a:t>
            </a:r>
            <a:endParaRPr sz="1400"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6725" l="5110" r="6174" t="2514"/>
          <a:stretch/>
        </p:blipFill>
        <p:spPr>
          <a:xfrm>
            <a:off x="3800100" y="1215700"/>
            <a:ext cx="4846651" cy="3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Subsystem - Verification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24"/>
          <p:cNvGraphicFramePr/>
          <p:nvPr/>
        </p:nvGraphicFramePr>
        <p:xfrm>
          <a:off x="283638" y="129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899175"/>
                <a:gridCol w="2899175"/>
                <a:gridCol w="3002750"/>
              </a:tblGrid>
              <a:tr h="507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15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alarm powered by drive transistor through PWM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alarm must be loud and audible up to 5 meters.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Accelerometer able to measure vibrations and distinguish intentional damage from light use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Accelerometer able to transmit acceleration data over I2C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3.3v PWM signal from function generator sent to drive transistor, sound will be monitored.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6V PWM signal, sound monitored at various distances while inside lock.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Accelerometer output will be logged during tests of banging, sawing, vibration etc from inside housing.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I2C interface will be set up and data regularly polled over interface and displayed over serial port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Speaker was audible and drive strength nominal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Determined to be audible from within radius of lab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Logged output plotted and threshold determined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I2C polling displayed floating point results over serial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87900" y="555600"/>
            <a:ext cx="558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Communication Subsystem</a:t>
            </a:r>
            <a:endParaRPr sz="3000"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Established Bluetooth connection from hardware module to the smartphone application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Relays data over UART to Processing Subsystem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Original CSR1010 chip from Qualcomm replaced with HC-05 Breakout Board</a:t>
            </a:r>
            <a:endParaRPr sz="1400"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200" y="1289637"/>
            <a:ext cx="4419601" cy="32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4572000" y="4473625"/>
            <a:ext cx="3000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http://rosetaelectronics.com/shop/bluetooth-hc-05/</a:t>
            </a:r>
            <a:endParaRPr i="1"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87900" y="555600"/>
            <a:ext cx="855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Communication Subsystem - Verification</a:t>
            </a:r>
            <a:endParaRPr sz="3000"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Bluetooth connected through Android application Bluetooth Terminal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Commands sent through Bluetooth Terminal to HC-05, response observed of LED from state change on MCU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300" y="1283313"/>
            <a:ext cx="1853675" cy="33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5627300" y="4585850"/>
            <a:ext cx="1853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https://play.google.com/store/apps/details?id=de.kai_morich.serial_bluetooth_terminal&amp;hl=en_US</a:t>
            </a:r>
            <a:endParaRPr i="1"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Subsystem - Verification</a:t>
            </a:r>
            <a:endParaRPr/>
          </a:p>
        </p:txBody>
      </p:sp>
      <p:graphicFrame>
        <p:nvGraphicFramePr>
          <p:cNvPr id="173" name="Google Shape;173;p27"/>
          <p:cNvGraphicFramePr/>
          <p:nvPr/>
        </p:nvGraphicFramePr>
        <p:xfrm>
          <a:off x="486450" y="137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625875"/>
                <a:gridCol w="2625875"/>
                <a:gridCol w="2625875"/>
              </a:tblGrid>
              <a:tr h="62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232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Bluetooth module is able to connect to iOS and transfer data between phone and microcontroller over an open-air distance of 2 meters.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Bluetooth module operates over UART interface with microcontroller to send and receive data.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Pair with module and send/receive simple hello world message from 2 meters away.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 Bluetooth module to microcontroller over UART, send/receive simple hello world message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Reliable Bluetooth communication achieved within 2 meters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Nominal serial connection over UART to microcontroller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87900" y="555600"/>
            <a:ext cx="5112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Power Subsystem</a:t>
            </a:r>
            <a:endParaRPr sz="3000"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Voltage regulation from 7.4V Lithium Ion Battery Pack to 6V for Motor/Alarm and 3.3V for Digital Logic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Original design called for Battery Charging IC - scrapped in final integration when switch to 9V Battery made</a:t>
            </a:r>
            <a:endParaRPr sz="1400"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725" y="1311288"/>
            <a:ext cx="4527249" cy="300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Subsystem - Verification</a:t>
            </a:r>
            <a:endParaRPr/>
          </a:p>
        </p:txBody>
      </p:sp>
      <p:graphicFrame>
        <p:nvGraphicFramePr>
          <p:cNvPr id="188" name="Google Shape;188;p29"/>
          <p:cNvGraphicFramePr/>
          <p:nvPr/>
        </p:nvGraphicFramePr>
        <p:xfrm>
          <a:off x="952500" y="132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413000"/>
                <a:gridCol w="2413000"/>
                <a:gridCol w="2413000"/>
              </a:tblGrid>
              <a:tr h="299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002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translate 7.4V battery voltage into 3.3V for mcu, sensors, and communication and 6V for electromechanical subsystem.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Maintain safe operating temperature at a peak current draw of 250mA </a:t>
                      </a:r>
                      <a:r>
                        <a:rPr i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(motor running full + bluetooth xfer + gps tracking).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 voltage regulator to 7.4V DC from power supply in lab, set up configuration and use DMM to monitor output voltages.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 voltage regulator to load and supply 250mA, monitor temperature to ensure it does not exceed 125 degrees celsius over a 5 minute draw.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DMM probes measure 6V and 3.3V outputs with ±0.020V and ±0.011V fluctuations respectively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Monitored with IR Thermometer under load, temperatures did not exceed 25 degrees Celsius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87900" y="555600"/>
            <a:ext cx="671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Electromechanical Subsystem</a:t>
            </a:r>
            <a:endParaRPr sz="3000"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Original SMT motor driver scrapped for L298N motor driver Breakout Board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6VDC supplied to motor through motor driver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PWM and logic control supplied to motor driver from Processing subsystem</a:t>
            </a:r>
            <a:endParaRPr sz="1400"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050" y="1822625"/>
            <a:ext cx="2808000" cy="179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 b="14857" l="21813" r="0" t="0"/>
          <a:stretch/>
        </p:blipFill>
        <p:spPr>
          <a:xfrm>
            <a:off x="3836425" y="1822625"/>
            <a:ext cx="2195454" cy="179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5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Electromechanical - Characterization 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Input: 6V, 800mA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Angular Velocity: ω = rpm x 2π / 60 = 7.85 rad/s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Torque: τ = I x V x E / 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Gives us torque of 0.0917 Nm or 0.935 kg cm, more than enough to move our 100g bolt for a travel of 2 cm.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650" y="2208550"/>
            <a:ext cx="2662275" cy="199671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650" y="196275"/>
            <a:ext cx="2662267" cy="1938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Ridesharing on the rise across the nation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947550" y="4401225"/>
            <a:ext cx="3911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https://communityimpact.com/austin/san-marcos-buda-kyle/business/2018/08/29/texas-state-university-city-of-san-marcos-to-launch-aveoride-bike-share-program/</a:t>
            </a:r>
            <a:endParaRPr baseline="-25000" i="1"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https://techcrunch.com/2017/03/15/limebike-raises-12-million-to-roll-out-bike-sharing-without-kiosks-in-the-us/</a:t>
            </a:r>
            <a:endParaRPr baseline="-25000" i="1"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Electromechanical - Verification</a:t>
            </a:r>
            <a:endParaRPr/>
          </a:p>
        </p:txBody>
      </p:sp>
      <p:graphicFrame>
        <p:nvGraphicFramePr>
          <p:cNvPr id="211" name="Google Shape;211;p32"/>
          <p:cNvGraphicFramePr/>
          <p:nvPr/>
        </p:nvGraphicFramePr>
        <p:xfrm>
          <a:off x="513475" y="127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520125"/>
                <a:gridCol w="2520125"/>
                <a:gridCol w="2520125"/>
              </a:tblGrid>
              <a:tr h="390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47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Motor driver is capable of reversing motor motion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Motor driver can translate a 0-3.3v PWM into 6VDC motor drive signal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provide enough torque to push and pull 100g bolt back with linear motion.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Powered by 6V LiPo battery with 1000mAh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Measure switch in polarity of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PWM 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oscilloscope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Isolate motor driver with 3.3v PWM signal and measure output voltage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sample bolt and run 6VDC 160mA from power supply through motor.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Determine how long motor will need to run to release and relock bolt, run that cycle off of battery power.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Polarity reverse on driver control led to reverse motor motion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Output voltage observed at 6VDC ± 0.30V worst case, nominal current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Motor achieved linear bolt motion through rack and pinion when connected to supply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Determined to be 2 second run for optimal travel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265500" y="23192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Overview</a:t>
            </a:r>
            <a:endParaRPr/>
          </a:p>
        </p:txBody>
      </p:sp>
      <p:sp>
        <p:nvSpPr>
          <p:cNvPr id="218" name="Google Shape;218;p33"/>
          <p:cNvSpPr txBox="1"/>
          <p:nvPr>
            <p:ph idx="1" type="subTitle"/>
          </p:nvPr>
        </p:nvSpPr>
        <p:spPr>
          <a:xfrm>
            <a:off x="265500" y="148045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Central server used to store all data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Mobile application on the user’s smartphone device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Firmware on ATmega328P MCU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19" name="Google Shape;219;p33"/>
          <p:cNvGrpSpPr/>
          <p:nvPr/>
        </p:nvGrpSpPr>
        <p:grpSpPr>
          <a:xfrm>
            <a:off x="5830725" y="859450"/>
            <a:ext cx="2298000" cy="3424600"/>
            <a:chOff x="6077700" y="1144125"/>
            <a:chExt cx="2298000" cy="3424600"/>
          </a:xfrm>
        </p:grpSpPr>
        <p:sp>
          <p:nvSpPr>
            <p:cNvPr id="220" name="Google Shape;220;p33"/>
            <p:cNvSpPr/>
            <p:nvPr/>
          </p:nvSpPr>
          <p:spPr>
            <a:xfrm>
              <a:off x="6077700" y="1144125"/>
              <a:ext cx="1675200" cy="686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Central Server</a:t>
              </a: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6077700" y="2513375"/>
              <a:ext cx="1675200" cy="686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Mobile Application</a:t>
              </a: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6077700" y="3882625"/>
              <a:ext cx="1675200" cy="686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Microcontroller</a:t>
              </a:r>
              <a:endParaRPr/>
            </a:p>
          </p:txBody>
        </p:sp>
        <p:cxnSp>
          <p:nvCxnSpPr>
            <p:cNvPr id="223" name="Google Shape;223;p33"/>
            <p:cNvCxnSpPr>
              <a:stCxn id="220" idx="2"/>
              <a:endCxn id="221" idx="0"/>
            </p:cNvCxnSpPr>
            <p:nvPr/>
          </p:nvCxnSpPr>
          <p:spPr>
            <a:xfrm>
              <a:off x="6915300" y="1830225"/>
              <a:ext cx="0" cy="683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4" name="Google Shape;224;p33"/>
            <p:cNvCxnSpPr>
              <a:stCxn id="221" idx="2"/>
              <a:endCxn id="222" idx="0"/>
            </p:cNvCxnSpPr>
            <p:nvPr/>
          </p:nvCxnSpPr>
          <p:spPr>
            <a:xfrm>
              <a:off x="6915300" y="3199475"/>
              <a:ext cx="0" cy="683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25" name="Google Shape;225;p33"/>
            <p:cNvSpPr txBox="1"/>
            <p:nvPr/>
          </p:nvSpPr>
          <p:spPr>
            <a:xfrm>
              <a:off x="6915300" y="2000050"/>
              <a:ext cx="6444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Wifi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33"/>
            <p:cNvSpPr txBox="1"/>
            <p:nvPr/>
          </p:nvSpPr>
          <p:spPr>
            <a:xfrm>
              <a:off x="6915300" y="3369325"/>
              <a:ext cx="14604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Bluetooth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Server</a:t>
            </a:r>
            <a:endParaRPr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central server stores: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from bicycles rides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of bicycles storing bicycle ids and keys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Log of users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TinyWebDB service used to work with GoogleAppEngine Database </a:t>
            </a:r>
            <a:endParaRPr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500" y="3127827"/>
            <a:ext cx="3262325" cy="6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429" y="1489825"/>
            <a:ext cx="2816467" cy="13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5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Server - Verification</a:t>
            </a:r>
            <a:endParaRPr/>
          </a:p>
        </p:txBody>
      </p:sp>
      <p:graphicFrame>
        <p:nvGraphicFramePr>
          <p:cNvPr id="242" name="Google Shape;242;p35"/>
          <p:cNvGraphicFramePr/>
          <p:nvPr/>
        </p:nvGraphicFramePr>
        <p:xfrm>
          <a:off x="310675" y="140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767525"/>
                <a:gridCol w="2767525"/>
                <a:gridCol w="2767525"/>
              </a:tblGrid>
              <a:tr h="38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357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connect to mobile device over wifi and send and receive accurate data.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access and process blocks of data.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store a months worth of data.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Unit test wifi connection by sending/receiving plaintext between mobile application and central server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Create test function to access, modify, and display given data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Verify data storage by checking size of single ride data, and extrapolating that to amount our server can store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Mobile application was unable to connect to server; data needed to be inserted and retrieved manually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 were able to modify, access, and display data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Google Cloud Platform offers unlimited storage; rates increase as amount of data does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</a:t>
            </a:r>
            <a:r>
              <a:rPr lang="en"/>
              <a:t>ntermediate communication method between the central server and microcontroller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Sends user input to firmware via bluetooth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Developed for Android phones via MIT AppInventor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175" y="1545575"/>
            <a:ext cx="1634999" cy="29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350" y="1545575"/>
            <a:ext cx="2409803" cy="29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 rotWithShape="1">
          <a:blip r:embed="rId5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 - Verification</a:t>
            </a:r>
            <a:endParaRPr/>
          </a:p>
        </p:txBody>
      </p:sp>
      <p:graphicFrame>
        <p:nvGraphicFramePr>
          <p:cNvPr id="258" name="Google Shape;258;p37"/>
          <p:cNvGraphicFramePr/>
          <p:nvPr/>
        </p:nvGraphicFramePr>
        <p:xfrm>
          <a:off x="302050" y="138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{18C385D6-D1C3-4910-BE71-45DDC547745F}</a:tableStyleId>
              </a:tblPr>
              <a:tblGrid>
                <a:gridCol w="2767525"/>
                <a:gridCol w="2767525"/>
                <a:gridCol w="2767525"/>
              </a:tblGrid>
              <a:tr h="270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Plan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100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pair with bluetooth module on mcu and send and receive accurate information.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Able to connect with central server over wifi and send and receive accurate information.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Unit test bluetooth connection by sending/receiving plaintext between MCU and mobile application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Unit test wifi connection by sending/receiving plaintext between mobile application and central server 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Mobile application accurately sent and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received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data from MCU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Mobile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application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was unable to connect to central server; data needed to manually be inserted and retrieved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Firmware</a:t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87900" y="14039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Firmware was developed in ArduinoIDE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Interfaces with mobile application via HC-05 bluetooth module’s UART connection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Interfaces with accelerometer via I2C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Capable of sending and </a:t>
            </a:r>
            <a:r>
              <a:rPr lang="en"/>
              <a:t>receiving</a:t>
            </a:r>
            <a:r>
              <a:rPr lang="en"/>
              <a:t> data, as well as sending pwm signals to motor and alarm</a:t>
            </a:r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400" y="1096088"/>
            <a:ext cx="3623865" cy="3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500" y="152400"/>
            <a:ext cx="3171276" cy="312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538" y="152400"/>
            <a:ext cx="202360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956" y="152400"/>
            <a:ext cx="304721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5690063" y="3446900"/>
            <a:ext cx="28347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Firmware for: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FSM (Left)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PWM (Center)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Accelerometer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(Right)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 rotWithShape="1">
          <a:blip r:embed="rId6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82" name="Google Shape;282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hardware design failed due to PCB issues, but a redesigned prototype was built and demonstrated to achieve high-level requirements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Software application performed well with connection to hardware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edesign of PCB using simplified, spread out components and test points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Consolidate MCU and Bluetooth Transceiver to all-encompassing SoC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Redesign of mechanical housing for more realistic compact form-factor, longer rack for bolt actuation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Redesign of central server to be accessible by mobile application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Integration of wifi module and gps into hardware module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Development of iOS mobile application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Empower bike owners to share their transportation with others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All-inclusive hardware lock with Bluetooth connection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Operational for long periods of time without recharging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Ability to transfer data to a central server for review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95" name="Google Shape;295;p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Gregg Bennett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ECE Machine Shop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Soumithri Bala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Q &amp; A</a:t>
            </a:r>
            <a:endParaRPr sz="4800"/>
          </a:p>
        </p:txBody>
      </p:sp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425" y="633950"/>
            <a:ext cx="2346976" cy="387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04875" y="18186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Subsystems encompassing both hardware and software portions of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Hardware subsystems embedded inside mechanical housing of lock with battery power -- self contained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Software application connected over Bluetooth to hardware for user control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Overview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Mechanical Housing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Power Subsystem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Processing Subsystem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Communication Subsystem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Sensor Subsystem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lang="en">
                <a:solidFill>
                  <a:schemeClr val="accent5"/>
                </a:solidFill>
              </a:rPr>
              <a:t>Electromechanical Subsystem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Overview - PCB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6268" l="0" r="0" t="5188"/>
          <a:stretch/>
        </p:blipFill>
        <p:spPr>
          <a:xfrm>
            <a:off x="387900" y="1483575"/>
            <a:ext cx="8597497" cy="318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87900" y="555600"/>
            <a:ext cx="8083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Mechanical Housing</a:t>
            </a:r>
            <a:endParaRPr sz="3000"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Designed in association with ECE Machine Shop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Rack and Pinion translates motor rotation into linear actuation of bolt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Encloses entirety of hardware system with through-holes for lock and power jack</a:t>
            </a:r>
            <a:endParaRPr sz="1400"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21766" l="0" r="0" t="11281"/>
          <a:stretch/>
        </p:blipFill>
        <p:spPr>
          <a:xfrm>
            <a:off x="4407200" y="672850"/>
            <a:ext cx="4063974" cy="204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16046" l="0" r="0" t="19354"/>
          <a:stretch/>
        </p:blipFill>
        <p:spPr>
          <a:xfrm>
            <a:off x="4407200" y="2713425"/>
            <a:ext cx="4063974" cy="19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555600"/>
            <a:ext cx="8002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Processing Subsystem</a:t>
            </a:r>
            <a:endParaRPr sz="3000"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Communicated simultaneously between subsystems for lock, unlock, and alarm signal generation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UART, I2C, and PWM communication interfaces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Original design of ATMega328P surface mounted to PCB replaced with a RedBoard of the same ATMega328P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14387" l="0" r="0" t="15398"/>
          <a:stretch/>
        </p:blipFill>
        <p:spPr>
          <a:xfrm>
            <a:off x="4572000" y="1594025"/>
            <a:ext cx="3818520" cy="26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572000" y="4275125"/>
            <a:ext cx="38184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https://protostack.com.au/shop/microcontrollers/atmega328p-pu-atmel-8-bit-32k-avr-microcontroller/</a:t>
            </a:r>
            <a:endParaRPr i="1"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53334" l="0" r="48288" t="0"/>
          <a:stretch/>
        </p:blipFill>
        <p:spPr>
          <a:xfrm>
            <a:off x="7648775" y="4796100"/>
            <a:ext cx="1495226" cy="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