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5143500" cx="9144000"/>
  <p:notesSz cx="6858000" cy="9144000"/>
  <p:embeddedFontLst>
    <p:embeddedFont>
      <p:font typeface="Gill Sans"/>
      <p:regular r:id="rId43"/>
      <p:bold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GillSans-bold.fntdata"/><Relationship Id="rId21" Type="http://schemas.openxmlformats.org/officeDocument/2006/relationships/slide" Target="slides/slide16.xml"/><Relationship Id="rId43" Type="http://schemas.openxmlformats.org/officeDocument/2006/relationships/font" Target="fonts/GillSans-regular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2a882ff4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g1b2a882ff4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b2a882ff41_0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1b2a882ff41_0_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b2a882ff41_0_4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g1b2a882ff41_0_4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b2a882ff41_0_5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g1b2a882ff41_0_5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b2b42a022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1b2b42a022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b2b42a0226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g1b2b42a0226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b2b42a0226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g1b2b42a0226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b2b42a0226_0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g1b2b42a0226_0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b2b42a0226_0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g1b2b42a0226_0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b2b42a0226_0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1b2b42a0226_0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b2a882ff41_1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2" name="Google Shape;302;g1b2a882ff41_1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b2a882ff41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" name="Google Shape;67;g1b2a882ff41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b2a882ff41_2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6" name="Google Shape;316;g1b2a882ff41_2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b2a882ff41_2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0" name="Google Shape;330;g1b2a882ff41_2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b2a882ff41_2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g1b2a882ff41_2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b2a882ff41_2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8" name="Google Shape;358;g1b2a882ff41_2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b2a882ff41_0_3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g1b2a882ff41_0_3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b2a882ff41_2_3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9" name="Google Shape;389;g1b2a882ff41_2_3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b2a882ff41_2_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3" name="Google Shape;403;g1b2a882ff41_2_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b2a882ff41_2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7" name="Google Shape;417;g1b2a882ff41_2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b2a882ff41_2_3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2" name="Google Shape;442;g1b2a882ff41_2_3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b2a882ff41_0_3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g1b2a882ff41_0_3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b2a882ff41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g1b2a882ff41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b2a882ff41_2_4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9" name="Google Shape;469;g1b2a882ff41_2_4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b2a882ff41_2_4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2" name="Google Shape;482;g1b2a882ff41_2_4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b2a882ff41_2_4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5" name="Google Shape;495;g1b2a882ff41_2_4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b2a882ff41_2_4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8" name="Google Shape;508;g1b2a882ff41_2_4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1b2a882ff41_0_3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g1b2a882ff41_0_3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b2a882ff41_1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g1b2a882ff41_1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b2a882ff41_0_1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g1b2a882ff41_0_1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1b2a882ff41_0_1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g1b2a882ff41_0_1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b2a882ff41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1b2a882ff41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b2a882ff41_0_4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1b2a882ff41_0_4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b2a882ff41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g1b2a882ff41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b2a882ff41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g1b2a882ff41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b2a882ff41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1b2a882ff41_0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b2a882ff41_0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g1b2a882ff41_0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7086600" y="476727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3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hyperlink" Target="http://drive.google.com/file/d/1RI5wKj6hZpTWyvTtvgrgkiq6X4-6FqJg/view" TargetMode="External"/><Relationship Id="rId5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Relationship Id="rId4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jpg"/><Relationship Id="rId4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jp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png"/><Relationship Id="rId4" Type="http://schemas.openxmlformats.org/officeDocument/2006/relationships/image" Target="../media/image3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png"/><Relationship Id="rId4" Type="http://schemas.openxmlformats.org/officeDocument/2006/relationships/image" Target="../media/image3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9.jpg"/><Relationship Id="rId4" Type="http://schemas.openxmlformats.org/officeDocument/2006/relationships/image" Target="../media/image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8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 flipH="1" rot="10800000">
            <a:off x="-1" y="6122"/>
            <a:ext cx="9144000" cy="51435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18900044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newspaper&#10;&#10;Description automatically generated" id="61" name="Google Shape;61;p14"/>
          <p:cNvPicPr preferRelativeResize="0"/>
          <p:nvPr/>
        </p:nvPicPr>
        <p:blipFill rotWithShape="1">
          <a:blip r:embed="rId3">
            <a:alphaModFix amt="30000"/>
          </a:blip>
          <a:srcRect b="0" l="0" r="0" t="0"/>
          <a:stretch/>
        </p:blipFill>
        <p:spPr>
          <a:xfrm>
            <a:off x="0" y="6123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850500" y="1394531"/>
            <a:ext cx="7443000" cy="3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" sz="3400">
                <a:solidFill>
                  <a:schemeClr val="lt1"/>
                </a:solidFill>
              </a:rPr>
              <a:t>Hearing Alarm System</a:t>
            </a:r>
            <a:endParaRPr i="0" sz="3400" u="none" cap="none" strike="noStrike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>
                <a:solidFill>
                  <a:schemeClr val="lt1"/>
                </a:solidFill>
              </a:rPr>
              <a:t>ECE 445 Final Presentation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i="0" sz="1400" u="none" cap="none" strike="noStrike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400">
                <a:solidFill>
                  <a:schemeClr val="lt1"/>
                </a:solidFill>
              </a:rPr>
              <a:t>Alex Yuan</a:t>
            </a:r>
            <a:endParaRPr sz="14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400">
                <a:solidFill>
                  <a:schemeClr val="lt1"/>
                </a:solidFill>
              </a:rPr>
              <a:t>Jake Fava</a:t>
            </a:r>
            <a:endParaRPr sz="14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400">
                <a:solidFill>
                  <a:schemeClr val="lt1"/>
                </a:solidFill>
              </a:rPr>
              <a:t>Jinzhi Shen</a:t>
            </a:r>
            <a:endParaRPr sz="14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400">
                <a:solidFill>
                  <a:schemeClr val="lt1"/>
                </a:solidFill>
              </a:rPr>
              <a:t>Team 8</a:t>
            </a:r>
            <a:endParaRPr sz="14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</a:pPr>
            <a:r>
              <a:rPr lang="en" sz="1400">
                <a:solidFill>
                  <a:schemeClr val="lt1"/>
                </a:solidFill>
              </a:rPr>
              <a:t>TA: Hojoon Ryu</a:t>
            </a:r>
            <a:endParaRPr sz="14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400">
                <a:solidFill>
                  <a:schemeClr val="lt1"/>
                </a:solidFill>
              </a:rPr>
              <a:t>Professor: Arne Fillet</a:t>
            </a:r>
            <a:endParaRPr sz="14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</p:txBody>
      </p:sp>
      <p:pic>
        <p:nvPicPr>
          <p:cNvPr descr="A picture containing drawing&#10;&#10;Description automatically generated" id="63" name="Google Shape;6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0755" y="639724"/>
            <a:ext cx="2182486" cy="56556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6354343" y="3497413"/>
            <a:ext cx="411600" cy="2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282606" y="4893286"/>
            <a:ext cx="48198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ECE 445</a:t>
            </a:r>
            <a:endParaRPr sz="1100"/>
          </a:p>
        </p:txBody>
      </p:sp>
      <p:sp>
        <p:nvSpPr>
          <p:cNvPr id="178" name="Google Shape;178;p23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179" name="Google Shape;179;p23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80" name="Google Shape;18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 txBox="1"/>
          <p:nvPr/>
        </p:nvSpPr>
        <p:spPr>
          <a:xfrm>
            <a:off x="282607" y="47420"/>
            <a:ext cx="8182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3000">
                <a:solidFill>
                  <a:schemeClr val="lt1"/>
                </a:solidFill>
              </a:rPr>
              <a:t>Initial Subsystem Block Diagram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82" name="Google Shape;182;p23"/>
          <p:cNvSpPr txBox="1"/>
          <p:nvPr>
            <p:ph idx="12" type="sldNum"/>
          </p:nvPr>
        </p:nvSpPr>
        <p:spPr>
          <a:xfrm>
            <a:off x="7086600" y="4767272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3" name="Google Shape;18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62037" y="752409"/>
            <a:ext cx="6071701" cy="393868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 txBox="1"/>
          <p:nvPr/>
        </p:nvSpPr>
        <p:spPr>
          <a:xfrm>
            <a:off x="4985600" y="4019800"/>
            <a:ext cx="4320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Gill Sans"/>
                <a:ea typeface="Gill Sans"/>
                <a:cs typeface="Gill Sans"/>
                <a:sym typeface="Gill Sans"/>
              </a:rPr>
              <a:t>Initial block diagram from design document</a:t>
            </a:r>
            <a:endParaRPr i="1" sz="18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231300" y="945475"/>
            <a:ext cx="26307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Gill Sans"/>
                <a:ea typeface="Gill Sans"/>
                <a:cs typeface="Gill Sans"/>
                <a:sym typeface="Gill Sans"/>
              </a:rPr>
              <a:t>Initial Subsystems:</a:t>
            </a:r>
            <a:endParaRPr b="1" sz="1900">
              <a:latin typeface="Gill Sans"/>
              <a:ea typeface="Gill Sans"/>
              <a:cs typeface="Gill Sans"/>
              <a:sym typeface="Gill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ill Sans"/>
              <a:buAutoNum type="arabicPeriod"/>
            </a:pPr>
            <a:r>
              <a:rPr lang="en" sz="1900">
                <a:latin typeface="Gill Sans"/>
                <a:ea typeface="Gill Sans"/>
                <a:cs typeface="Gill Sans"/>
                <a:sym typeface="Gill Sans"/>
              </a:rPr>
              <a:t>Sound Processing</a:t>
            </a:r>
            <a:endParaRPr sz="1900">
              <a:latin typeface="Gill Sans"/>
              <a:ea typeface="Gill Sans"/>
              <a:cs typeface="Gill Sans"/>
              <a:sym typeface="Gill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ill Sans"/>
              <a:buAutoNum type="arabicPeriod"/>
            </a:pPr>
            <a:r>
              <a:rPr lang="en" sz="1900">
                <a:latin typeface="Gill Sans"/>
                <a:ea typeface="Gill Sans"/>
                <a:cs typeface="Gill Sans"/>
                <a:sym typeface="Gill Sans"/>
              </a:rPr>
              <a:t>User Interface</a:t>
            </a:r>
            <a:endParaRPr sz="1900">
              <a:latin typeface="Gill Sans"/>
              <a:ea typeface="Gill Sans"/>
              <a:cs typeface="Gill Sans"/>
              <a:sym typeface="Gill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ill Sans"/>
              <a:buAutoNum type="arabicPeriod"/>
            </a:pPr>
            <a:r>
              <a:rPr lang="en" sz="1900">
                <a:latin typeface="Gill Sans"/>
                <a:ea typeface="Gill Sans"/>
                <a:cs typeface="Gill Sans"/>
                <a:sym typeface="Gill Sans"/>
              </a:rPr>
              <a:t>Power</a:t>
            </a:r>
            <a:endParaRPr sz="19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4"/>
          <p:cNvSpPr txBox="1"/>
          <p:nvPr/>
        </p:nvSpPr>
        <p:spPr>
          <a:xfrm>
            <a:off x="282606" y="4893286"/>
            <a:ext cx="48198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ECE 445</a:t>
            </a:r>
            <a:endParaRPr sz="1100"/>
          </a:p>
        </p:txBody>
      </p:sp>
      <p:sp>
        <p:nvSpPr>
          <p:cNvPr id="192" name="Google Shape;192;p24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193" name="Google Shape;193;p24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94" name="Google Shape;19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 txBox="1"/>
          <p:nvPr/>
        </p:nvSpPr>
        <p:spPr>
          <a:xfrm>
            <a:off x="282607" y="47420"/>
            <a:ext cx="8182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3000">
                <a:solidFill>
                  <a:schemeClr val="lt1"/>
                </a:solidFill>
              </a:rPr>
              <a:t>Design Change #1 - Battery Removal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96" name="Google Shape;196;p24"/>
          <p:cNvSpPr txBox="1"/>
          <p:nvPr>
            <p:ph idx="12" type="sldNum"/>
          </p:nvPr>
        </p:nvSpPr>
        <p:spPr>
          <a:xfrm>
            <a:off x="7086600" y="4767272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24"/>
          <p:cNvSpPr txBox="1"/>
          <p:nvPr/>
        </p:nvSpPr>
        <p:spPr>
          <a:xfrm>
            <a:off x="231300" y="945475"/>
            <a:ext cx="4605000" cy="31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Gill Sans"/>
                <a:ea typeface="Gill Sans"/>
                <a:cs typeface="Gill Sans"/>
                <a:sym typeface="Gill Sans"/>
              </a:rPr>
              <a:t>Description:</a:t>
            </a:r>
            <a:endParaRPr b="1" sz="1900">
              <a:latin typeface="Gill Sans"/>
              <a:ea typeface="Gill Sans"/>
              <a:cs typeface="Gill Sans"/>
              <a:sym typeface="Gill Sans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Gill Sans"/>
              <a:buChar char="●"/>
            </a:pPr>
            <a:r>
              <a:rPr lang="en" sz="1900">
                <a:latin typeface="Gill Sans"/>
                <a:ea typeface="Gill Sans"/>
                <a:cs typeface="Gill Sans"/>
                <a:sym typeface="Gill Sans"/>
              </a:rPr>
              <a:t>Lithium-Ion battery and charger removed from power subsystem</a:t>
            </a:r>
            <a:endParaRPr sz="1900">
              <a:latin typeface="Gill Sans"/>
              <a:ea typeface="Gill Sans"/>
              <a:cs typeface="Gill Sans"/>
              <a:sym typeface="Gill Sans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Gill Sans"/>
              <a:buChar char="●"/>
            </a:pPr>
            <a:r>
              <a:rPr lang="en" sz="1900">
                <a:latin typeface="Gill Sans"/>
                <a:ea typeface="Gill Sans"/>
                <a:cs typeface="Gill Sans"/>
                <a:sym typeface="Gill Sans"/>
              </a:rPr>
              <a:t>Replaced with USB power</a:t>
            </a:r>
            <a:endParaRPr sz="19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900">
                <a:latin typeface="Gill Sans"/>
                <a:ea typeface="Gill Sans"/>
                <a:cs typeface="Gill Sans"/>
                <a:sym typeface="Gill Sans"/>
              </a:rPr>
              <a:t>Rationale:</a:t>
            </a:r>
            <a:endParaRPr b="1" sz="1900">
              <a:latin typeface="Gill Sans"/>
              <a:ea typeface="Gill Sans"/>
              <a:cs typeface="Gill Sans"/>
              <a:sym typeface="Gill Sans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Gill Sans"/>
              <a:buChar char="●"/>
            </a:pPr>
            <a:r>
              <a:rPr lang="en" sz="1900">
                <a:latin typeface="Gill Sans"/>
                <a:ea typeface="Gill Sans"/>
                <a:cs typeface="Gill Sans"/>
                <a:sym typeface="Gill Sans"/>
              </a:rPr>
              <a:t>Reducing design complexity</a:t>
            </a:r>
            <a:endParaRPr sz="1900">
              <a:latin typeface="Gill Sans"/>
              <a:ea typeface="Gill Sans"/>
              <a:cs typeface="Gill Sans"/>
              <a:sym typeface="Gill Sans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Gill Sans"/>
              <a:buChar char="●"/>
            </a:pPr>
            <a:r>
              <a:rPr lang="en" sz="1900">
                <a:latin typeface="Gill Sans"/>
                <a:ea typeface="Gill Sans"/>
                <a:cs typeface="Gill Sans"/>
                <a:sym typeface="Gill Sans"/>
              </a:rPr>
              <a:t>Consideration of context (music practice rooms with computers)</a:t>
            </a:r>
            <a:endParaRPr sz="19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98" name="Google Shape;198;p24"/>
          <p:cNvPicPr preferRelativeResize="0"/>
          <p:nvPr/>
        </p:nvPicPr>
        <p:blipFill rotWithShape="1">
          <a:blip r:embed="rId4">
            <a:alphaModFix/>
          </a:blip>
          <a:srcRect b="27052" l="3762" r="45875" t="33569"/>
          <a:stretch/>
        </p:blipFill>
        <p:spPr>
          <a:xfrm>
            <a:off x="5021275" y="1396338"/>
            <a:ext cx="3396432" cy="172263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/>
          <p:cNvSpPr/>
          <p:nvPr/>
        </p:nvSpPr>
        <p:spPr>
          <a:xfrm>
            <a:off x="6098682" y="2295032"/>
            <a:ext cx="691023" cy="67736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D24726"/>
                </a:solidFill>
                <a:latin typeface="Arial"/>
              </a:rPr>
              <a:t>O</a:t>
            </a:r>
          </a:p>
        </p:txBody>
      </p:sp>
      <p:cxnSp>
        <p:nvCxnSpPr>
          <p:cNvPr id="200" name="Google Shape;200;p24"/>
          <p:cNvCxnSpPr/>
          <p:nvPr/>
        </p:nvCxnSpPr>
        <p:spPr>
          <a:xfrm>
            <a:off x="6077669" y="2267181"/>
            <a:ext cx="733200" cy="733200"/>
          </a:xfrm>
          <a:prstGeom prst="straightConnector1">
            <a:avLst/>
          </a:prstGeom>
          <a:noFill/>
          <a:ln cap="flat" cmpd="sng" w="38100">
            <a:solidFill>
              <a:srgbClr val="D2472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1" name="Google Shape;201;p24"/>
          <p:cNvSpPr/>
          <p:nvPr/>
        </p:nvSpPr>
        <p:spPr>
          <a:xfrm>
            <a:off x="7446919" y="2295032"/>
            <a:ext cx="691023" cy="67736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D24726"/>
                </a:solidFill>
                <a:latin typeface="Arial"/>
              </a:rPr>
              <a:t>O</a:t>
            </a:r>
          </a:p>
        </p:txBody>
      </p:sp>
      <p:cxnSp>
        <p:nvCxnSpPr>
          <p:cNvPr id="202" name="Google Shape;202;p24"/>
          <p:cNvCxnSpPr/>
          <p:nvPr/>
        </p:nvCxnSpPr>
        <p:spPr>
          <a:xfrm>
            <a:off x="7425906" y="2267181"/>
            <a:ext cx="733200" cy="733200"/>
          </a:xfrm>
          <a:prstGeom prst="straightConnector1">
            <a:avLst/>
          </a:prstGeom>
          <a:noFill/>
          <a:ln cap="flat" cmpd="sng" w="38100">
            <a:solidFill>
              <a:srgbClr val="D2472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" name="Google Shape;203;p24"/>
          <p:cNvCxnSpPr/>
          <p:nvPr/>
        </p:nvCxnSpPr>
        <p:spPr>
          <a:xfrm flipH="1" rot="10800000">
            <a:off x="5717650" y="2141538"/>
            <a:ext cx="928500" cy="183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204" name="Google Shape;204;p24"/>
          <p:cNvCxnSpPr/>
          <p:nvPr/>
        </p:nvCxnSpPr>
        <p:spPr>
          <a:xfrm>
            <a:off x="6191969" y="2381481"/>
            <a:ext cx="733200" cy="733200"/>
          </a:xfrm>
          <a:prstGeom prst="straightConnector1">
            <a:avLst/>
          </a:prstGeom>
          <a:noFill/>
          <a:ln cap="flat" cmpd="sng" w="38100">
            <a:solidFill>
              <a:srgbClr val="D2472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5" name="Google Shape;205;p24"/>
          <p:cNvSpPr txBox="1"/>
          <p:nvPr/>
        </p:nvSpPr>
        <p:spPr>
          <a:xfrm>
            <a:off x="4663425" y="3331650"/>
            <a:ext cx="4112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Changes reflected in block diagram</a:t>
            </a:r>
            <a:endParaRPr i="1"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5"/>
          <p:cNvSpPr txBox="1"/>
          <p:nvPr/>
        </p:nvSpPr>
        <p:spPr>
          <a:xfrm>
            <a:off x="282606" y="4893286"/>
            <a:ext cx="48198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ECE 445</a:t>
            </a:r>
            <a:endParaRPr sz="1100"/>
          </a:p>
        </p:txBody>
      </p:sp>
      <p:sp>
        <p:nvSpPr>
          <p:cNvPr id="212" name="Google Shape;212;p25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13" name="Google Shape;213;p25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14" name="Google Shape;21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5"/>
          <p:cNvSpPr txBox="1"/>
          <p:nvPr/>
        </p:nvSpPr>
        <p:spPr>
          <a:xfrm>
            <a:off x="282607" y="47420"/>
            <a:ext cx="81825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800">
                <a:solidFill>
                  <a:schemeClr val="lt1"/>
                </a:solidFill>
              </a:rPr>
              <a:t>Design Change #2 - Microcontroller Unit Change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216" name="Google Shape;216;p25"/>
          <p:cNvSpPr txBox="1"/>
          <p:nvPr>
            <p:ph idx="12" type="sldNum"/>
          </p:nvPr>
        </p:nvSpPr>
        <p:spPr>
          <a:xfrm>
            <a:off x="7086600" y="4767272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7" name="Google Shape;217;p25"/>
          <p:cNvSpPr txBox="1"/>
          <p:nvPr/>
        </p:nvSpPr>
        <p:spPr>
          <a:xfrm>
            <a:off x="231300" y="945475"/>
            <a:ext cx="4605000" cy="3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Description:</a:t>
            </a:r>
            <a:endParaRPr b="1"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Changed MCU to another in same family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STM32F103 &gt; STM32F401</a:t>
            </a:r>
            <a:endParaRPr sz="19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900"/>
              <a:t>Rationale: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New chip needed to accommodate I2S protocol from microphone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Old chip unable to be programmed directly via USB</a:t>
            </a:r>
            <a:endParaRPr sz="1900"/>
          </a:p>
        </p:txBody>
      </p:sp>
      <p:sp>
        <p:nvSpPr>
          <p:cNvPr id="218" name="Google Shape;218;p25"/>
          <p:cNvSpPr txBox="1"/>
          <p:nvPr/>
        </p:nvSpPr>
        <p:spPr>
          <a:xfrm>
            <a:off x="4663425" y="3331650"/>
            <a:ext cx="4112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</a:rPr>
              <a:t>High-level view of I2S protocol</a:t>
            </a:r>
            <a:endParaRPr i="1" sz="1800">
              <a:solidFill>
                <a:schemeClr val="dk1"/>
              </a:solidFill>
            </a:endParaRPr>
          </a:p>
        </p:txBody>
      </p:sp>
      <p:pic>
        <p:nvPicPr>
          <p:cNvPr id="219" name="Google Shape;21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3810" y="2004449"/>
            <a:ext cx="3271325" cy="8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ark&#10;&#10;Description automatically generated" id="224" name="Google Shape;22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6"/>
          <p:cNvSpPr/>
          <p:nvPr/>
        </p:nvSpPr>
        <p:spPr>
          <a:xfrm flipH="1" rot="10800000">
            <a:off x="-1" y="0"/>
            <a:ext cx="9144000" cy="5143500"/>
          </a:xfrm>
          <a:prstGeom prst="rect">
            <a:avLst/>
          </a:prstGeom>
          <a:gradFill>
            <a:gsLst>
              <a:gs pos="0">
                <a:srgbClr val="1B4284">
                  <a:alpha val="9803"/>
                </a:srgbClr>
              </a:gs>
              <a:gs pos="50000">
                <a:srgbClr val="1B4284">
                  <a:alpha val="9803"/>
                </a:srgbClr>
              </a:gs>
              <a:gs pos="100000">
                <a:srgbClr val="13294B"/>
              </a:gs>
            </a:gsLst>
            <a:lin ang="18900044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6"/>
          <p:cNvSpPr txBox="1"/>
          <p:nvPr/>
        </p:nvSpPr>
        <p:spPr>
          <a:xfrm>
            <a:off x="1655179" y="1118280"/>
            <a:ext cx="5833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" sz="4500">
                <a:solidFill>
                  <a:schemeClr val="lt1"/>
                </a:solidFill>
              </a:rPr>
              <a:t>TESTING</a:t>
            </a:r>
            <a:endParaRPr i="0" sz="1100" u="none" cap="none" strike="noStrike">
              <a:solidFill>
                <a:srgbClr val="000000"/>
              </a:solidFill>
            </a:endParaRPr>
          </a:p>
        </p:txBody>
      </p:sp>
      <p:pic>
        <p:nvPicPr>
          <p:cNvPr descr="A close up of a logo&#10;&#10;Description automatically generated" id="227" name="Google Shape;22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5657" y="176782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6"/>
          <p:cNvSpPr/>
          <p:nvPr/>
        </p:nvSpPr>
        <p:spPr>
          <a:xfrm>
            <a:off x="4140173" y="2069494"/>
            <a:ext cx="863700" cy="84000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6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ECE 445</a:t>
            </a:r>
            <a:endParaRPr sz="1100"/>
          </a:p>
        </p:txBody>
      </p:sp>
      <p:sp>
        <p:nvSpPr>
          <p:cNvPr id="230" name="Google Shape;230;p26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31" name="Google Shape;231;p26"/>
          <p:cNvSpPr txBox="1"/>
          <p:nvPr>
            <p:ph idx="12" type="sldNum"/>
          </p:nvPr>
        </p:nvSpPr>
        <p:spPr>
          <a:xfrm>
            <a:off x="6354343" y="3497413"/>
            <a:ext cx="411600" cy="2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7"/>
          <p:cNvSpPr txBox="1"/>
          <p:nvPr/>
        </p:nvSpPr>
        <p:spPr>
          <a:xfrm>
            <a:off x="282606" y="4893286"/>
            <a:ext cx="48198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ECE 445</a:t>
            </a:r>
            <a:endParaRPr sz="1100"/>
          </a:p>
        </p:txBody>
      </p:sp>
      <p:sp>
        <p:nvSpPr>
          <p:cNvPr id="238" name="Google Shape;238;p27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39" name="Google Shape;239;p27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40" name="Google Shape;24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7"/>
          <p:cNvSpPr txBox="1"/>
          <p:nvPr/>
        </p:nvSpPr>
        <p:spPr>
          <a:xfrm>
            <a:off x="282607" y="47420"/>
            <a:ext cx="8182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3000">
                <a:solidFill>
                  <a:schemeClr val="lt1"/>
                </a:solidFill>
              </a:rPr>
              <a:t>PCB Testing Was Largely Unsuccessful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242" name="Google Shape;242;p27"/>
          <p:cNvSpPr txBox="1"/>
          <p:nvPr>
            <p:ph idx="12" type="sldNum"/>
          </p:nvPr>
        </p:nvSpPr>
        <p:spPr>
          <a:xfrm>
            <a:off x="7086600" y="4767272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27"/>
          <p:cNvSpPr txBox="1"/>
          <p:nvPr/>
        </p:nvSpPr>
        <p:spPr>
          <a:xfrm>
            <a:off x="231300" y="945475"/>
            <a:ext cx="4221900" cy="28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Description:</a:t>
            </a:r>
            <a:endParaRPr b="1"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Replacement components did not arrive in time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Made an attempt at fixing initial soldering job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900"/>
              <a:buChar char="●"/>
            </a:pPr>
            <a:r>
              <a:rPr lang="en" sz="1900"/>
              <a:t>Found linear regulator to be malfunctioning</a:t>
            </a:r>
            <a:endParaRPr sz="1900"/>
          </a:p>
        </p:txBody>
      </p:sp>
      <p:sp>
        <p:nvSpPr>
          <p:cNvPr id="244" name="Google Shape;244;p27"/>
          <p:cNvSpPr txBox="1"/>
          <p:nvPr/>
        </p:nvSpPr>
        <p:spPr>
          <a:xfrm>
            <a:off x="4663425" y="3712650"/>
            <a:ext cx="4112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</a:rPr>
              <a:t>Final soldered PCB</a:t>
            </a:r>
            <a:endParaRPr i="1" sz="1800">
              <a:solidFill>
                <a:schemeClr val="dk1"/>
              </a:solidFill>
            </a:endParaRPr>
          </a:p>
        </p:txBody>
      </p:sp>
      <p:pic>
        <p:nvPicPr>
          <p:cNvPr id="245" name="Google Shape;24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8013" y="1271267"/>
            <a:ext cx="3162921" cy="2381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8"/>
          <p:cNvSpPr txBox="1"/>
          <p:nvPr/>
        </p:nvSpPr>
        <p:spPr>
          <a:xfrm>
            <a:off x="282606" y="4893286"/>
            <a:ext cx="48198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ECE 445</a:t>
            </a:r>
            <a:endParaRPr sz="1100"/>
          </a:p>
        </p:txBody>
      </p:sp>
      <p:sp>
        <p:nvSpPr>
          <p:cNvPr id="252" name="Google Shape;252;p28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53" name="Google Shape;253;p28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54" name="Google Shape;25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8"/>
          <p:cNvSpPr txBox="1"/>
          <p:nvPr/>
        </p:nvSpPr>
        <p:spPr>
          <a:xfrm>
            <a:off x="282607" y="47420"/>
            <a:ext cx="8182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3000">
                <a:solidFill>
                  <a:schemeClr val="lt1"/>
                </a:solidFill>
              </a:rPr>
              <a:t>Sound Processing Software Example Readout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256" name="Google Shape;256;p28"/>
          <p:cNvSpPr txBox="1"/>
          <p:nvPr>
            <p:ph idx="12" type="sldNum"/>
          </p:nvPr>
        </p:nvSpPr>
        <p:spPr>
          <a:xfrm>
            <a:off x="7086600" y="4767272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7" name="Google Shape;257;p28"/>
          <p:cNvPicPr preferRelativeResize="0"/>
          <p:nvPr/>
        </p:nvPicPr>
        <p:blipFill rotWithShape="1">
          <a:blip r:embed="rId4">
            <a:alphaModFix/>
          </a:blip>
          <a:srcRect b="52376" l="0" r="0" t="0"/>
          <a:stretch/>
        </p:blipFill>
        <p:spPr>
          <a:xfrm>
            <a:off x="998372" y="1118194"/>
            <a:ext cx="7147257" cy="253597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8"/>
          <p:cNvSpPr txBox="1"/>
          <p:nvPr/>
        </p:nvSpPr>
        <p:spPr>
          <a:xfrm>
            <a:off x="1626075" y="3654169"/>
            <a:ext cx="5892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00">
                <a:solidFill>
                  <a:schemeClr val="dk1"/>
                </a:solidFill>
              </a:rPr>
              <a:t>First example: raw decibel readings from microcontroller</a:t>
            </a:r>
            <a:endParaRPr i="1"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Arrows show spikes in SPL from clapping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59" name="Google Shape;259;p28"/>
          <p:cNvCxnSpPr/>
          <p:nvPr/>
        </p:nvCxnSpPr>
        <p:spPr>
          <a:xfrm flipH="1">
            <a:off x="4901494" y="960056"/>
            <a:ext cx="21900" cy="755700"/>
          </a:xfrm>
          <a:prstGeom prst="straightConnector1">
            <a:avLst/>
          </a:prstGeom>
          <a:noFill/>
          <a:ln cap="flat" cmpd="sng" w="38100">
            <a:solidFill>
              <a:srgbClr val="FF552E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0" name="Google Shape;260;p28"/>
          <p:cNvCxnSpPr/>
          <p:nvPr/>
        </p:nvCxnSpPr>
        <p:spPr>
          <a:xfrm flipH="1">
            <a:off x="6718069" y="1169756"/>
            <a:ext cx="21900" cy="755700"/>
          </a:xfrm>
          <a:prstGeom prst="straightConnector1">
            <a:avLst/>
          </a:prstGeom>
          <a:noFill/>
          <a:ln cap="flat" cmpd="sng" w="38100">
            <a:solidFill>
              <a:srgbClr val="FF552E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1" name="Google Shape;261;p28"/>
          <p:cNvCxnSpPr/>
          <p:nvPr/>
        </p:nvCxnSpPr>
        <p:spPr>
          <a:xfrm flipH="1">
            <a:off x="2041050" y="1379438"/>
            <a:ext cx="21900" cy="755700"/>
          </a:xfrm>
          <a:prstGeom prst="straightConnector1">
            <a:avLst/>
          </a:prstGeom>
          <a:noFill/>
          <a:ln cap="flat" cmpd="sng" w="38100">
            <a:solidFill>
              <a:srgbClr val="FF552E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9"/>
          <p:cNvSpPr txBox="1"/>
          <p:nvPr/>
        </p:nvSpPr>
        <p:spPr>
          <a:xfrm>
            <a:off x="282606" y="4893286"/>
            <a:ext cx="48198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ECE 445</a:t>
            </a:r>
            <a:endParaRPr sz="1100"/>
          </a:p>
        </p:txBody>
      </p:sp>
      <p:sp>
        <p:nvSpPr>
          <p:cNvPr id="268" name="Google Shape;268;p29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69" name="Google Shape;269;p29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70" name="Google Shape;27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9"/>
          <p:cNvSpPr txBox="1"/>
          <p:nvPr/>
        </p:nvSpPr>
        <p:spPr>
          <a:xfrm>
            <a:off x="282607" y="47420"/>
            <a:ext cx="81825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600">
                <a:solidFill>
                  <a:schemeClr val="lt1"/>
                </a:solidFill>
              </a:rPr>
              <a:t>Sound Processing Calibration Was Largely Successful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272" name="Google Shape;272;p29"/>
          <p:cNvSpPr txBox="1"/>
          <p:nvPr>
            <p:ph idx="12" type="sldNum"/>
          </p:nvPr>
        </p:nvSpPr>
        <p:spPr>
          <a:xfrm>
            <a:off x="7086600" y="4767272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3" name="Google Shape;27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0319" y="750234"/>
            <a:ext cx="4384125" cy="3643032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9"/>
          <p:cNvSpPr txBox="1"/>
          <p:nvPr/>
        </p:nvSpPr>
        <p:spPr>
          <a:xfrm>
            <a:off x="1802756" y="4358681"/>
            <a:ext cx="5993700" cy="7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800"/>
              <a:t>Sound processing subsystem test results</a:t>
            </a:r>
            <a:endParaRPr sz="1800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0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ECE 445</a:t>
            </a:r>
            <a:endParaRPr sz="1100"/>
          </a:p>
        </p:txBody>
      </p:sp>
      <p:sp>
        <p:nvSpPr>
          <p:cNvPr id="281" name="Google Shape;281;p30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82" name="Google Shape;282;p30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83" name="Google Shape;28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0"/>
          <p:cNvSpPr txBox="1"/>
          <p:nvPr>
            <p:ph idx="12" type="sldNum"/>
          </p:nvPr>
        </p:nvSpPr>
        <p:spPr>
          <a:xfrm>
            <a:off x="7086600" y="4767272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5" name="Google Shape;285;p30" title="PXL_20221129_190054910.TS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1676" y="711486"/>
            <a:ext cx="5143500" cy="38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0"/>
          <p:cNvSpPr txBox="1"/>
          <p:nvPr/>
        </p:nvSpPr>
        <p:spPr>
          <a:xfrm>
            <a:off x="76206" y="912350"/>
            <a:ext cx="31920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900">
                <a:solidFill>
                  <a:schemeClr val="dk1"/>
                </a:solidFill>
              </a:rPr>
              <a:t>Colored LEDs responding to different dB levels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900">
                <a:solidFill>
                  <a:schemeClr val="dk1"/>
                </a:solidFill>
                <a:highlight>
                  <a:srgbClr val="D9EAD3"/>
                </a:highlight>
              </a:rPr>
              <a:t>Green — Safe </a:t>
            </a:r>
            <a:endParaRPr sz="1900">
              <a:solidFill>
                <a:schemeClr val="dk1"/>
              </a:solidFill>
              <a:highlight>
                <a:srgbClr val="D9EAD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900">
                <a:solidFill>
                  <a:schemeClr val="dk1"/>
                </a:solidFill>
                <a:highlight>
                  <a:srgbClr val="D9EAD3"/>
                </a:highlight>
              </a:rPr>
              <a:t>(80dB or less)</a:t>
            </a:r>
            <a:endParaRPr sz="1900">
              <a:solidFill>
                <a:schemeClr val="dk1"/>
              </a:solidFill>
              <a:highlight>
                <a:srgbClr val="D9EAD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900">
                <a:solidFill>
                  <a:schemeClr val="dk1"/>
                </a:solidFill>
                <a:highlight>
                  <a:srgbClr val="FFF2CC"/>
                </a:highlight>
              </a:rPr>
              <a:t>Yellow — Potentially harmful (80-90dB)</a:t>
            </a:r>
            <a:endParaRPr sz="1900">
              <a:solidFill>
                <a:schemeClr val="dk1"/>
              </a:solidFill>
              <a:highlight>
                <a:srgbClr val="FFF2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900">
                <a:solidFill>
                  <a:schemeClr val="dk1"/>
                </a:solidFill>
                <a:highlight>
                  <a:srgbClr val="F4CCCC"/>
                </a:highlight>
              </a:rPr>
              <a:t>Red — Certainly harmful (90dB+)</a:t>
            </a:r>
            <a:endParaRPr sz="1900"/>
          </a:p>
        </p:txBody>
      </p:sp>
      <p:sp>
        <p:nvSpPr>
          <p:cNvPr id="287" name="Google Shape;287;p30"/>
          <p:cNvSpPr txBox="1"/>
          <p:nvPr/>
        </p:nvSpPr>
        <p:spPr>
          <a:xfrm>
            <a:off x="282607" y="47420"/>
            <a:ext cx="8182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3000">
                <a:solidFill>
                  <a:schemeClr val="lt1"/>
                </a:solidFill>
              </a:rPr>
              <a:t>Video of Successful LED Response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arge building with a fountain in front of it&#10;&#10;Description automatically generated with low confidence" id="292" name="Google Shape;29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1"/>
          <p:cNvSpPr/>
          <p:nvPr/>
        </p:nvSpPr>
        <p:spPr>
          <a:xfrm flipH="1" rot="10800000"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1B4284">
                  <a:alpha val="9803"/>
                </a:srgbClr>
              </a:gs>
              <a:gs pos="50000">
                <a:srgbClr val="1B4284">
                  <a:alpha val="9803"/>
                </a:srgbClr>
              </a:gs>
              <a:gs pos="100000">
                <a:srgbClr val="13294B"/>
              </a:gs>
            </a:gsLst>
            <a:lin ang="18900044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1"/>
          <p:cNvSpPr txBox="1"/>
          <p:nvPr/>
        </p:nvSpPr>
        <p:spPr>
          <a:xfrm>
            <a:off x="1655179" y="1118280"/>
            <a:ext cx="5833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" sz="4500">
                <a:solidFill>
                  <a:schemeClr val="lt1"/>
                </a:solidFill>
              </a:rPr>
              <a:t>CHALLENGES</a:t>
            </a:r>
            <a:endParaRPr i="0" sz="1100" u="none" cap="none" strike="noStrike">
              <a:solidFill>
                <a:srgbClr val="000000"/>
              </a:solidFill>
            </a:endParaRPr>
          </a:p>
        </p:txBody>
      </p:sp>
      <p:pic>
        <p:nvPicPr>
          <p:cNvPr descr="A close up of a logo&#10;&#10;Description automatically generated" id="295" name="Google Shape;29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5657" y="176782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1"/>
          <p:cNvSpPr/>
          <p:nvPr/>
        </p:nvSpPr>
        <p:spPr>
          <a:xfrm>
            <a:off x="4140173" y="2069494"/>
            <a:ext cx="863700" cy="84000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1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ECE 445</a:t>
            </a:r>
            <a:endParaRPr sz="1100"/>
          </a:p>
        </p:txBody>
      </p:sp>
      <p:sp>
        <p:nvSpPr>
          <p:cNvPr id="298" name="Google Shape;298;p31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99" name="Google Shape;299;p31"/>
          <p:cNvSpPr txBox="1"/>
          <p:nvPr>
            <p:ph idx="12" type="sldNum"/>
          </p:nvPr>
        </p:nvSpPr>
        <p:spPr>
          <a:xfrm>
            <a:off x="6354343" y="3497413"/>
            <a:ext cx="411600" cy="2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2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2"/>
          <p:cNvSpPr txBox="1"/>
          <p:nvPr/>
        </p:nvSpPr>
        <p:spPr>
          <a:xfrm>
            <a:off x="282606" y="4893286"/>
            <a:ext cx="48198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ECE 445</a:t>
            </a:r>
            <a:endParaRPr sz="1100"/>
          </a:p>
        </p:txBody>
      </p:sp>
      <p:sp>
        <p:nvSpPr>
          <p:cNvPr id="306" name="Google Shape;306;p32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07" name="Google Shape;307;p32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08" name="Google Shape;30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2"/>
          <p:cNvSpPr txBox="1"/>
          <p:nvPr/>
        </p:nvSpPr>
        <p:spPr>
          <a:xfrm>
            <a:off x="282607" y="47420"/>
            <a:ext cx="8182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3000">
                <a:solidFill>
                  <a:schemeClr val="lt1"/>
                </a:solidFill>
              </a:rPr>
              <a:t>Challenge</a:t>
            </a:r>
            <a:r>
              <a:rPr lang="en" sz="3000">
                <a:solidFill>
                  <a:schemeClr val="lt1"/>
                </a:solidFill>
              </a:rPr>
              <a:t> #1 - Initial Design Impracticalities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310" name="Google Shape;310;p32"/>
          <p:cNvSpPr txBox="1"/>
          <p:nvPr>
            <p:ph idx="12" type="sldNum"/>
          </p:nvPr>
        </p:nvSpPr>
        <p:spPr>
          <a:xfrm>
            <a:off x="7086600" y="4767272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1" name="Google Shape;311;p32"/>
          <p:cNvSpPr txBox="1"/>
          <p:nvPr/>
        </p:nvSpPr>
        <p:spPr>
          <a:xfrm>
            <a:off x="231300" y="945475"/>
            <a:ext cx="4605000" cy="27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Description: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Initial PCB design missing boot switch</a:t>
            </a:r>
            <a:endParaRPr sz="19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900"/>
              <a:t>Solution</a:t>
            </a:r>
            <a:r>
              <a:rPr b="1" lang="en" sz="1900"/>
              <a:t>:</a:t>
            </a:r>
            <a:endParaRPr b="1"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Identified issues early enough 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Changed MCU 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Built and ordered second PCB</a:t>
            </a:r>
            <a:endParaRPr sz="1900"/>
          </a:p>
        </p:txBody>
      </p:sp>
      <p:sp>
        <p:nvSpPr>
          <p:cNvPr id="312" name="Google Shape;312;p32"/>
          <p:cNvSpPr txBox="1"/>
          <p:nvPr/>
        </p:nvSpPr>
        <p:spPr>
          <a:xfrm>
            <a:off x="4663425" y="3331650"/>
            <a:ext cx="4112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</a:rPr>
              <a:t>Updated PCB design</a:t>
            </a:r>
            <a:endParaRPr i="1" sz="1800">
              <a:solidFill>
                <a:schemeClr val="dk1"/>
              </a:solidFill>
            </a:endParaRPr>
          </a:p>
        </p:txBody>
      </p:sp>
      <p:pic>
        <p:nvPicPr>
          <p:cNvPr id="313" name="Google Shape;313;p32"/>
          <p:cNvPicPr preferRelativeResize="0"/>
          <p:nvPr/>
        </p:nvPicPr>
        <p:blipFill rotWithShape="1">
          <a:blip r:embed="rId4">
            <a:alphaModFix/>
          </a:blip>
          <a:srcRect b="16862" l="20453" r="8674" t="13746"/>
          <a:stretch/>
        </p:blipFill>
        <p:spPr>
          <a:xfrm>
            <a:off x="4812012" y="1145475"/>
            <a:ext cx="3814924" cy="218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628650" y="972450"/>
            <a:ext cx="78867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3429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ED8428"/>
              </a:buClr>
              <a:buSzPts val="3100"/>
              <a:buFont typeface="Arial"/>
              <a:buChar char="●"/>
            </a:pPr>
            <a:r>
              <a:rPr lang="en" sz="3100">
                <a:solidFill>
                  <a:srgbClr val="3D3D3D"/>
                </a:solidFill>
              </a:rPr>
              <a:t>Objective</a:t>
            </a:r>
            <a:endParaRPr sz="3100">
              <a:solidFill>
                <a:srgbClr val="3D3D3D"/>
              </a:solidFill>
            </a:endParaRPr>
          </a:p>
          <a:p>
            <a:pPr indent="-361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8428"/>
              </a:buClr>
              <a:buSzPts val="3100"/>
              <a:buFont typeface="Arial"/>
              <a:buChar char="●"/>
            </a:pPr>
            <a:r>
              <a:rPr lang="en" sz="3100">
                <a:solidFill>
                  <a:srgbClr val="3D3D3D"/>
                </a:solidFill>
              </a:rPr>
              <a:t>Design Overview</a:t>
            </a:r>
            <a:endParaRPr sz="3100">
              <a:solidFill>
                <a:srgbClr val="3D3D3D"/>
              </a:solidFill>
            </a:endParaRPr>
          </a:p>
          <a:p>
            <a:pPr indent="-361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8428"/>
              </a:buClr>
              <a:buSzPts val="3100"/>
              <a:buFont typeface="Arial"/>
              <a:buChar char="●"/>
            </a:pPr>
            <a:r>
              <a:rPr lang="en" sz="3100">
                <a:solidFill>
                  <a:srgbClr val="3D3D3D"/>
                </a:solidFill>
              </a:rPr>
              <a:t>Testing</a:t>
            </a:r>
            <a:endParaRPr sz="3100">
              <a:solidFill>
                <a:srgbClr val="3D3D3D"/>
              </a:solidFill>
            </a:endParaRPr>
          </a:p>
          <a:p>
            <a:pPr indent="-361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8428"/>
              </a:buClr>
              <a:buSzPts val="3100"/>
              <a:buFont typeface="Arial"/>
              <a:buChar char="●"/>
            </a:pPr>
            <a:r>
              <a:rPr lang="en" sz="3100">
                <a:solidFill>
                  <a:srgbClr val="3D3D3D"/>
                </a:solidFill>
              </a:rPr>
              <a:t>Challenges</a:t>
            </a:r>
            <a:endParaRPr sz="3100">
              <a:solidFill>
                <a:srgbClr val="3D3D3D"/>
              </a:solidFill>
            </a:endParaRPr>
          </a:p>
          <a:p>
            <a:pPr indent="-361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8428"/>
              </a:buClr>
              <a:buSzPts val="3100"/>
              <a:buFont typeface="Arial"/>
              <a:buChar char="●"/>
            </a:pPr>
            <a:r>
              <a:rPr lang="en" sz="3100">
                <a:solidFill>
                  <a:srgbClr val="3D3D3D"/>
                </a:solidFill>
              </a:rPr>
              <a:t>Successes</a:t>
            </a:r>
            <a:endParaRPr sz="3100">
              <a:solidFill>
                <a:srgbClr val="3D3D3D"/>
              </a:solidFill>
            </a:endParaRPr>
          </a:p>
          <a:p>
            <a:pPr indent="-361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8428"/>
              </a:buClr>
              <a:buSzPts val="3100"/>
              <a:buFont typeface="Arial"/>
              <a:buChar char="●"/>
            </a:pPr>
            <a:r>
              <a:rPr lang="en" sz="3100">
                <a:solidFill>
                  <a:srgbClr val="3D3D3D"/>
                </a:solidFill>
              </a:rPr>
              <a:t>Conclusion</a:t>
            </a:r>
            <a:endParaRPr b="1" sz="2600">
              <a:solidFill>
                <a:srgbClr val="E84B36"/>
              </a:solidFill>
            </a:endParaRPr>
          </a:p>
        </p:txBody>
      </p:sp>
      <p:sp>
        <p:nvSpPr>
          <p:cNvPr id="70" name="Google Shape;70;p15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ECE 445</a:t>
            </a:r>
            <a:endParaRPr sz="1100"/>
          </a:p>
        </p:txBody>
      </p:sp>
      <p:sp>
        <p:nvSpPr>
          <p:cNvPr id="72" name="Google Shape;72;p15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73" name="Google Shape;73;p15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74" name="Google Shape;7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282607" y="35832"/>
            <a:ext cx="81825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3000">
                <a:solidFill>
                  <a:schemeClr val="lt1"/>
                </a:solidFill>
              </a:rPr>
              <a:t>Agenda</a:t>
            </a:r>
            <a:endParaRPr i="0" sz="3000" u="none" cap="none" strike="noStrike">
              <a:solidFill>
                <a:schemeClr val="lt1"/>
              </a:solidFill>
            </a:endParaRPr>
          </a:p>
        </p:txBody>
      </p:sp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7086600" y="4767272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3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3"/>
          <p:cNvSpPr txBox="1"/>
          <p:nvPr/>
        </p:nvSpPr>
        <p:spPr>
          <a:xfrm>
            <a:off x="282606" y="4893286"/>
            <a:ext cx="48198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ECE 445</a:t>
            </a:r>
            <a:endParaRPr sz="1100"/>
          </a:p>
        </p:txBody>
      </p:sp>
      <p:sp>
        <p:nvSpPr>
          <p:cNvPr id="320" name="Google Shape;320;p33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21" name="Google Shape;321;p33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22" name="Google Shape;32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3"/>
          <p:cNvSpPr txBox="1"/>
          <p:nvPr/>
        </p:nvSpPr>
        <p:spPr>
          <a:xfrm>
            <a:off x="282607" y="47420"/>
            <a:ext cx="8182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3000">
                <a:solidFill>
                  <a:schemeClr val="lt1"/>
                </a:solidFill>
              </a:rPr>
              <a:t>Challenge #2 - Shipping Delays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324" name="Google Shape;324;p33"/>
          <p:cNvSpPr txBox="1"/>
          <p:nvPr>
            <p:ph idx="12" type="sldNum"/>
          </p:nvPr>
        </p:nvSpPr>
        <p:spPr>
          <a:xfrm>
            <a:off x="7086600" y="4767272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5" name="Google Shape;325;p33"/>
          <p:cNvSpPr txBox="1"/>
          <p:nvPr/>
        </p:nvSpPr>
        <p:spPr>
          <a:xfrm>
            <a:off x="231300" y="945475"/>
            <a:ext cx="4605000" cy="27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Description:</a:t>
            </a:r>
            <a:endParaRPr b="1"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International shipping MCUs caused delays multiple times</a:t>
            </a:r>
            <a:endParaRPr sz="19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900"/>
              <a:t>Solution:</a:t>
            </a:r>
            <a:endParaRPr b="1"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Next time:</a:t>
            </a:r>
            <a:endParaRPr sz="1900">
              <a:solidFill>
                <a:schemeClr val="dk1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 sz="1900">
                <a:solidFill>
                  <a:schemeClr val="dk1"/>
                </a:solidFill>
              </a:rPr>
              <a:t>Order farther ahead in advance</a:t>
            </a:r>
            <a:endParaRPr sz="1900">
              <a:solidFill>
                <a:schemeClr val="dk1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 sz="1900">
                <a:solidFill>
                  <a:schemeClr val="dk1"/>
                </a:solidFill>
              </a:rPr>
              <a:t>Order multiples of every part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326" name="Google Shape;326;p33"/>
          <p:cNvSpPr txBox="1"/>
          <p:nvPr/>
        </p:nvSpPr>
        <p:spPr>
          <a:xfrm>
            <a:off x="4663425" y="2798250"/>
            <a:ext cx="4112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</a:rPr>
              <a:t>Screenshot of UPS shipping status</a:t>
            </a:r>
            <a:endParaRPr i="1" sz="1800">
              <a:solidFill>
                <a:schemeClr val="dk1"/>
              </a:solidFill>
            </a:endParaRPr>
          </a:p>
        </p:txBody>
      </p:sp>
      <p:pic>
        <p:nvPicPr>
          <p:cNvPr id="327" name="Google Shape;32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4900" y="2199925"/>
            <a:ext cx="4709150" cy="41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4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34"/>
          <p:cNvSpPr txBox="1"/>
          <p:nvPr/>
        </p:nvSpPr>
        <p:spPr>
          <a:xfrm>
            <a:off x="282606" y="4893286"/>
            <a:ext cx="48198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ECE 445</a:t>
            </a:r>
            <a:endParaRPr sz="1100"/>
          </a:p>
        </p:txBody>
      </p:sp>
      <p:sp>
        <p:nvSpPr>
          <p:cNvPr id="334" name="Google Shape;334;p34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35" name="Google Shape;335;p34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36" name="Google Shape;33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4"/>
          <p:cNvSpPr txBox="1"/>
          <p:nvPr/>
        </p:nvSpPr>
        <p:spPr>
          <a:xfrm>
            <a:off x="282607" y="47420"/>
            <a:ext cx="8182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3000">
                <a:solidFill>
                  <a:schemeClr val="lt1"/>
                </a:solidFill>
              </a:rPr>
              <a:t>Challenge #3 - Hand Skill Deficiencies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338" name="Google Shape;338;p34"/>
          <p:cNvSpPr txBox="1"/>
          <p:nvPr>
            <p:ph idx="12" type="sldNum"/>
          </p:nvPr>
        </p:nvSpPr>
        <p:spPr>
          <a:xfrm>
            <a:off x="7086600" y="4767272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9" name="Google Shape;339;p34"/>
          <p:cNvSpPr txBox="1"/>
          <p:nvPr/>
        </p:nvSpPr>
        <p:spPr>
          <a:xfrm>
            <a:off x="231300" y="945475"/>
            <a:ext cx="4605000" cy="3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Description:</a:t>
            </a:r>
            <a:endParaRPr b="1"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No team members had microelectronic soldering experience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First attempt at soldering PCB failed</a:t>
            </a:r>
            <a:endParaRPr sz="19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Multiple crossed MCU pins</a:t>
            </a:r>
            <a:endParaRPr sz="19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Irreparable damage to microphone</a:t>
            </a:r>
            <a:endParaRPr sz="19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900"/>
              <a:t>Solution: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Extensive practicing on old board/chips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340" name="Google Shape;340;p34"/>
          <p:cNvSpPr txBox="1"/>
          <p:nvPr/>
        </p:nvSpPr>
        <p:spPr>
          <a:xfrm>
            <a:off x="4663425" y="3484050"/>
            <a:ext cx="4112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</a:rPr>
              <a:t>Dramatization of lab sessions</a:t>
            </a:r>
            <a:endParaRPr i="1" sz="1800">
              <a:solidFill>
                <a:schemeClr val="dk1"/>
              </a:solidFill>
            </a:endParaRPr>
          </a:p>
        </p:txBody>
      </p:sp>
      <p:pic>
        <p:nvPicPr>
          <p:cNvPr id="341" name="Google Shape;34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2186" y="1338726"/>
            <a:ext cx="3074575" cy="204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5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5"/>
          <p:cNvSpPr txBox="1"/>
          <p:nvPr/>
        </p:nvSpPr>
        <p:spPr>
          <a:xfrm>
            <a:off x="282606" y="4893286"/>
            <a:ext cx="48198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ECE 445</a:t>
            </a:r>
            <a:endParaRPr sz="1100"/>
          </a:p>
        </p:txBody>
      </p:sp>
      <p:sp>
        <p:nvSpPr>
          <p:cNvPr id="348" name="Google Shape;348;p35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49" name="Google Shape;349;p35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50" name="Google Shape;35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5"/>
          <p:cNvSpPr txBox="1"/>
          <p:nvPr/>
        </p:nvSpPr>
        <p:spPr>
          <a:xfrm>
            <a:off x="282607" y="47420"/>
            <a:ext cx="8182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3000">
                <a:solidFill>
                  <a:schemeClr val="lt1"/>
                </a:solidFill>
              </a:rPr>
              <a:t>Challenge #4 - PuTTY Logging Issues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352" name="Google Shape;352;p35"/>
          <p:cNvSpPr txBox="1"/>
          <p:nvPr>
            <p:ph idx="12" type="sldNum"/>
          </p:nvPr>
        </p:nvSpPr>
        <p:spPr>
          <a:xfrm>
            <a:off x="7086600" y="4767272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35"/>
          <p:cNvSpPr txBox="1"/>
          <p:nvPr/>
        </p:nvSpPr>
        <p:spPr>
          <a:xfrm>
            <a:off x="231300" y="945475"/>
            <a:ext cx="4605000" cy="3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Description:</a:t>
            </a:r>
            <a:endParaRPr b="1"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Unable to get PuTTY to save logs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Affected efficacy of sound reports</a:t>
            </a:r>
            <a:endParaRPr sz="19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900"/>
              <a:t>Solution: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Next time:</a:t>
            </a:r>
            <a:endParaRPr sz="1900">
              <a:solidFill>
                <a:schemeClr val="dk1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 sz="1900">
                <a:solidFill>
                  <a:schemeClr val="dk1"/>
                </a:solidFill>
              </a:rPr>
              <a:t>Budget more troubleshooting time</a:t>
            </a:r>
            <a:endParaRPr sz="1900">
              <a:solidFill>
                <a:schemeClr val="dk1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 sz="1900">
                <a:solidFill>
                  <a:schemeClr val="dk1"/>
                </a:solidFill>
              </a:rPr>
              <a:t>Find alternative logging solution(s)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354" name="Google Shape;354;p35"/>
          <p:cNvSpPr txBox="1"/>
          <p:nvPr/>
        </p:nvSpPr>
        <p:spPr>
          <a:xfrm>
            <a:off x="4663425" y="2722050"/>
            <a:ext cx="4112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</a:rPr>
              <a:t>Persistent PuTTY error we kept getting</a:t>
            </a:r>
            <a:endParaRPr i="1" sz="1800">
              <a:solidFill>
                <a:schemeClr val="dk1"/>
              </a:solidFill>
            </a:endParaRPr>
          </a:p>
        </p:txBody>
      </p:sp>
      <p:pic>
        <p:nvPicPr>
          <p:cNvPr id="355" name="Google Shape;355;p35"/>
          <p:cNvPicPr preferRelativeResize="0"/>
          <p:nvPr/>
        </p:nvPicPr>
        <p:blipFill rotWithShape="1">
          <a:blip r:embed="rId4">
            <a:alphaModFix/>
          </a:blip>
          <a:srcRect b="50794" l="794" r="42062" t="0"/>
          <a:stretch/>
        </p:blipFill>
        <p:spPr>
          <a:xfrm>
            <a:off x="4709163" y="2134100"/>
            <a:ext cx="4020625" cy="53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6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36"/>
          <p:cNvSpPr txBox="1"/>
          <p:nvPr/>
        </p:nvSpPr>
        <p:spPr>
          <a:xfrm>
            <a:off x="282606" y="4893286"/>
            <a:ext cx="48198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ECE 445</a:t>
            </a:r>
            <a:endParaRPr sz="1100"/>
          </a:p>
        </p:txBody>
      </p:sp>
      <p:sp>
        <p:nvSpPr>
          <p:cNvPr id="362" name="Google Shape;362;p36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63" name="Google Shape;363;p36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64" name="Google Shape;36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6"/>
          <p:cNvSpPr txBox="1"/>
          <p:nvPr/>
        </p:nvSpPr>
        <p:spPr>
          <a:xfrm>
            <a:off x="282607" y="47420"/>
            <a:ext cx="8182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3000">
                <a:solidFill>
                  <a:schemeClr val="lt1"/>
                </a:solidFill>
              </a:rPr>
              <a:t>Challenge #5 - Acquiring Frequency Data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366" name="Google Shape;366;p36"/>
          <p:cNvSpPr txBox="1"/>
          <p:nvPr>
            <p:ph idx="12" type="sldNum"/>
          </p:nvPr>
        </p:nvSpPr>
        <p:spPr>
          <a:xfrm>
            <a:off x="7086600" y="4767272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7" name="Google Shape;367;p36"/>
          <p:cNvSpPr txBox="1"/>
          <p:nvPr/>
        </p:nvSpPr>
        <p:spPr>
          <a:xfrm>
            <a:off x="231300" y="945475"/>
            <a:ext cx="4605000" cy="3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Description:</a:t>
            </a:r>
            <a:endParaRPr b="1"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Unable to accurately collect frequency information from I2S microphone</a:t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/>
              <a:t>Solution: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Next time: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Budget more troubleshooting time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Potential causes: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Data filtering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Incorrect I2S data configuration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Depreciated ARM math functions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68" name="Google Shape;368;p36"/>
          <p:cNvSpPr txBox="1"/>
          <p:nvPr/>
        </p:nvSpPr>
        <p:spPr>
          <a:xfrm>
            <a:off x="4663425" y="3179250"/>
            <a:ext cx="4112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</a:rPr>
              <a:t>Raw USB data showing </a:t>
            </a:r>
            <a:endParaRPr i="1"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</a:rPr>
              <a:t>static</a:t>
            </a:r>
            <a:r>
              <a:rPr i="1" lang="en" sz="1800">
                <a:solidFill>
                  <a:schemeClr val="dk1"/>
                </a:solidFill>
              </a:rPr>
              <a:t> frequency values</a:t>
            </a:r>
            <a:endParaRPr i="1" sz="1800">
              <a:solidFill>
                <a:schemeClr val="dk1"/>
              </a:solidFill>
            </a:endParaRPr>
          </a:p>
        </p:txBody>
      </p:sp>
      <p:pic>
        <p:nvPicPr>
          <p:cNvPr id="369" name="Google Shape;369;p36"/>
          <p:cNvPicPr preferRelativeResize="0"/>
          <p:nvPr/>
        </p:nvPicPr>
        <p:blipFill rotWithShape="1">
          <a:blip r:embed="rId4">
            <a:alphaModFix/>
          </a:blip>
          <a:srcRect b="0" l="793" r="46336" t="0"/>
          <a:stretch/>
        </p:blipFill>
        <p:spPr>
          <a:xfrm>
            <a:off x="4859428" y="2100100"/>
            <a:ext cx="3720100" cy="1079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0" name="Google Shape;370;p36"/>
          <p:cNvCxnSpPr/>
          <p:nvPr/>
        </p:nvCxnSpPr>
        <p:spPr>
          <a:xfrm flipH="1">
            <a:off x="6019831" y="1794375"/>
            <a:ext cx="21900" cy="755700"/>
          </a:xfrm>
          <a:prstGeom prst="straightConnector1">
            <a:avLst/>
          </a:prstGeom>
          <a:noFill/>
          <a:ln cap="flat" cmpd="sng" w="38100">
            <a:solidFill>
              <a:srgbClr val="E84B3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1" name="Google Shape;371;p36"/>
          <p:cNvCxnSpPr/>
          <p:nvPr/>
        </p:nvCxnSpPr>
        <p:spPr>
          <a:xfrm flipH="1">
            <a:off x="7046150" y="1843584"/>
            <a:ext cx="21900" cy="755700"/>
          </a:xfrm>
          <a:prstGeom prst="straightConnector1">
            <a:avLst/>
          </a:prstGeom>
          <a:noFill/>
          <a:ln cap="flat" cmpd="sng" w="38100">
            <a:solidFill>
              <a:srgbClr val="E84B3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2" name="Google Shape;372;p36"/>
          <p:cNvCxnSpPr/>
          <p:nvPr/>
        </p:nvCxnSpPr>
        <p:spPr>
          <a:xfrm flipH="1">
            <a:off x="8072469" y="1794375"/>
            <a:ext cx="21900" cy="755700"/>
          </a:xfrm>
          <a:prstGeom prst="straightConnector1">
            <a:avLst/>
          </a:prstGeom>
          <a:noFill/>
          <a:ln cap="flat" cmpd="sng" w="38100">
            <a:solidFill>
              <a:srgbClr val="E84B3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3" name="Google Shape;373;p36"/>
          <p:cNvCxnSpPr/>
          <p:nvPr/>
        </p:nvCxnSpPr>
        <p:spPr>
          <a:xfrm flipH="1">
            <a:off x="7806650" y="2130094"/>
            <a:ext cx="21900" cy="755700"/>
          </a:xfrm>
          <a:prstGeom prst="straightConnector1">
            <a:avLst/>
          </a:prstGeom>
          <a:noFill/>
          <a:ln cap="flat" cmpd="sng" w="38100">
            <a:solidFill>
              <a:srgbClr val="E84B3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4" name="Google Shape;374;p36"/>
          <p:cNvCxnSpPr/>
          <p:nvPr/>
        </p:nvCxnSpPr>
        <p:spPr>
          <a:xfrm flipH="1">
            <a:off x="6750013" y="2201306"/>
            <a:ext cx="21900" cy="755700"/>
          </a:xfrm>
          <a:prstGeom prst="straightConnector1">
            <a:avLst/>
          </a:prstGeom>
          <a:noFill/>
          <a:ln cap="flat" cmpd="sng" w="38100">
            <a:solidFill>
              <a:srgbClr val="E84B3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5" name="Google Shape;375;p36"/>
          <p:cNvCxnSpPr/>
          <p:nvPr/>
        </p:nvCxnSpPr>
        <p:spPr>
          <a:xfrm flipH="1">
            <a:off x="5693375" y="2130094"/>
            <a:ext cx="21900" cy="755700"/>
          </a:xfrm>
          <a:prstGeom prst="straightConnector1">
            <a:avLst/>
          </a:prstGeom>
          <a:noFill/>
          <a:ln cap="flat" cmpd="sng" w="38100">
            <a:solidFill>
              <a:srgbClr val="E84B36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blackboard, night sky&#10;&#10;Description automatically generated" id="380" name="Google Shape;38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7"/>
          <p:cNvSpPr txBox="1"/>
          <p:nvPr/>
        </p:nvSpPr>
        <p:spPr>
          <a:xfrm>
            <a:off x="1655179" y="1118280"/>
            <a:ext cx="5833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" sz="4500">
                <a:solidFill>
                  <a:schemeClr val="lt1"/>
                </a:solidFill>
              </a:rPr>
              <a:t>SUCCESSES</a:t>
            </a:r>
            <a:endParaRPr i="0" sz="1100" u="none" cap="none" strike="noStrike">
              <a:solidFill>
                <a:srgbClr val="000000"/>
              </a:solidFill>
            </a:endParaRPr>
          </a:p>
        </p:txBody>
      </p:sp>
      <p:pic>
        <p:nvPicPr>
          <p:cNvPr descr="A close up of a logo&#10;&#10;Description automatically generated" id="382" name="Google Shape;38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5657" y="176782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7"/>
          <p:cNvSpPr/>
          <p:nvPr/>
        </p:nvSpPr>
        <p:spPr>
          <a:xfrm>
            <a:off x="4140173" y="2069494"/>
            <a:ext cx="863700" cy="84000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37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ECE 445</a:t>
            </a:r>
            <a:endParaRPr sz="1100"/>
          </a:p>
        </p:txBody>
      </p:sp>
      <p:sp>
        <p:nvSpPr>
          <p:cNvPr id="385" name="Google Shape;385;p37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86" name="Google Shape;386;p37"/>
          <p:cNvSpPr txBox="1"/>
          <p:nvPr>
            <p:ph idx="12" type="sldNum"/>
          </p:nvPr>
        </p:nvSpPr>
        <p:spPr>
          <a:xfrm>
            <a:off x="6354343" y="3497413"/>
            <a:ext cx="411600" cy="2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8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8"/>
          <p:cNvSpPr txBox="1"/>
          <p:nvPr/>
        </p:nvSpPr>
        <p:spPr>
          <a:xfrm>
            <a:off x="282606" y="4893286"/>
            <a:ext cx="48198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ECE 445</a:t>
            </a:r>
            <a:endParaRPr sz="1100"/>
          </a:p>
        </p:txBody>
      </p:sp>
      <p:sp>
        <p:nvSpPr>
          <p:cNvPr id="393" name="Google Shape;393;p38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94" name="Google Shape;394;p38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95" name="Google Shape;39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8"/>
          <p:cNvSpPr txBox="1"/>
          <p:nvPr/>
        </p:nvSpPr>
        <p:spPr>
          <a:xfrm>
            <a:off x="282607" y="47420"/>
            <a:ext cx="8182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3000">
                <a:solidFill>
                  <a:schemeClr val="lt1"/>
                </a:solidFill>
              </a:rPr>
              <a:t>Success #1 - PCB Design Passed Audit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397" name="Google Shape;397;p38"/>
          <p:cNvSpPr txBox="1"/>
          <p:nvPr>
            <p:ph idx="12" type="sldNum"/>
          </p:nvPr>
        </p:nvSpPr>
        <p:spPr>
          <a:xfrm>
            <a:off x="7086600" y="4767272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8" name="Google Shape;398;p38"/>
          <p:cNvSpPr txBox="1"/>
          <p:nvPr/>
        </p:nvSpPr>
        <p:spPr>
          <a:xfrm>
            <a:off x="231300" y="945475"/>
            <a:ext cx="3858900" cy="18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Description:</a:t>
            </a:r>
            <a:endParaRPr b="1"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900"/>
              <a:buChar char="●"/>
            </a:pPr>
            <a:r>
              <a:rPr lang="en" sz="1900"/>
              <a:t>Despite lack of PCB experience, we were able to successfully design our PCB to pass the PCBWay audit</a:t>
            </a:r>
            <a:endParaRPr sz="1900"/>
          </a:p>
        </p:txBody>
      </p:sp>
      <p:sp>
        <p:nvSpPr>
          <p:cNvPr id="399" name="Google Shape;399;p38"/>
          <p:cNvSpPr txBox="1"/>
          <p:nvPr/>
        </p:nvSpPr>
        <p:spPr>
          <a:xfrm>
            <a:off x="4663425" y="3331650"/>
            <a:ext cx="4112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</a:rPr>
              <a:t>Approved PCB design</a:t>
            </a:r>
            <a:endParaRPr i="1" sz="1800">
              <a:solidFill>
                <a:schemeClr val="dk1"/>
              </a:solidFill>
            </a:endParaRPr>
          </a:p>
        </p:txBody>
      </p:sp>
      <p:pic>
        <p:nvPicPr>
          <p:cNvPr id="400" name="Google Shape;400;p38"/>
          <p:cNvPicPr preferRelativeResize="0"/>
          <p:nvPr/>
        </p:nvPicPr>
        <p:blipFill rotWithShape="1">
          <a:blip r:embed="rId4">
            <a:alphaModFix/>
          </a:blip>
          <a:srcRect b="16862" l="20453" r="8674" t="13746"/>
          <a:stretch/>
        </p:blipFill>
        <p:spPr>
          <a:xfrm>
            <a:off x="4812012" y="1145475"/>
            <a:ext cx="3814924" cy="218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9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39"/>
          <p:cNvSpPr txBox="1"/>
          <p:nvPr/>
        </p:nvSpPr>
        <p:spPr>
          <a:xfrm>
            <a:off x="282606" y="4893286"/>
            <a:ext cx="48198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ECE 445</a:t>
            </a:r>
            <a:endParaRPr sz="1100"/>
          </a:p>
        </p:txBody>
      </p:sp>
      <p:sp>
        <p:nvSpPr>
          <p:cNvPr id="407" name="Google Shape;407;p39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408" name="Google Shape;408;p39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409" name="Google Shape;40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39"/>
          <p:cNvSpPr txBox="1"/>
          <p:nvPr/>
        </p:nvSpPr>
        <p:spPr>
          <a:xfrm>
            <a:off x="282607" y="47420"/>
            <a:ext cx="8182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3000">
                <a:solidFill>
                  <a:schemeClr val="lt1"/>
                </a:solidFill>
              </a:rPr>
              <a:t>Success #2 - Development Board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11" name="Google Shape;411;p39"/>
          <p:cNvSpPr txBox="1"/>
          <p:nvPr>
            <p:ph idx="12" type="sldNum"/>
          </p:nvPr>
        </p:nvSpPr>
        <p:spPr>
          <a:xfrm>
            <a:off x="7086600" y="4767272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2" name="Google Shape;412;p39"/>
          <p:cNvSpPr txBox="1"/>
          <p:nvPr/>
        </p:nvSpPr>
        <p:spPr>
          <a:xfrm>
            <a:off x="231300" y="945475"/>
            <a:ext cx="4605000" cy="28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Description:</a:t>
            </a:r>
            <a:endParaRPr b="1"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Purchased a development board for the MCU family we were using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Allowed us to prototype and test software without working hardware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900"/>
              <a:buChar char="●"/>
            </a:pPr>
            <a:r>
              <a:rPr lang="en" sz="1900"/>
              <a:t>Built multiple development boards for parallel testing</a:t>
            </a:r>
            <a:endParaRPr sz="1900"/>
          </a:p>
        </p:txBody>
      </p:sp>
      <p:sp>
        <p:nvSpPr>
          <p:cNvPr id="413" name="Google Shape;413;p39"/>
          <p:cNvSpPr txBox="1"/>
          <p:nvPr/>
        </p:nvSpPr>
        <p:spPr>
          <a:xfrm>
            <a:off x="4663425" y="3331650"/>
            <a:ext cx="4112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</a:rPr>
              <a:t>F</a:t>
            </a:r>
            <a:r>
              <a:rPr i="1" lang="en" sz="1800">
                <a:solidFill>
                  <a:schemeClr val="dk1"/>
                </a:solidFill>
              </a:rPr>
              <a:t>irst tests on development board</a:t>
            </a:r>
            <a:endParaRPr i="1" sz="1800">
              <a:solidFill>
                <a:schemeClr val="dk1"/>
              </a:solidFill>
            </a:endParaRPr>
          </a:p>
        </p:txBody>
      </p:sp>
      <p:pic>
        <p:nvPicPr>
          <p:cNvPr id="414" name="Google Shape;41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5325" y="1444042"/>
            <a:ext cx="3268297" cy="1771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0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40"/>
          <p:cNvSpPr txBox="1"/>
          <p:nvPr/>
        </p:nvSpPr>
        <p:spPr>
          <a:xfrm>
            <a:off x="282606" y="4893286"/>
            <a:ext cx="48198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ECE 445</a:t>
            </a:r>
            <a:endParaRPr sz="1100"/>
          </a:p>
        </p:txBody>
      </p:sp>
      <p:sp>
        <p:nvSpPr>
          <p:cNvPr id="421" name="Google Shape;421;p40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422" name="Google Shape;422;p40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423" name="Google Shape;42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0"/>
          <p:cNvSpPr txBox="1"/>
          <p:nvPr/>
        </p:nvSpPr>
        <p:spPr>
          <a:xfrm>
            <a:off x="282607" y="47420"/>
            <a:ext cx="8182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3000">
                <a:solidFill>
                  <a:schemeClr val="lt1"/>
                </a:solidFill>
              </a:rPr>
              <a:t>Success #3 - Sound Processing Software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25" name="Google Shape;425;p40"/>
          <p:cNvSpPr txBox="1"/>
          <p:nvPr>
            <p:ph idx="12" type="sldNum"/>
          </p:nvPr>
        </p:nvSpPr>
        <p:spPr>
          <a:xfrm>
            <a:off x="7086600" y="4767272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6" name="Google Shape;426;p40"/>
          <p:cNvSpPr txBox="1"/>
          <p:nvPr/>
        </p:nvSpPr>
        <p:spPr>
          <a:xfrm>
            <a:off x="231300" y="945475"/>
            <a:ext cx="4112100" cy="3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Description:</a:t>
            </a:r>
            <a:endParaRPr b="1"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Software was successfully able to collect information from I2S microphone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Accurately computed instantaneous SPL and sound exposure over time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900"/>
              <a:buChar char="●"/>
            </a:pPr>
            <a:r>
              <a:rPr lang="en" sz="1900"/>
              <a:t>Correctly signaled LEDs</a:t>
            </a:r>
            <a:endParaRPr sz="1900"/>
          </a:p>
        </p:txBody>
      </p:sp>
      <p:sp>
        <p:nvSpPr>
          <p:cNvPr id="427" name="Google Shape;427;p40"/>
          <p:cNvSpPr txBox="1"/>
          <p:nvPr/>
        </p:nvSpPr>
        <p:spPr>
          <a:xfrm>
            <a:off x="4663425" y="4322250"/>
            <a:ext cx="4112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</a:rPr>
              <a:t>High level software flow</a:t>
            </a:r>
            <a:endParaRPr i="1" sz="1800">
              <a:solidFill>
                <a:schemeClr val="dk1"/>
              </a:solidFill>
            </a:endParaRPr>
          </a:p>
        </p:txBody>
      </p:sp>
      <p:sp>
        <p:nvSpPr>
          <p:cNvPr id="428" name="Google Shape;428;p40"/>
          <p:cNvSpPr/>
          <p:nvPr/>
        </p:nvSpPr>
        <p:spPr>
          <a:xfrm>
            <a:off x="5662425" y="782700"/>
            <a:ext cx="2114100" cy="53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Read microphone data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9" name="Google Shape;429;p40"/>
          <p:cNvSpPr/>
          <p:nvPr/>
        </p:nvSpPr>
        <p:spPr>
          <a:xfrm>
            <a:off x="5662425" y="1527200"/>
            <a:ext cx="2114100" cy="53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Filter out bad data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0" name="Google Shape;430;p40"/>
          <p:cNvSpPr/>
          <p:nvPr/>
        </p:nvSpPr>
        <p:spPr>
          <a:xfrm>
            <a:off x="5662425" y="2271700"/>
            <a:ext cx="2114100" cy="53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Identify peak value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1" name="Google Shape;431;p40"/>
          <p:cNvSpPr/>
          <p:nvPr/>
        </p:nvSpPr>
        <p:spPr>
          <a:xfrm>
            <a:off x="4459813" y="3016200"/>
            <a:ext cx="2114100" cy="53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Gill Sans"/>
                <a:ea typeface="Gill Sans"/>
                <a:cs typeface="Gill Sans"/>
                <a:sym typeface="Gill Sans"/>
              </a:rPr>
              <a:t>Calculate calibrated SPL</a:t>
            </a:r>
            <a:endParaRPr sz="13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2" name="Google Shape;432;p40"/>
          <p:cNvSpPr/>
          <p:nvPr/>
        </p:nvSpPr>
        <p:spPr>
          <a:xfrm>
            <a:off x="6865038" y="3016200"/>
            <a:ext cx="2114100" cy="53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Gill Sans"/>
                <a:ea typeface="Gill Sans"/>
                <a:cs typeface="Gill Sans"/>
                <a:sym typeface="Gill Sans"/>
              </a:rPr>
              <a:t>Calculate dose contribution</a:t>
            </a:r>
            <a:endParaRPr sz="13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3" name="Google Shape;433;p40"/>
          <p:cNvSpPr/>
          <p:nvPr/>
        </p:nvSpPr>
        <p:spPr>
          <a:xfrm>
            <a:off x="5662425" y="3760700"/>
            <a:ext cx="2114100" cy="53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Turn on LED(s)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434" name="Google Shape;434;p40"/>
          <p:cNvCxnSpPr>
            <a:stCxn id="428" idx="2"/>
            <a:endCxn id="429" idx="0"/>
          </p:cNvCxnSpPr>
          <p:nvPr/>
        </p:nvCxnSpPr>
        <p:spPr>
          <a:xfrm>
            <a:off x="6719475" y="1313700"/>
            <a:ext cx="0" cy="213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35" name="Google Shape;435;p40"/>
          <p:cNvCxnSpPr>
            <a:stCxn id="429" idx="2"/>
            <a:endCxn id="430" idx="0"/>
          </p:cNvCxnSpPr>
          <p:nvPr/>
        </p:nvCxnSpPr>
        <p:spPr>
          <a:xfrm>
            <a:off x="6719475" y="2058200"/>
            <a:ext cx="0" cy="213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36" name="Google Shape;436;p40"/>
          <p:cNvCxnSpPr>
            <a:stCxn id="430" idx="1"/>
            <a:endCxn id="431" idx="0"/>
          </p:cNvCxnSpPr>
          <p:nvPr/>
        </p:nvCxnSpPr>
        <p:spPr>
          <a:xfrm flipH="1">
            <a:off x="5516925" y="2537200"/>
            <a:ext cx="145500" cy="479100"/>
          </a:xfrm>
          <a:prstGeom prst="bentConnector2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37" name="Google Shape;437;p40"/>
          <p:cNvCxnSpPr>
            <a:stCxn id="430" idx="3"/>
            <a:endCxn id="432" idx="0"/>
          </p:cNvCxnSpPr>
          <p:nvPr/>
        </p:nvCxnSpPr>
        <p:spPr>
          <a:xfrm>
            <a:off x="7776525" y="2537200"/>
            <a:ext cx="145500" cy="479100"/>
          </a:xfrm>
          <a:prstGeom prst="bentConnector2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38" name="Google Shape;438;p40"/>
          <p:cNvCxnSpPr>
            <a:endCxn id="433" idx="1"/>
          </p:cNvCxnSpPr>
          <p:nvPr/>
        </p:nvCxnSpPr>
        <p:spPr>
          <a:xfrm flipH="1" rot="-5400000">
            <a:off x="5350125" y="3713900"/>
            <a:ext cx="479100" cy="145500"/>
          </a:xfrm>
          <a:prstGeom prst="bentConnector2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39" name="Google Shape;439;p40"/>
          <p:cNvCxnSpPr>
            <a:stCxn id="432" idx="2"/>
            <a:endCxn id="433" idx="3"/>
          </p:cNvCxnSpPr>
          <p:nvPr/>
        </p:nvCxnSpPr>
        <p:spPr>
          <a:xfrm rot="5400000">
            <a:off x="7609788" y="3714000"/>
            <a:ext cx="479100" cy="145500"/>
          </a:xfrm>
          <a:prstGeom prst="bentConnector2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1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41"/>
          <p:cNvSpPr txBox="1"/>
          <p:nvPr/>
        </p:nvSpPr>
        <p:spPr>
          <a:xfrm>
            <a:off x="282606" y="4893286"/>
            <a:ext cx="48198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ECE 445</a:t>
            </a:r>
            <a:endParaRPr sz="1100"/>
          </a:p>
        </p:txBody>
      </p:sp>
      <p:sp>
        <p:nvSpPr>
          <p:cNvPr id="446" name="Google Shape;446;p41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447" name="Google Shape;447;p41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448" name="Google Shape;44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41"/>
          <p:cNvSpPr txBox="1"/>
          <p:nvPr/>
        </p:nvSpPr>
        <p:spPr>
          <a:xfrm>
            <a:off x="282607" y="47420"/>
            <a:ext cx="8182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3000">
                <a:solidFill>
                  <a:schemeClr val="lt1"/>
                </a:solidFill>
              </a:rPr>
              <a:t>Success #4 - Sound Processing Report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50" name="Google Shape;450;p41"/>
          <p:cNvSpPr txBox="1"/>
          <p:nvPr>
            <p:ph idx="12" type="sldNum"/>
          </p:nvPr>
        </p:nvSpPr>
        <p:spPr>
          <a:xfrm>
            <a:off x="7086600" y="4767272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1" name="Google Shape;451;p41"/>
          <p:cNvSpPr txBox="1"/>
          <p:nvPr/>
        </p:nvSpPr>
        <p:spPr>
          <a:xfrm>
            <a:off x="231300" y="945475"/>
            <a:ext cx="3970200" cy="18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Description:</a:t>
            </a:r>
            <a:endParaRPr b="1"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900"/>
              <a:buChar char="●"/>
            </a:pPr>
            <a:r>
              <a:rPr lang="en" sz="1900"/>
              <a:t>Software was successfully able successfully create sound exposure report from collected data</a:t>
            </a:r>
            <a:endParaRPr sz="1900"/>
          </a:p>
        </p:txBody>
      </p:sp>
      <p:sp>
        <p:nvSpPr>
          <p:cNvPr id="452" name="Google Shape;452;p41"/>
          <p:cNvSpPr txBox="1"/>
          <p:nvPr/>
        </p:nvSpPr>
        <p:spPr>
          <a:xfrm>
            <a:off x="4663425" y="4169850"/>
            <a:ext cx="4112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</a:rPr>
              <a:t>Two example sound exposure reports</a:t>
            </a:r>
            <a:endParaRPr i="1" sz="1800">
              <a:solidFill>
                <a:schemeClr val="dk1"/>
              </a:solidFill>
            </a:endParaRPr>
          </a:p>
        </p:txBody>
      </p:sp>
      <p:pic>
        <p:nvPicPr>
          <p:cNvPr id="453" name="Google Shape;453;p41"/>
          <p:cNvPicPr preferRelativeResize="0"/>
          <p:nvPr/>
        </p:nvPicPr>
        <p:blipFill rotWithShape="1">
          <a:blip r:embed="rId4">
            <a:alphaModFix/>
          </a:blip>
          <a:srcRect b="46652" l="1449" r="1894" t="2967"/>
          <a:stretch/>
        </p:blipFill>
        <p:spPr>
          <a:xfrm>
            <a:off x="4535011" y="1153325"/>
            <a:ext cx="4368925" cy="124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41"/>
          <p:cNvPicPr preferRelativeResize="0"/>
          <p:nvPr/>
        </p:nvPicPr>
        <p:blipFill rotWithShape="1">
          <a:blip r:embed="rId5">
            <a:alphaModFix/>
          </a:blip>
          <a:srcRect b="46618" l="1302" r="0" t="0"/>
          <a:stretch/>
        </p:blipFill>
        <p:spPr>
          <a:xfrm>
            <a:off x="4601591" y="2741112"/>
            <a:ext cx="4235779" cy="1249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arge building with a fountain in front of it&#10;&#10;Description automatically generated with low confidence" id="459" name="Google Shape;45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42"/>
          <p:cNvSpPr/>
          <p:nvPr/>
        </p:nvSpPr>
        <p:spPr>
          <a:xfrm flipH="1" rot="10800000"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1B4284">
                  <a:alpha val="9803"/>
                </a:srgbClr>
              </a:gs>
              <a:gs pos="50000">
                <a:srgbClr val="1B4284">
                  <a:alpha val="9803"/>
                </a:srgbClr>
              </a:gs>
              <a:gs pos="100000">
                <a:srgbClr val="13294B"/>
              </a:gs>
            </a:gsLst>
            <a:lin ang="18900044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42"/>
          <p:cNvSpPr txBox="1"/>
          <p:nvPr/>
        </p:nvSpPr>
        <p:spPr>
          <a:xfrm>
            <a:off x="1655179" y="1118280"/>
            <a:ext cx="5833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" sz="4500">
                <a:solidFill>
                  <a:schemeClr val="lt1"/>
                </a:solidFill>
              </a:rPr>
              <a:t>CONCLUSION</a:t>
            </a:r>
            <a:endParaRPr i="0" sz="1100" u="none" cap="none" strike="noStrike">
              <a:solidFill>
                <a:srgbClr val="000000"/>
              </a:solidFill>
            </a:endParaRPr>
          </a:p>
        </p:txBody>
      </p:sp>
      <p:pic>
        <p:nvPicPr>
          <p:cNvPr descr="A close up of a logo&#10;&#10;Description automatically generated" id="462" name="Google Shape;462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5657" y="176782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42"/>
          <p:cNvSpPr/>
          <p:nvPr/>
        </p:nvSpPr>
        <p:spPr>
          <a:xfrm>
            <a:off x="4140173" y="2069494"/>
            <a:ext cx="863700" cy="84000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42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ECE 445</a:t>
            </a:r>
            <a:endParaRPr sz="1100"/>
          </a:p>
        </p:txBody>
      </p:sp>
      <p:sp>
        <p:nvSpPr>
          <p:cNvPr id="465" name="Google Shape;465;p42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466" name="Google Shape;466;p42"/>
          <p:cNvSpPr txBox="1"/>
          <p:nvPr>
            <p:ph idx="12" type="sldNum"/>
          </p:nvPr>
        </p:nvSpPr>
        <p:spPr>
          <a:xfrm>
            <a:off x="6354343" y="3497413"/>
            <a:ext cx="411600" cy="2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outdoor, building, arch&#10;&#10;Description automatically generated" id="81" name="Google Shape;8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/>
          <p:nvPr/>
        </p:nvSpPr>
        <p:spPr>
          <a:xfrm flipH="1" rot="10800000">
            <a:off x="-1" y="0"/>
            <a:ext cx="9144000" cy="5143500"/>
          </a:xfrm>
          <a:prstGeom prst="rect">
            <a:avLst/>
          </a:prstGeom>
          <a:gradFill>
            <a:gsLst>
              <a:gs pos="0">
                <a:srgbClr val="1B4284">
                  <a:alpha val="9803"/>
                </a:srgbClr>
              </a:gs>
              <a:gs pos="50000">
                <a:srgbClr val="1B4284">
                  <a:alpha val="9803"/>
                </a:srgbClr>
              </a:gs>
              <a:gs pos="100000">
                <a:srgbClr val="13294B"/>
              </a:gs>
            </a:gsLst>
            <a:lin ang="18900044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1655179" y="1118280"/>
            <a:ext cx="5833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" sz="4500">
                <a:solidFill>
                  <a:schemeClr val="lt1"/>
                </a:solidFill>
              </a:rPr>
              <a:t>OBJECTIVE</a:t>
            </a:r>
            <a:endParaRPr i="0" sz="1100" u="none" cap="none" strike="noStrike">
              <a:solidFill>
                <a:srgbClr val="000000"/>
              </a:solidFill>
            </a:endParaRPr>
          </a:p>
        </p:txBody>
      </p:sp>
      <p:pic>
        <p:nvPicPr>
          <p:cNvPr descr="A close up of a logo&#10;&#10;Description automatically generated" id="84" name="Google Shape;8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5657" y="176782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/>
          <p:nvPr/>
        </p:nvSpPr>
        <p:spPr>
          <a:xfrm>
            <a:off x="4140173" y="2069494"/>
            <a:ext cx="863700" cy="84000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ECE 445</a:t>
            </a:r>
            <a:endParaRPr sz="1100"/>
          </a:p>
        </p:txBody>
      </p:sp>
      <p:sp>
        <p:nvSpPr>
          <p:cNvPr id="87" name="Google Shape;87;p16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6354343" y="3497413"/>
            <a:ext cx="411600" cy="2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3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43"/>
          <p:cNvSpPr txBox="1"/>
          <p:nvPr/>
        </p:nvSpPr>
        <p:spPr>
          <a:xfrm>
            <a:off x="282606" y="4893286"/>
            <a:ext cx="48198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ECE 445</a:t>
            </a:r>
            <a:endParaRPr sz="1100"/>
          </a:p>
        </p:txBody>
      </p:sp>
      <p:sp>
        <p:nvSpPr>
          <p:cNvPr id="473" name="Google Shape;473;p43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474" name="Google Shape;474;p43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475" name="Google Shape;47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43"/>
          <p:cNvSpPr txBox="1"/>
          <p:nvPr/>
        </p:nvSpPr>
        <p:spPr>
          <a:xfrm>
            <a:off x="282607" y="47420"/>
            <a:ext cx="8182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3000">
                <a:solidFill>
                  <a:schemeClr val="lt1"/>
                </a:solidFill>
              </a:rPr>
              <a:t>Ethical Concerns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77" name="Google Shape;477;p43"/>
          <p:cNvSpPr txBox="1"/>
          <p:nvPr>
            <p:ph idx="12" type="sldNum"/>
          </p:nvPr>
        </p:nvSpPr>
        <p:spPr>
          <a:xfrm>
            <a:off x="7086600" y="4767272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8" name="Google Shape;478;p43"/>
          <p:cNvSpPr txBox="1"/>
          <p:nvPr/>
        </p:nvSpPr>
        <p:spPr>
          <a:xfrm>
            <a:off x="231300" y="945475"/>
            <a:ext cx="4221900" cy="30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8428"/>
              </a:buClr>
              <a:buSzPts val="2000"/>
              <a:buChar char="●"/>
            </a:pPr>
            <a:r>
              <a:rPr lang="en" sz="2000"/>
              <a:t>This device only alerts users when they’re being exposed to dangerous amounts of sound; it’s up to the user to use hearing protection themselves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ED8428"/>
              </a:buClr>
              <a:buSzPts val="2000"/>
              <a:buChar char="●"/>
            </a:pPr>
            <a:r>
              <a:rPr lang="en" sz="2000"/>
              <a:t>Slight inaccuracies in calibration of prototype could </a:t>
            </a:r>
            <a:r>
              <a:rPr lang="en" sz="2000"/>
              <a:t>compound over time</a:t>
            </a:r>
            <a:endParaRPr sz="2000"/>
          </a:p>
        </p:txBody>
      </p:sp>
      <p:pic>
        <p:nvPicPr>
          <p:cNvPr id="479" name="Google Shape;47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033542"/>
            <a:ext cx="4386000" cy="29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4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44"/>
          <p:cNvSpPr txBox="1"/>
          <p:nvPr/>
        </p:nvSpPr>
        <p:spPr>
          <a:xfrm>
            <a:off x="282606" y="4893286"/>
            <a:ext cx="48198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ECE 445</a:t>
            </a:r>
            <a:endParaRPr sz="1100"/>
          </a:p>
        </p:txBody>
      </p:sp>
      <p:sp>
        <p:nvSpPr>
          <p:cNvPr id="486" name="Google Shape;486;p44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487" name="Google Shape;487;p44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488" name="Google Shape;48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44"/>
          <p:cNvSpPr txBox="1"/>
          <p:nvPr/>
        </p:nvSpPr>
        <p:spPr>
          <a:xfrm>
            <a:off x="282607" y="47420"/>
            <a:ext cx="8182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3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What We Learned</a:t>
            </a:r>
            <a:endParaRPr sz="3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0" name="Google Shape;490;p44"/>
          <p:cNvSpPr txBox="1"/>
          <p:nvPr>
            <p:ph idx="12" type="sldNum"/>
          </p:nvPr>
        </p:nvSpPr>
        <p:spPr>
          <a:xfrm>
            <a:off x="7086600" y="4767272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1" name="Google Shape;491;p44"/>
          <p:cNvSpPr txBox="1"/>
          <p:nvPr/>
        </p:nvSpPr>
        <p:spPr>
          <a:xfrm>
            <a:off x="231300" y="945475"/>
            <a:ext cx="4221900" cy="3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8428"/>
              </a:buClr>
              <a:buSzPts val="1900"/>
              <a:buChar char="●"/>
            </a:pPr>
            <a:r>
              <a:rPr lang="en" sz="1900"/>
              <a:t>Design a schematic and PCB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D8428"/>
              </a:buClr>
              <a:buSzPts val="1900"/>
              <a:buChar char="●"/>
            </a:pPr>
            <a:r>
              <a:rPr lang="en" sz="1900"/>
              <a:t>Change designs to better fit our objective 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D8428"/>
              </a:buClr>
              <a:buSzPts val="1900"/>
              <a:buChar char="●"/>
            </a:pPr>
            <a:r>
              <a:rPr lang="en" sz="1900"/>
              <a:t>Use a development board to prototype a design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D8428"/>
              </a:buClr>
              <a:buSzPts val="1900"/>
              <a:buChar char="●"/>
            </a:pPr>
            <a:r>
              <a:rPr lang="en" sz="1900"/>
              <a:t>Develop software for a microcontroller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ED8428"/>
              </a:buClr>
              <a:buSzPts val="1900"/>
              <a:buChar char="●"/>
            </a:pPr>
            <a:r>
              <a:rPr lang="en" sz="1900"/>
              <a:t>Handle I2S and USB data</a:t>
            </a:r>
            <a:endParaRPr sz="1900"/>
          </a:p>
        </p:txBody>
      </p:sp>
      <p:pic>
        <p:nvPicPr>
          <p:cNvPr id="492" name="Google Shape;49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2476" y="1357514"/>
            <a:ext cx="3903171" cy="293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5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45"/>
          <p:cNvSpPr txBox="1"/>
          <p:nvPr/>
        </p:nvSpPr>
        <p:spPr>
          <a:xfrm>
            <a:off x="282606" y="4893286"/>
            <a:ext cx="48198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ECE 445</a:t>
            </a:r>
            <a:endParaRPr sz="1100"/>
          </a:p>
        </p:txBody>
      </p:sp>
      <p:sp>
        <p:nvSpPr>
          <p:cNvPr id="499" name="Google Shape;499;p45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500" name="Google Shape;500;p45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501" name="Google Shape;50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45"/>
          <p:cNvSpPr txBox="1"/>
          <p:nvPr/>
        </p:nvSpPr>
        <p:spPr>
          <a:xfrm>
            <a:off x="282607" y="47420"/>
            <a:ext cx="8182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3000">
                <a:solidFill>
                  <a:schemeClr val="lt1"/>
                </a:solidFill>
              </a:rPr>
              <a:t>What We Would Do Differently 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503" name="Google Shape;503;p45"/>
          <p:cNvSpPr txBox="1"/>
          <p:nvPr>
            <p:ph idx="12" type="sldNum"/>
          </p:nvPr>
        </p:nvSpPr>
        <p:spPr>
          <a:xfrm>
            <a:off x="7086600" y="4767272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4" name="Google Shape;504;p45"/>
          <p:cNvSpPr txBox="1"/>
          <p:nvPr/>
        </p:nvSpPr>
        <p:spPr>
          <a:xfrm>
            <a:off x="231300" y="945475"/>
            <a:ext cx="42219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Purchase extra components further in advance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Purchase and use development board even sooner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Use UART instead of USB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en" sz="2000"/>
              <a:t>Develop stronger hand skills before attempting soldering</a:t>
            </a:r>
            <a:endParaRPr sz="2000"/>
          </a:p>
        </p:txBody>
      </p:sp>
      <p:pic>
        <p:nvPicPr>
          <p:cNvPr id="505" name="Google Shape;50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2476" y="1357514"/>
            <a:ext cx="3903171" cy="293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6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46"/>
          <p:cNvSpPr txBox="1"/>
          <p:nvPr/>
        </p:nvSpPr>
        <p:spPr>
          <a:xfrm>
            <a:off x="282606" y="4893286"/>
            <a:ext cx="48198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ECE 445</a:t>
            </a:r>
            <a:endParaRPr sz="1100"/>
          </a:p>
        </p:txBody>
      </p:sp>
      <p:sp>
        <p:nvSpPr>
          <p:cNvPr id="512" name="Google Shape;512;p46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513" name="Google Shape;513;p46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514" name="Google Shape;51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46"/>
          <p:cNvSpPr txBox="1"/>
          <p:nvPr/>
        </p:nvSpPr>
        <p:spPr>
          <a:xfrm>
            <a:off x="282607" y="47420"/>
            <a:ext cx="8182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3000">
                <a:solidFill>
                  <a:schemeClr val="lt1"/>
                </a:solidFill>
              </a:rPr>
              <a:t>Recommended Extensions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516" name="Google Shape;516;p46"/>
          <p:cNvSpPr txBox="1"/>
          <p:nvPr>
            <p:ph idx="12" type="sldNum"/>
          </p:nvPr>
        </p:nvSpPr>
        <p:spPr>
          <a:xfrm>
            <a:off x="7086600" y="4767272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7" name="Google Shape;517;p46"/>
          <p:cNvSpPr txBox="1"/>
          <p:nvPr/>
        </p:nvSpPr>
        <p:spPr>
          <a:xfrm>
            <a:off x="231300" y="945475"/>
            <a:ext cx="4221900" cy="37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Add </a:t>
            </a:r>
            <a:r>
              <a:rPr lang="en" sz="1900"/>
              <a:t>rechargeable</a:t>
            </a:r>
            <a:r>
              <a:rPr lang="en" sz="1900"/>
              <a:t> battery support</a:t>
            </a:r>
            <a:endParaRPr sz="1900"/>
          </a:p>
          <a:p>
            <a:pPr indent="-3492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Added portability could make it useful to more contexts (ie. on the marching band field)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Add bluetooth </a:t>
            </a:r>
            <a:r>
              <a:rPr lang="en" sz="1900"/>
              <a:t>functionality</a:t>
            </a:r>
            <a:endParaRPr sz="1900"/>
          </a:p>
          <a:p>
            <a:pPr indent="-3492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For greater portability and ease-of-access to results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Miniaturizing design</a:t>
            </a:r>
            <a:endParaRPr sz="1900"/>
          </a:p>
          <a:p>
            <a:pPr indent="-3492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900"/>
              <a:buChar char="○"/>
            </a:pPr>
            <a:r>
              <a:rPr lang="en" sz="1900"/>
              <a:t>For greater portability</a:t>
            </a:r>
            <a:endParaRPr sz="1900"/>
          </a:p>
        </p:txBody>
      </p:sp>
      <p:pic>
        <p:nvPicPr>
          <p:cNvPr id="518" name="Google Shape;51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5800" y="1343880"/>
            <a:ext cx="4386000" cy="285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7"/>
          <p:cNvSpPr/>
          <p:nvPr/>
        </p:nvSpPr>
        <p:spPr>
          <a:xfrm flipH="1" rot="10800000">
            <a:off x="-1" y="6122"/>
            <a:ext cx="9144000" cy="51435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18900044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newspaper&#10;&#10;Description automatically generated" id="524" name="Google Shape;524;p47"/>
          <p:cNvPicPr preferRelativeResize="0"/>
          <p:nvPr/>
        </p:nvPicPr>
        <p:blipFill rotWithShape="1">
          <a:blip r:embed="rId3">
            <a:alphaModFix amt="30000"/>
          </a:blip>
          <a:srcRect b="0" l="0" r="0" t="0"/>
          <a:stretch/>
        </p:blipFill>
        <p:spPr>
          <a:xfrm>
            <a:off x="-1" y="6123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" id="525" name="Google Shape;525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7516" y="1689739"/>
            <a:ext cx="5348967" cy="1764022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47"/>
          <p:cNvSpPr txBox="1"/>
          <p:nvPr>
            <p:ph idx="12" type="sldNum"/>
          </p:nvPr>
        </p:nvSpPr>
        <p:spPr>
          <a:xfrm>
            <a:off x="6354343" y="3497413"/>
            <a:ext cx="411600" cy="2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7" name="Google Shape;527;p47"/>
          <p:cNvSpPr txBox="1"/>
          <p:nvPr/>
        </p:nvSpPr>
        <p:spPr>
          <a:xfrm>
            <a:off x="3447000" y="524400"/>
            <a:ext cx="22500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</a:rPr>
              <a:t>Thank You!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</a:rPr>
              <a:t>Questions?</a:t>
            </a:r>
            <a:endParaRPr sz="11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arge building with a fountain in front of it&#10;&#10;Description automatically generated with low confidence" id="532" name="Google Shape;53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48"/>
          <p:cNvSpPr/>
          <p:nvPr/>
        </p:nvSpPr>
        <p:spPr>
          <a:xfrm flipH="1" rot="10800000"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1B4284">
                  <a:alpha val="9803"/>
                </a:srgbClr>
              </a:gs>
              <a:gs pos="50000">
                <a:srgbClr val="1B4284">
                  <a:alpha val="9803"/>
                </a:srgbClr>
              </a:gs>
              <a:gs pos="100000">
                <a:srgbClr val="13294B"/>
              </a:gs>
            </a:gsLst>
            <a:lin ang="18900044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48"/>
          <p:cNvSpPr txBox="1"/>
          <p:nvPr/>
        </p:nvSpPr>
        <p:spPr>
          <a:xfrm>
            <a:off x="1655179" y="1118280"/>
            <a:ext cx="5833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" sz="4500">
                <a:solidFill>
                  <a:schemeClr val="lt1"/>
                </a:solidFill>
              </a:rPr>
              <a:t>APPENDIX</a:t>
            </a:r>
            <a:endParaRPr i="0" sz="1100" u="none" cap="none" strike="noStrike">
              <a:solidFill>
                <a:srgbClr val="000000"/>
              </a:solidFill>
            </a:endParaRPr>
          </a:p>
        </p:txBody>
      </p:sp>
      <p:pic>
        <p:nvPicPr>
          <p:cNvPr descr="A close up of a logo&#10;&#10;Description automatically generated" id="535" name="Google Shape;535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5657" y="176782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48"/>
          <p:cNvSpPr/>
          <p:nvPr/>
        </p:nvSpPr>
        <p:spPr>
          <a:xfrm>
            <a:off x="4140173" y="2069494"/>
            <a:ext cx="863700" cy="84000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48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ECE 445</a:t>
            </a:r>
            <a:endParaRPr sz="1100"/>
          </a:p>
        </p:txBody>
      </p:sp>
      <p:sp>
        <p:nvSpPr>
          <p:cNvPr id="538" name="Google Shape;538;p48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539" name="Google Shape;539;p48"/>
          <p:cNvSpPr txBox="1"/>
          <p:nvPr>
            <p:ph idx="12" type="sldNum"/>
          </p:nvPr>
        </p:nvSpPr>
        <p:spPr>
          <a:xfrm>
            <a:off x="6354343" y="3497413"/>
            <a:ext cx="411600" cy="2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811" l="0" r="0" t="0"/>
          <a:stretch/>
        </p:blipFill>
        <p:spPr>
          <a:xfrm>
            <a:off x="0" y="0"/>
            <a:ext cx="9144000" cy="399168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45" name="Google Shape;545;p49"/>
          <p:cNvSpPr txBox="1"/>
          <p:nvPr/>
        </p:nvSpPr>
        <p:spPr>
          <a:xfrm>
            <a:off x="380482" y="4052234"/>
            <a:ext cx="83832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None/>
            </a:pPr>
            <a:r>
              <a:rPr i="1" lang="en" sz="1400">
                <a:solidFill>
                  <a:schemeClr val="dk1"/>
                </a:solidFill>
              </a:rPr>
              <a:t>Final circuit schematic</a:t>
            </a:r>
            <a:endParaRPr i="1" sz="14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None/>
            </a:pPr>
            <a:r>
              <a:rPr lang="en" sz="1700">
                <a:solidFill>
                  <a:schemeClr val="dk1"/>
                </a:solidFill>
              </a:rPr>
              <a:t>Arrows highlight changes from initial design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546" name="Google Shape;546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5657" y="176782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49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49"/>
          <p:cNvSpPr txBox="1"/>
          <p:nvPr/>
        </p:nvSpPr>
        <p:spPr>
          <a:xfrm>
            <a:off x="282606" y="4893286"/>
            <a:ext cx="48198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ECE 445</a:t>
            </a:r>
            <a:endParaRPr sz="1100"/>
          </a:p>
        </p:txBody>
      </p:sp>
      <p:sp>
        <p:nvSpPr>
          <p:cNvPr id="549" name="Google Shape;549;p49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550" name="Google Shape;550;p49"/>
          <p:cNvSpPr txBox="1"/>
          <p:nvPr>
            <p:ph idx="12" type="sldNum"/>
          </p:nvPr>
        </p:nvSpPr>
        <p:spPr>
          <a:xfrm>
            <a:off x="6354343" y="3497413"/>
            <a:ext cx="411600" cy="2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51" name="Google Shape;551;p49"/>
          <p:cNvCxnSpPr/>
          <p:nvPr/>
        </p:nvCxnSpPr>
        <p:spPr>
          <a:xfrm rot="10800000">
            <a:off x="3279938" y="2164538"/>
            <a:ext cx="7200" cy="432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2" name="Google Shape;552;p49"/>
          <p:cNvCxnSpPr/>
          <p:nvPr/>
        </p:nvCxnSpPr>
        <p:spPr>
          <a:xfrm rot="10800000">
            <a:off x="3320850" y="745313"/>
            <a:ext cx="7200" cy="432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0"/>
          <p:cNvSpPr txBox="1"/>
          <p:nvPr/>
        </p:nvSpPr>
        <p:spPr>
          <a:xfrm>
            <a:off x="329126" y="4288277"/>
            <a:ext cx="83832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None/>
            </a:pPr>
            <a:r>
              <a:rPr i="1" lang="en" sz="1400">
                <a:solidFill>
                  <a:schemeClr val="dk1"/>
                </a:solidFill>
              </a:rPr>
              <a:t>Final PCB design</a:t>
            </a:r>
            <a:endParaRPr i="1" sz="14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None/>
            </a:pPr>
            <a:r>
              <a:rPr lang="en" sz="1700">
                <a:solidFill>
                  <a:schemeClr val="dk1"/>
                </a:solidFill>
              </a:rPr>
              <a:t>Arrows highlight development </a:t>
            </a:r>
            <a:r>
              <a:rPr lang="en" sz="1700">
                <a:solidFill>
                  <a:schemeClr val="dk1"/>
                </a:solidFill>
              </a:rPr>
              <a:t>issues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558" name="Google Shape;55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6782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50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50"/>
          <p:cNvSpPr txBox="1"/>
          <p:nvPr/>
        </p:nvSpPr>
        <p:spPr>
          <a:xfrm>
            <a:off x="282606" y="4893286"/>
            <a:ext cx="48198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ECE 445</a:t>
            </a:r>
            <a:endParaRPr sz="1100"/>
          </a:p>
        </p:txBody>
      </p:sp>
      <p:sp>
        <p:nvSpPr>
          <p:cNvPr id="561" name="Google Shape;561;p50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562" name="Google Shape;562;p50"/>
          <p:cNvSpPr txBox="1"/>
          <p:nvPr>
            <p:ph idx="12" type="sldNum"/>
          </p:nvPr>
        </p:nvSpPr>
        <p:spPr>
          <a:xfrm>
            <a:off x="6354343" y="3497413"/>
            <a:ext cx="411600" cy="2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63" name="Google Shape;563;p50"/>
          <p:cNvCxnSpPr/>
          <p:nvPr/>
        </p:nvCxnSpPr>
        <p:spPr>
          <a:xfrm rot="10800000">
            <a:off x="3265256" y="2208563"/>
            <a:ext cx="7200" cy="432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4" name="Google Shape;564;p50"/>
          <p:cNvCxnSpPr/>
          <p:nvPr/>
        </p:nvCxnSpPr>
        <p:spPr>
          <a:xfrm rot="10800000">
            <a:off x="3306169" y="774675"/>
            <a:ext cx="7200" cy="432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565" name="Google Shape;56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3999" cy="428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6" name="Google Shape;566;p50"/>
          <p:cNvCxnSpPr/>
          <p:nvPr/>
        </p:nvCxnSpPr>
        <p:spPr>
          <a:xfrm flipH="1">
            <a:off x="4065113" y="1589156"/>
            <a:ext cx="348900" cy="1059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7" name="Google Shape;567;p50"/>
          <p:cNvCxnSpPr/>
          <p:nvPr/>
        </p:nvCxnSpPr>
        <p:spPr>
          <a:xfrm rot="10800000">
            <a:off x="5745394" y="1871156"/>
            <a:ext cx="353100" cy="807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8" name="Google Shape;568;p50"/>
          <p:cNvCxnSpPr/>
          <p:nvPr/>
        </p:nvCxnSpPr>
        <p:spPr>
          <a:xfrm flipH="1">
            <a:off x="7664681" y="1002131"/>
            <a:ext cx="348900" cy="1059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282606" y="4893286"/>
            <a:ext cx="48198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ECE 445</a:t>
            </a:r>
            <a:endParaRPr sz="1100"/>
          </a:p>
        </p:txBody>
      </p:sp>
      <p:sp>
        <p:nvSpPr>
          <p:cNvPr id="95" name="Google Shape;95;p17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96" name="Google Shape;96;p17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97" name="Google Shape;9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/>
        </p:nvSpPr>
        <p:spPr>
          <a:xfrm>
            <a:off x="282600" y="76838"/>
            <a:ext cx="81825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3000">
                <a:solidFill>
                  <a:schemeClr val="lt1"/>
                </a:solidFill>
              </a:rPr>
              <a:t>Musical Instruments are LOUD</a:t>
            </a:r>
            <a:endParaRPr sz="3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460688" y="1222706"/>
            <a:ext cx="37734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Flute | </a:t>
            </a:r>
            <a:r>
              <a:rPr b="1" lang="en" sz="2300"/>
              <a:t>92-103dB</a:t>
            </a:r>
            <a:endParaRPr b="1" sz="23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French Horn | </a:t>
            </a:r>
            <a:r>
              <a:rPr b="1" lang="en" sz="2300"/>
              <a:t>90-106dB</a:t>
            </a:r>
            <a:endParaRPr b="1" sz="23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Oboe | </a:t>
            </a:r>
            <a:r>
              <a:rPr b="1" lang="en" sz="2300"/>
              <a:t>95-112dB</a:t>
            </a:r>
            <a:endParaRPr b="1" sz="23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Trombone | </a:t>
            </a:r>
            <a:r>
              <a:rPr b="1" lang="en" sz="2300"/>
              <a:t>85-114dB</a:t>
            </a:r>
            <a:endParaRPr b="1" sz="2300"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0213" y="1148944"/>
            <a:ext cx="1155037" cy="598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2356" y="1810781"/>
            <a:ext cx="1022832" cy="65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63023" y="2633361"/>
            <a:ext cx="1348597" cy="65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10842" y="3475256"/>
            <a:ext cx="1314347" cy="74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8732393" y="4838088"/>
            <a:ext cx="411600" cy="2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45788" y="917613"/>
            <a:ext cx="2884919" cy="3638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282606" y="4893286"/>
            <a:ext cx="48198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ECE 445</a:t>
            </a:r>
            <a:endParaRPr sz="1100"/>
          </a:p>
        </p:txBody>
      </p:sp>
      <p:sp>
        <p:nvSpPr>
          <p:cNvPr id="112" name="Google Shape;112;p18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113" name="Google Shape;113;p18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14" name="Google Shape;1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282600" y="76838"/>
            <a:ext cx="81825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3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According to the CDC, Dangerously Loud</a:t>
            </a:r>
            <a:endParaRPr sz="3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3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 rotWithShape="1">
          <a:blip r:embed="rId4">
            <a:alphaModFix/>
          </a:blip>
          <a:srcRect b="56263" l="1944" r="2717" t="2066"/>
          <a:stretch/>
        </p:blipFill>
        <p:spPr>
          <a:xfrm>
            <a:off x="315250" y="1291211"/>
            <a:ext cx="4218652" cy="2523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>
            <p:ph idx="12" type="sldNum"/>
          </p:nvPr>
        </p:nvSpPr>
        <p:spPr>
          <a:xfrm>
            <a:off x="8732393" y="4869688"/>
            <a:ext cx="411600" cy="2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8" name="Google Shape;118;p18"/>
          <p:cNvPicPr preferRelativeResize="0"/>
          <p:nvPr/>
        </p:nvPicPr>
        <p:blipFill rotWithShape="1">
          <a:blip r:embed="rId4">
            <a:alphaModFix/>
          </a:blip>
          <a:srcRect b="18389" l="1944" r="2717" t="43187"/>
          <a:stretch/>
        </p:blipFill>
        <p:spPr>
          <a:xfrm>
            <a:off x="4610109" y="1525463"/>
            <a:ext cx="4218652" cy="2326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282606" y="4893286"/>
            <a:ext cx="48198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ECE 445</a:t>
            </a:r>
            <a:endParaRPr sz="1100"/>
          </a:p>
        </p:txBody>
      </p:sp>
      <p:sp>
        <p:nvSpPr>
          <p:cNvPr id="125" name="Google Shape;125;p19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126" name="Google Shape;126;p19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27" name="Google Shape;1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282600" y="57657"/>
            <a:ext cx="81825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3000">
                <a:solidFill>
                  <a:schemeClr val="lt1"/>
                </a:solidFill>
              </a:rPr>
              <a:t>But Students Don’t Use Hearing Protection</a:t>
            </a:r>
            <a:endParaRPr b="1" sz="3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3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244225" y="1109925"/>
            <a:ext cx="5239500" cy="10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/>
              <a:t>“Despite these findings, the survey revealed that 21 out of the 27 participants surveyed reported </a:t>
            </a:r>
            <a:r>
              <a:rPr b="1" i="1" lang="en" sz="1800"/>
              <a:t>never using hearing protection devices.</a:t>
            </a:r>
            <a:r>
              <a:rPr i="1" lang="en" sz="1800"/>
              <a:t>”</a:t>
            </a:r>
            <a:endParaRPr sz="2700"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0593" y="1186966"/>
            <a:ext cx="3143252" cy="95981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/>
        </p:nvSpPr>
        <p:spPr>
          <a:xfrm>
            <a:off x="244225" y="2288475"/>
            <a:ext cx="5239500" cy="20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/>
              <a:t>“The average sound levels across various positions throughout the ensemble were above 98 dB at every position, with peaks of at least 112 dB in every position. </a:t>
            </a:r>
            <a:r>
              <a:rPr b="1" i="1" lang="en" sz="1800"/>
              <a:t>Over 50% of participants reported that they did not ever use hearing protection during rehearsals.</a:t>
            </a:r>
            <a:r>
              <a:rPr i="1" lang="en" sz="1800"/>
              <a:t>”</a:t>
            </a:r>
            <a:endParaRPr sz="2700"/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0610" y="2861672"/>
            <a:ext cx="3263687" cy="86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 txBox="1"/>
          <p:nvPr>
            <p:ph idx="12" type="sldNum"/>
          </p:nvPr>
        </p:nvSpPr>
        <p:spPr>
          <a:xfrm>
            <a:off x="7086600" y="4767272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282606" y="4893286"/>
            <a:ext cx="48198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ECE 445</a:t>
            </a:r>
            <a:endParaRPr sz="1100"/>
          </a:p>
        </p:txBody>
      </p:sp>
      <p:sp>
        <p:nvSpPr>
          <p:cNvPr id="140" name="Google Shape;140;p20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141" name="Google Shape;141;p20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42" name="Google Shape;14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>
            <p:ph type="title"/>
          </p:nvPr>
        </p:nvSpPr>
        <p:spPr>
          <a:xfrm>
            <a:off x="389475" y="-177319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Our Objective: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44" name="Google Shape;144;p20"/>
          <p:cNvSpPr txBox="1"/>
          <p:nvPr>
            <p:ph idx="4294967295" type="ctrTitle"/>
          </p:nvPr>
        </p:nvSpPr>
        <p:spPr>
          <a:xfrm>
            <a:off x="389475" y="1333938"/>
            <a:ext cx="8197500" cy="24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800"/>
              <a:t>How might we educate </a:t>
            </a:r>
            <a:r>
              <a:rPr b="1" i="1" lang="en" sz="3800"/>
              <a:t>middle and high school musicians</a:t>
            </a:r>
            <a:r>
              <a:rPr i="1" lang="en" sz="3800"/>
              <a:t> on their sound exposure levels and </a:t>
            </a:r>
            <a:r>
              <a:rPr b="1" i="1" lang="en" sz="3800"/>
              <a:t>encourage them to use hearing protection?</a:t>
            </a:r>
            <a:endParaRPr b="1" i="1" sz="3800"/>
          </a:p>
        </p:txBody>
      </p:sp>
      <p:sp>
        <p:nvSpPr>
          <p:cNvPr id="145" name="Google Shape;145;p20"/>
          <p:cNvSpPr txBox="1"/>
          <p:nvPr>
            <p:ph idx="12" type="sldNum"/>
          </p:nvPr>
        </p:nvSpPr>
        <p:spPr>
          <a:xfrm>
            <a:off x="7086600" y="4767272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ky, outdoor, dark&#10;&#10;Description automatically generated" id="150" name="Google Shape;15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/>
          <p:nvPr/>
        </p:nvSpPr>
        <p:spPr>
          <a:xfrm flipH="1" rot="10800000">
            <a:off x="-1" y="0"/>
            <a:ext cx="9144000" cy="5143500"/>
          </a:xfrm>
          <a:prstGeom prst="rect">
            <a:avLst/>
          </a:prstGeom>
          <a:gradFill>
            <a:gsLst>
              <a:gs pos="0">
                <a:srgbClr val="1B4284">
                  <a:alpha val="9803"/>
                </a:srgbClr>
              </a:gs>
              <a:gs pos="50000">
                <a:srgbClr val="1B4284">
                  <a:alpha val="9803"/>
                </a:srgbClr>
              </a:gs>
              <a:gs pos="100000">
                <a:srgbClr val="13294B"/>
              </a:gs>
            </a:gsLst>
            <a:lin ang="18900044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1655179" y="1118280"/>
            <a:ext cx="5833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" sz="4500">
                <a:solidFill>
                  <a:schemeClr val="lt1"/>
                </a:solidFill>
              </a:rPr>
              <a:t>DESIGN OVERVIEW</a:t>
            </a:r>
            <a:endParaRPr i="0" sz="1100" u="none" cap="none" strike="noStrike">
              <a:solidFill>
                <a:srgbClr val="000000"/>
              </a:solidFill>
            </a:endParaRPr>
          </a:p>
        </p:txBody>
      </p:sp>
      <p:pic>
        <p:nvPicPr>
          <p:cNvPr descr="A close up of a logo&#10;&#10;Description automatically generated" id="153" name="Google Shape;15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5657" y="176782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/>
          <p:nvPr/>
        </p:nvSpPr>
        <p:spPr>
          <a:xfrm>
            <a:off x="4140173" y="2069494"/>
            <a:ext cx="863700" cy="84000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ECE 445</a:t>
            </a:r>
            <a:endParaRPr sz="1100"/>
          </a:p>
        </p:txBody>
      </p:sp>
      <p:sp>
        <p:nvSpPr>
          <p:cNvPr id="156" name="Google Shape;156;p21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157" name="Google Shape;157;p21"/>
          <p:cNvSpPr txBox="1"/>
          <p:nvPr>
            <p:ph idx="12" type="sldNum"/>
          </p:nvPr>
        </p:nvSpPr>
        <p:spPr>
          <a:xfrm>
            <a:off x="6354343" y="3497413"/>
            <a:ext cx="411600" cy="2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/>
        </p:nvSpPr>
        <p:spPr>
          <a:xfrm>
            <a:off x="2472150" y="2466125"/>
            <a:ext cx="38034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None/>
            </a:pPr>
            <a:r>
              <a:rPr i="1" lang="en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Visual aid from design document</a:t>
            </a:r>
            <a:endParaRPr i="1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3" name="Google Shape;163;p22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282606" y="4893286"/>
            <a:ext cx="48198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ECE 445</a:t>
            </a:r>
            <a:endParaRPr sz="1100"/>
          </a:p>
        </p:txBody>
      </p:sp>
      <p:sp>
        <p:nvSpPr>
          <p:cNvPr id="165" name="Google Shape;165;p22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166" name="Google Shape;166;p22"/>
          <p:cNvSpPr/>
          <p:nvPr/>
        </p:nvSpPr>
        <p:spPr>
          <a:xfrm flipH="1" rot="10800000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67" name="Google Shape;16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 txBox="1"/>
          <p:nvPr/>
        </p:nvSpPr>
        <p:spPr>
          <a:xfrm>
            <a:off x="282607" y="47420"/>
            <a:ext cx="8182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3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Initial High-Level Design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169" name="Google Shape;169;p22"/>
          <p:cNvSpPr txBox="1"/>
          <p:nvPr>
            <p:ph idx="12" type="sldNum"/>
          </p:nvPr>
        </p:nvSpPr>
        <p:spPr>
          <a:xfrm>
            <a:off x="7086600" y="4767272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0" name="Google Shape;17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6099" y="976587"/>
            <a:ext cx="5951800" cy="140586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/>
          <p:nvPr/>
        </p:nvSpPr>
        <p:spPr>
          <a:xfrm>
            <a:off x="231300" y="2789825"/>
            <a:ext cx="86814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High-Level </a:t>
            </a:r>
            <a:r>
              <a:rPr b="1" lang="en" sz="1800"/>
              <a:t>Requirements</a:t>
            </a:r>
            <a:r>
              <a:rPr b="1" lang="en" sz="1800"/>
              <a:t>:</a:t>
            </a:r>
            <a:endParaRPr b="1" sz="18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Detect and signal when sound levels are dangerous (indicated by red LED)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Detect and signal when dosage threshold is surpassed (indicated by blinking LED)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Transmit collected data via USB and generate a user-friendly graphical report</a:t>
            </a: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