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6" r:id="rId5"/>
    <p:sldMasterId id="214748365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y="7772400" cx="10363200"/>
  <p:notesSz cx="6858000" cy="9144000"/>
  <p:embeddedFontLst>
    <p:embeddedFont>
      <p:font typeface="Arial Narrow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264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6649298-71E1-4BCE-B281-89BE833A5886}">
  <a:tblStyle styleId="{E6649298-71E1-4BCE-B281-89BE833A58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264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Narrow-italic.fntdata"/><Relationship Id="rId20" Type="http://schemas.openxmlformats.org/officeDocument/2006/relationships/slide" Target="slides/slide13.xml"/><Relationship Id="rId41" Type="http://schemas.openxmlformats.org/officeDocument/2006/relationships/font" Target="fonts/ArialNarrow-bold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font" Target="fonts/ArialNarrow-bold.fntdata"/><Relationship Id="rId16" Type="http://schemas.openxmlformats.org/officeDocument/2006/relationships/slide" Target="slides/slide9.xml"/><Relationship Id="rId38" Type="http://schemas.openxmlformats.org/officeDocument/2006/relationships/font" Target="fonts/ArialNarrow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429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163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ECE_handoutmaster.eps" id="7" name="Google Shape;7;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87" y="8450729"/>
            <a:ext cx="6858000" cy="7059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Charge_pump" TargetMode="External"/><Relationship Id="rId3" Type="http://schemas.openxmlformats.org/officeDocument/2006/relationships/hyperlink" Target="https://training.ti.com/dc-dc-fundamentals-charge-pump-regulator-overview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12eba2351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12eba235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512eba2351_0_2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8fea102b5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8fea102b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58fea102b5_2_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8fea102b5_2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8fea102b5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https://en.wikipedia.org/wiki/Charge_pump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https://training.ti.com/dc-dc-fundamentals-charge-pump-regulator-overview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58fea102b5_2_28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12eba2351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12eba235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512eba2351_0_1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6e212e3ca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6e212e3c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56e212e3ca_0_6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6e212e3ca_1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6e212e3ca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Hold Time: 0.2 to 160s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Sensitivity: 0 to 34dB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56e212e3ca_1_25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6e212e3ca_1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6e212e3ca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56e212e3ca_1_33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6e212e3ca_2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6e212e3ca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56e212e3ca_2_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6e212e3ca_1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6e212e3ca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56e212e3ca_1_4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6e212e3ca_2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6e212e3ca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56e212e3ca_2_18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6e212e3ca_1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6e212e3ca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56e212e3ca_1_5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6e212e3ca_1_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56e212e3ca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56e212e3ca_1_59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8ff19724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8ff1972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58ff197240_0_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6e212e3ca_2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6e212e3ca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56e212e3ca_2_33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12eba2351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512eba235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512eba2351_1_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6e212e3ca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6e212e3c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56e212e3ca_0_13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6e212e3ca_0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56e212e3c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56e212e3ca_0_22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6e212e3ca_0_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56e212e3c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56e212e3ca_0_3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8fea102b5_1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58fea102b5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58fea102b5_1_2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8df48429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58df4842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58df484293_0_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8cdb7025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8cdb702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58cdb70252_0_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8fea102b5_1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58fea102b5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58fea102b5_1_1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6e212e3ca_2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6e212e3ca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56e212e3ca_2_26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8cdb70252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8cdb7025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58cdb70252_0_14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6e212e3ca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6e212e3c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56e212e3ca_1_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6e212e3ca_1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6e212e3ca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56e212e3ca_1_8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8cdb70252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8cdb7025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58cdb70252_0_7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8cdb70252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8cdb7025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58cdb70252_0_2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Slide w/ Text">
  <p:cSld name="Cover Slide w/ 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" type="body"/>
          </p:nvPr>
        </p:nvSpPr>
        <p:spPr>
          <a:xfrm>
            <a:off x="457971" y="619125"/>
            <a:ext cx="9552304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2" type="body"/>
          </p:nvPr>
        </p:nvSpPr>
        <p:spPr>
          <a:xfrm>
            <a:off x="457971" y="1570071"/>
            <a:ext cx="9552304" cy="32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40"/>
              </a:spcBef>
              <a:spcAft>
                <a:spcPts val="0"/>
              </a:spcAft>
              <a:buClr>
                <a:srgbClr val="E84A27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3" type="body"/>
          </p:nvPr>
        </p:nvSpPr>
        <p:spPr>
          <a:xfrm>
            <a:off x="457971" y="1860825"/>
            <a:ext cx="9552304" cy="301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rgbClr val="E84A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ullets">
  <p:cSld name="Title and Bulle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57969" y="1633220"/>
            <a:ext cx="9525770" cy="5082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57136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Noto Sans Symbols"/>
              <a:buChar char="▪"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rgbClr val="13294B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rgbClr val="13294B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457969" y="635281"/>
            <a:ext cx="947343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>
  <p:cSld name="Title and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idx="1" type="body"/>
          </p:nvPr>
        </p:nvSpPr>
        <p:spPr>
          <a:xfrm>
            <a:off x="457969" y="635281"/>
            <a:ext cx="947343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57969" y="1628416"/>
            <a:ext cx="9473430" cy="5077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Text and Media">
  <p:cSld name="Title with Text and Media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" type="body"/>
          </p:nvPr>
        </p:nvSpPr>
        <p:spPr>
          <a:xfrm>
            <a:off x="6843376" y="1608096"/>
            <a:ext cx="3052220" cy="5067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1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57970" y="1628416"/>
            <a:ext cx="6136794" cy="5046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3" type="body"/>
          </p:nvPr>
        </p:nvSpPr>
        <p:spPr>
          <a:xfrm>
            <a:off x="457969" y="635281"/>
            <a:ext cx="947343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de-by-side Text">
  <p:cSld name="Side-by-side 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457971" y="1628416"/>
            <a:ext cx="4608484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5223474" y="1628416"/>
            <a:ext cx="4608484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457969" y="635281"/>
            <a:ext cx="947343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Media">
  <p:cSld name="Title and Media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idx="1" type="body"/>
          </p:nvPr>
        </p:nvSpPr>
        <p:spPr>
          <a:xfrm>
            <a:off x="457970" y="1608096"/>
            <a:ext cx="9437625" cy="5097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1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457969" y="635281"/>
            <a:ext cx="947343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42958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0" y="2834640"/>
            <a:ext cx="10363200" cy="2038696"/>
          </a:xfrm>
          <a:prstGeom prst="rect">
            <a:avLst/>
          </a:prstGeom>
          <a:solidFill>
            <a:srgbClr val="13294B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457969" y="2977965"/>
            <a:ext cx="9473430" cy="630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457969" y="3833136"/>
            <a:ext cx="9473430" cy="718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599"/>
              <a:buFont typeface="Arial"/>
              <a:buNone/>
              <a:defRPr b="0" i="1" sz="359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2.jpg"/><Relationship Id="rId3" Type="http://schemas.openxmlformats.org/officeDocument/2006/relationships/image" Target="../media/image5.jpg"/><Relationship Id="rId4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3.png"/><Relationship Id="rId7" Type="http://schemas.openxmlformats.org/officeDocument/2006/relationships/slideLayout" Target="../slideLayouts/slideLayout1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" y="5111280"/>
            <a:ext cx="10363198" cy="26738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9825" y="5528610"/>
            <a:ext cx="10353376" cy="2256549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196"/>
          <a:stretch/>
        </p:blipFill>
        <p:spPr>
          <a:xfrm>
            <a:off x="-2940" y="3290596"/>
            <a:ext cx="2608873" cy="177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5933" y="3289109"/>
            <a:ext cx="2608873" cy="177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3698" y="3289109"/>
            <a:ext cx="2608873" cy="177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4327" y="3291127"/>
            <a:ext cx="2608873" cy="177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3167" y="6388907"/>
            <a:ext cx="4202606" cy="9706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7118190"/>
            <a:ext cx="10363200" cy="654210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1">
            <a:alphaModFix/>
          </a:blip>
          <a:srcRect b="75362" l="0" r="0" t="0"/>
          <a:stretch/>
        </p:blipFill>
        <p:spPr>
          <a:xfrm>
            <a:off x="-1" y="7020570"/>
            <a:ext cx="10363201" cy="25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87472" y="7361422"/>
            <a:ext cx="1691357" cy="17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 b="63560" l="0" r="92703" t="0"/>
          <a:stretch/>
        </p:blipFill>
        <p:spPr>
          <a:xfrm>
            <a:off x="464947" y="7237049"/>
            <a:ext cx="364557" cy="42045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7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5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jpg"/><Relationship Id="rId4" Type="http://schemas.openxmlformats.org/officeDocument/2006/relationships/image" Target="../media/image3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H85DvWRGcGCbbQRRg1xv8QN66Qjsq2Dy/view" TargetMode="External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qb1NXZpyW89OtNShTrPFnQNkKGiwzb4l/view" TargetMode="External"/><Relationship Id="rId4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457971" y="619125"/>
            <a:ext cx="9552304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None/>
            </a:pPr>
            <a:r>
              <a:rPr lang="en-US"/>
              <a:t>Smart Solar Powered Streetlight</a:t>
            </a:r>
            <a:endParaRPr/>
          </a:p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457971" y="1570071"/>
            <a:ext cx="9552304" cy="32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1700"/>
              <a:buNone/>
            </a:pPr>
            <a:r>
              <a:rPr lang="en-US"/>
              <a:t>Brian Keegan, Joshua Song, Corey Weil</a:t>
            </a:r>
            <a:endParaRPr/>
          </a:p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457971" y="1860825"/>
            <a:ext cx="9552304" cy="301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1200"/>
              <a:buNone/>
            </a:pPr>
            <a:r>
              <a:rPr lang="en-US"/>
              <a:t>ECE 445 | Group 10 | Spring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457969" y="1633220"/>
            <a:ext cx="95259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Pack Thermistor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Charge Pump for Switching</a:t>
            </a:r>
            <a:endParaRPr/>
          </a:p>
        </p:txBody>
      </p:sp>
      <p:sp>
        <p:nvSpPr>
          <p:cNvPr id="133" name="Google Shape;133;p20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Hardware Overview- Charge Controller</a:t>
            </a:r>
            <a:endParaRPr/>
          </a:p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7722" l="13645" r="10123" t="13716"/>
          <a:stretch/>
        </p:blipFill>
        <p:spPr>
          <a:xfrm>
            <a:off x="2832075" y="3023050"/>
            <a:ext cx="4777678" cy="3692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457969" y="1633220"/>
            <a:ext cx="95259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Hardware Overview- Pack Thermistor</a:t>
            </a:r>
            <a:endParaRPr/>
          </a:p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 b="44479" l="46522" r="28010" t="22639"/>
          <a:stretch/>
        </p:blipFill>
        <p:spPr>
          <a:xfrm>
            <a:off x="176025" y="2460025"/>
            <a:ext cx="3540529" cy="342899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/>
          <p:nvPr/>
        </p:nvSpPr>
        <p:spPr>
          <a:xfrm>
            <a:off x="1363201" y="3654825"/>
            <a:ext cx="887700" cy="726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000" y="2658975"/>
            <a:ext cx="5043376" cy="3321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1"/>
          <p:cNvCxnSpPr>
            <a:stCxn id="145" idx="3"/>
          </p:cNvCxnSpPr>
          <p:nvPr/>
        </p:nvCxnSpPr>
        <p:spPr>
          <a:xfrm>
            <a:off x="2250901" y="4018275"/>
            <a:ext cx="2233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8" name="Google Shape;148;p21"/>
          <p:cNvSpPr/>
          <p:nvPr/>
        </p:nvSpPr>
        <p:spPr>
          <a:xfrm>
            <a:off x="4493399" y="3291374"/>
            <a:ext cx="1977900" cy="2689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1811969" y="2154458"/>
            <a:ext cx="95259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2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Hardware Overview- Bootstrap Circuit</a:t>
            </a:r>
            <a:endParaRPr/>
          </a:p>
        </p:txBody>
      </p:sp>
      <p:sp>
        <p:nvSpPr>
          <p:cNvPr id="156" name="Google Shape;156;p22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 b="19666" l="40300" r="30938" t="36189"/>
          <a:stretch/>
        </p:blipFill>
        <p:spPr>
          <a:xfrm>
            <a:off x="193600" y="2433675"/>
            <a:ext cx="3024575" cy="348172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/>
          <p:nvPr/>
        </p:nvSpPr>
        <p:spPr>
          <a:xfrm>
            <a:off x="1231125" y="2706800"/>
            <a:ext cx="1635300" cy="2497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 rotWithShape="1">
          <a:blip r:embed="rId4">
            <a:alphaModFix/>
          </a:blip>
          <a:srcRect b="3297" l="0" r="20127" t="0"/>
          <a:stretch/>
        </p:blipFill>
        <p:spPr>
          <a:xfrm>
            <a:off x="3218175" y="2372200"/>
            <a:ext cx="2180500" cy="36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8675" y="2781297"/>
            <a:ext cx="4767425" cy="31985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2"/>
          <p:cNvCxnSpPr/>
          <p:nvPr/>
        </p:nvCxnSpPr>
        <p:spPr>
          <a:xfrm flipH="1" rot="10800000">
            <a:off x="2316250" y="4246175"/>
            <a:ext cx="1113600" cy="36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2" name="Google Shape;162;p22"/>
          <p:cNvSpPr/>
          <p:nvPr/>
        </p:nvSpPr>
        <p:spPr>
          <a:xfrm>
            <a:off x="3794038" y="3286850"/>
            <a:ext cx="1455300" cy="2341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3" name="Google Shape;163;p22"/>
          <p:cNvCxnSpPr/>
          <p:nvPr/>
        </p:nvCxnSpPr>
        <p:spPr>
          <a:xfrm flipH="1" rot="10800000">
            <a:off x="4456725" y="4159500"/>
            <a:ext cx="1596600" cy="52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4" name="Google Shape;164;p22"/>
          <p:cNvCxnSpPr/>
          <p:nvPr/>
        </p:nvCxnSpPr>
        <p:spPr>
          <a:xfrm flipH="1" rot="10800000">
            <a:off x="5047750" y="3913750"/>
            <a:ext cx="2181000" cy="1099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457969" y="1633220"/>
            <a:ext cx="95259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11.5 V from panel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5.5 A from panel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63.25 W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Protection Features</a:t>
            </a:r>
            <a:endParaRPr/>
          </a:p>
        </p:txBody>
      </p:sp>
      <p:sp>
        <p:nvSpPr>
          <p:cNvPr id="171" name="Google Shape;171;p23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Hardware Overview- Charge Controller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3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3" name="Google Shape;1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1545" y="2735120"/>
            <a:ext cx="4349824" cy="287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Control Subsystem Integration</a:t>
            </a:r>
            <a:endParaRPr/>
          </a:p>
        </p:txBody>
      </p:sp>
      <p:sp>
        <p:nvSpPr>
          <p:cNvPr id="180" name="Google Shape;180;p24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648849" y="-351361"/>
            <a:ext cx="5091649" cy="905177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/>
          <p:nvPr/>
        </p:nvSpPr>
        <p:spPr>
          <a:xfrm>
            <a:off x="2641600" y="1645925"/>
            <a:ext cx="1198800" cy="975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2794000" y="4104625"/>
            <a:ext cx="1473300" cy="1611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>
            <a:off x="4805675" y="3937000"/>
            <a:ext cx="1544400" cy="1611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6827475" y="4307050"/>
            <a:ext cx="1016100" cy="1094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4643125" y="1875325"/>
            <a:ext cx="58521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3840400" y="1645925"/>
            <a:ext cx="13413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Radar Sensor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537000" y="5080000"/>
            <a:ext cx="22572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Microcontroller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4033525" y="3129325"/>
            <a:ext cx="11481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Gate Driver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6410950" y="3479850"/>
            <a:ext cx="11481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Power Relay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idx="1" type="body"/>
          </p:nvPr>
        </p:nvSpPr>
        <p:spPr>
          <a:xfrm>
            <a:off x="457975" y="1633225"/>
            <a:ext cx="49470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K-LD2 Radar Transceiver (24GHz)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30m Vehicle, 15m Pedestrian Detection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Internal signal processing unit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Hold time and sensitivity settings</a:t>
            </a:r>
            <a:endParaRPr/>
          </a:p>
        </p:txBody>
      </p:sp>
      <p:sp>
        <p:nvSpPr>
          <p:cNvPr id="197" name="Google Shape;197;p25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Radar Sensor</a:t>
            </a:r>
            <a:endParaRPr/>
          </a:p>
        </p:txBody>
      </p:sp>
      <p:sp>
        <p:nvSpPr>
          <p:cNvPr id="198" name="Google Shape;198;p25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9" name="Google Shape;1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5125" y="1168450"/>
            <a:ext cx="2407875" cy="240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4975" y="3576325"/>
            <a:ext cx="4885901" cy="325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457972" y="1633225"/>
            <a:ext cx="47235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ATmega328 Microcontroller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Digital Input From Radar Sensor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PWM Output to Gate Driver</a:t>
            </a:r>
            <a:endParaRPr/>
          </a:p>
        </p:txBody>
      </p:sp>
      <p:sp>
        <p:nvSpPr>
          <p:cNvPr id="207" name="Google Shape;207;p26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Control Board</a:t>
            </a:r>
            <a:endParaRPr/>
          </a:p>
        </p:txBody>
      </p:sp>
      <p:sp>
        <p:nvSpPr>
          <p:cNvPr id="208" name="Google Shape;208;p26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9" name="Google Shape;2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2472" y="833481"/>
            <a:ext cx="3913536" cy="6105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/>
          <p:nvPr>
            <p:ph idx="1" type="body"/>
          </p:nvPr>
        </p:nvSpPr>
        <p:spPr>
          <a:xfrm>
            <a:off x="457969" y="1633220"/>
            <a:ext cx="95259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7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Control Board Schematic</a:t>
            </a:r>
            <a:endParaRPr/>
          </a:p>
        </p:txBody>
      </p:sp>
      <p:sp>
        <p:nvSpPr>
          <p:cNvPr id="217" name="Google Shape;217;p27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8" name="Google Shape;2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53" y="1600826"/>
            <a:ext cx="9732935" cy="539757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/>
          <p:nvPr/>
        </p:nvSpPr>
        <p:spPr>
          <a:xfrm>
            <a:off x="494600" y="2939375"/>
            <a:ext cx="2600100" cy="1808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7"/>
          <p:cNvSpPr txBox="1"/>
          <p:nvPr/>
        </p:nvSpPr>
        <p:spPr>
          <a:xfrm>
            <a:off x="494600" y="2212475"/>
            <a:ext cx="21900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12V to 5V Linear Regulator</a:t>
            </a:r>
            <a:endParaRPr b="1" sz="1800"/>
          </a:p>
        </p:txBody>
      </p:sp>
      <p:sp>
        <p:nvSpPr>
          <p:cNvPr id="221" name="Google Shape;221;p27"/>
          <p:cNvSpPr/>
          <p:nvPr/>
        </p:nvSpPr>
        <p:spPr>
          <a:xfrm>
            <a:off x="7814800" y="3270175"/>
            <a:ext cx="2416500" cy="3032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7"/>
          <p:cNvSpPr txBox="1"/>
          <p:nvPr/>
        </p:nvSpPr>
        <p:spPr>
          <a:xfrm>
            <a:off x="7814800" y="2280600"/>
            <a:ext cx="2416500" cy="10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Connector to Radar,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Sensitivity and Hold Time Setting</a:t>
            </a:r>
            <a:endParaRPr b="1" sz="1800"/>
          </a:p>
        </p:txBody>
      </p:sp>
      <p:sp>
        <p:nvSpPr>
          <p:cNvPr id="223" name="Google Shape;223;p27"/>
          <p:cNvSpPr/>
          <p:nvPr/>
        </p:nvSpPr>
        <p:spPr>
          <a:xfrm>
            <a:off x="3250275" y="1633225"/>
            <a:ext cx="4444200" cy="5283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7"/>
          <p:cNvSpPr txBox="1"/>
          <p:nvPr/>
        </p:nvSpPr>
        <p:spPr>
          <a:xfrm>
            <a:off x="4632125" y="2417850"/>
            <a:ext cx="21900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ATMega328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Microcontroller</a:t>
            </a:r>
            <a:endParaRPr b="1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idx="1" type="body"/>
          </p:nvPr>
        </p:nvSpPr>
        <p:spPr>
          <a:xfrm>
            <a:off x="457972" y="1633225"/>
            <a:ext cx="47643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720"/>
              </a:spcBef>
              <a:spcAft>
                <a:spcPts val="0"/>
              </a:spcAft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G5LE-14 DC12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Allows for power source switching</a:t>
            </a:r>
            <a:endParaRPr sz="3600">
              <a:solidFill>
                <a:schemeClr val="dk1"/>
              </a:solidFill>
            </a:endParaRPr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-US" sz="3600">
                <a:solidFill>
                  <a:schemeClr val="dk1"/>
                </a:solidFill>
              </a:rPr>
              <a:t>12V Battery (from solar)</a:t>
            </a:r>
            <a:endParaRPr sz="3600">
              <a:solidFill>
                <a:schemeClr val="dk1"/>
              </a:solidFill>
            </a:endParaRPr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</a:pPr>
            <a:r>
              <a:rPr lang="en-US" sz="3600">
                <a:solidFill>
                  <a:schemeClr val="dk1"/>
                </a:solidFill>
              </a:rPr>
              <a:t>12VDC from rectifier (Grid)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231" name="Google Shape;231;p28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Power Relay</a:t>
            </a:r>
            <a:endParaRPr/>
          </a:p>
        </p:txBody>
      </p:sp>
      <p:sp>
        <p:nvSpPr>
          <p:cNvPr id="232" name="Google Shape;232;p28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3" name="Google Shape;2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597" y="1041419"/>
            <a:ext cx="4836127" cy="5689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Power Relay Schematic</a:t>
            </a:r>
            <a:endParaRPr/>
          </a:p>
        </p:txBody>
      </p:sp>
      <p:sp>
        <p:nvSpPr>
          <p:cNvPr id="240" name="Google Shape;240;p29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1" name="Google Shape;2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100" y="2267913"/>
            <a:ext cx="9981651" cy="38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457969" y="1633220"/>
            <a:ext cx="9525770" cy="5082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Cost-saving alternative for traditional fluorescent streetlights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Radar detection for vehicles/pedestrians controls output light intensity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Solar power to charge an external battery with option to default to grid power</a:t>
            </a:r>
            <a:endParaRPr/>
          </a:p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457969" y="635281"/>
            <a:ext cx="947343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None/>
            </a:pPr>
            <a:r>
              <a:rPr lang="en-US"/>
              <a:t>Introduction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>
            <p:ph idx="1" type="body"/>
          </p:nvPr>
        </p:nvSpPr>
        <p:spPr>
          <a:xfrm>
            <a:off x="457972" y="1633225"/>
            <a:ext cx="47235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IRS2183 Half-Bridge Driver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IRF540 Power MOSFET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Boost PWM signal from ATmega328, output to MOSFET gate</a:t>
            </a:r>
            <a:endParaRPr/>
          </a:p>
        </p:txBody>
      </p:sp>
      <p:sp>
        <p:nvSpPr>
          <p:cNvPr id="248" name="Google Shape;248;p30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Gate Driver</a:t>
            </a:r>
            <a:endParaRPr/>
          </a:p>
        </p:txBody>
      </p:sp>
      <p:sp>
        <p:nvSpPr>
          <p:cNvPr id="249" name="Google Shape;249;p30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0" name="Google Shape;2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3375" y="1850888"/>
            <a:ext cx="4135124" cy="407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Gate Driver Schematic</a:t>
            </a:r>
            <a:endParaRPr/>
          </a:p>
        </p:txBody>
      </p:sp>
      <p:sp>
        <p:nvSpPr>
          <p:cNvPr id="257" name="Google Shape;257;p31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8" name="Google Shape;2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625" y="1831200"/>
            <a:ext cx="9381951" cy="4686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Gate Driver Waveform</a:t>
            </a:r>
            <a:endParaRPr/>
          </a:p>
        </p:txBody>
      </p:sp>
      <p:sp>
        <p:nvSpPr>
          <p:cNvPr id="265" name="Google Shape;265;p32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6" name="Google Shape;2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651" y="1520175"/>
            <a:ext cx="7349875" cy="551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Luminance Calculations</a:t>
            </a:r>
            <a:endParaRPr/>
          </a:p>
        </p:txBody>
      </p:sp>
      <p:sp>
        <p:nvSpPr>
          <p:cNvPr id="273" name="Google Shape;273;p33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4" name="Google Shape;2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975" y="1814425"/>
            <a:ext cx="4669746" cy="224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975" y="4507650"/>
            <a:ext cx="7004799" cy="165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9201" y="1634263"/>
            <a:ext cx="3776575" cy="260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"/>
          <p:cNvSpPr txBox="1"/>
          <p:nvPr>
            <p:ph idx="1" type="body"/>
          </p:nvPr>
        </p:nvSpPr>
        <p:spPr>
          <a:xfrm>
            <a:off x="457975" y="1633225"/>
            <a:ext cx="38820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11.11 W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19.66 W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3000"/>
              <a:t>~50% savings with half and full intensity PWM</a:t>
            </a:r>
            <a:endParaRPr sz="3000"/>
          </a:p>
        </p:txBody>
      </p:sp>
      <p:sp>
        <p:nvSpPr>
          <p:cNvPr id="283" name="Google Shape;283;p34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Power Analysis</a:t>
            </a:r>
            <a:endParaRPr/>
          </a:p>
        </p:txBody>
      </p:sp>
      <p:sp>
        <p:nvSpPr>
          <p:cNvPr id="284" name="Google Shape;284;p34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5" name="Google Shape;2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2075" y="4200450"/>
            <a:ext cx="5319300" cy="230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4576" y="1633215"/>
            <a:ext cx="5319292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4"/>
          <p:cNvSpPr/>
          <p:nvPr/>
        </p:nvSpPr>
        <p:spPr>
          <a:xfrm>
            <a:off x="5445625" y="2838325"/>
            <a:ext cx="2293800" cy="429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8" name="Google Shape;288;p34"/>
          <p:cNvCxnSpPr>
            <a:endCxn id="287" idx="1"/>
          </p:cNvCxnSpPr>
          <p:nvPr/>
        </p:nvCxnSpPr>
        <p:spPr>
          <a:xfrm>
            <a:off x="3003325" y="1996825"/>
            <a:ext cx="2442300" cy="1056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9" name="Google Shape;289;p34"/>
          <p:cNvCxnSpPr/>
          <p:nvPr/>
        </p:nvCxnSpPr>
        <p:spPr>
          <a:xfrm>
            <a:off x="2970350" y="2607300"/>
            <a:ext cx="2458800" cy="2805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0" name="Google Shape;290;p34"/>
          <p:cNvSpPr/>
          <p:nvPr/>
        </p:nvSpPr>
        <p:spPr>
          <a:xfrm>
            <a:off x="5544650" y="5346625"/>
            <a:ext cx="2194800" cy="414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20W Light</a:t>
            </a:r>
            <a:endParaRPr/>
          </a:p>
        </p:txBody>
      </p:sp>
      <p:sp>
        <p:nvSpPr>
          <p:cNvPr id="297" name="Google Shape;297;p35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8" name="Google Shape;298;p3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14581"/>
            <a:ext cx="10058404" cy="426794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5"/>
          <p:cNvSpPr txBox="1"/>
          <p:nvPr/>
        </p:nvSpPr>
        <p:spPr>
          <a:xfrm>
            <a:off x="6383575" y="528075"/>
            <a:ext cx="35478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Prices Per kWh for different locations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Champaign: $0.0363 kWh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Chicago: $0.0405 kWh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York: $0.1155 kWh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Los Angeles: $0.1274 kWh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10</a:t>
            </a:r>
            <a:r>
              <a:rPr lang="en-US"/>
              <a:t>0W Light</a:t>
            </a:r>
            <a:endParaRPr/>
          </a:p>
        </p:txBody>
      </p:sp>
      <p:sp>
        <p:nvSpPr>
          <p:cNvPr id="306" name="Google Shape;306;p36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7" name="Google Shape;307;p3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14581"/>
            <a:ext cx="10058404" cy="426794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6"/>
          <p:cNvSpPr txBox="1"/>
          <p:nvPr/>
        </p:nvSpPr>
        <p:spPr>
          <a:xfrm>
            <a:off x="6383575" y="528075"/>
            <a:ext cx="35478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Prices Per kWh for different locations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Champaign: $0.0363 kWh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Chicago: $0.0405 kWh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York: $0.1155 kWh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Los Angeles: $0.1274 kWh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"/>
          <p:cNvSpPr txBox="1"/>
          <p:nvPr>
            <p:ph idx="1" type="body"/>
          </p:nvPr>
        </p:nvSpPr>
        <p:spPr>
          <a:xfrm>
            <a:off x="457969" y="1633220"/>
            <a:ext cx="95259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>
                <a:solidFill>
                  <a:schemeClr val="dk1"/>
                </a:solidFill>
              </a:rPr>
              <a:t>Los Angeles recently reporting their transfer to LED street lights is saving them $9M annually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solidFill>
                  <a:schemeClr val="dk1"/>
                </a:solidFill>
              </a:rPr>
              <a:t>Approximately 220,000 streetlights in operation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solidFill>
                  <a:schemeClr val="dk1"/>
                </a:solidFill>
              </a:rPr>
              <a:t>50% intensity means cost of ~$9.2M per year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-US" sz="2400">
                <a:solidFill>
                  <a:schemeClr val="dk1"/>
                </a:solidFill>
              </a:rPr>
              <a:t>Chicago Department of Transportation oversees more than 300,000 street lights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solidFill>
                  <a:schemeClr val="dk1"/>
                </a:solidFill>
              </a:rPr>
              <a:t>50% intensity means cost of ~$4M per year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15" name="Google Shape;315;p37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Benefits to Large Cities</a:t>
            </a:r>
            <a:endParaRPr/>
          </a:p>
        </p:txBody>
      </p:sp>
      <p:sp>
        <p:nvSpPr>
          <p:cNvPr id="316" name="Google Shape;316;p37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Cost</a:t>
            </a:r>
            <a:endParaRPr/>
          </a:p>
        </p:txBody>
      </p:sp>
      <p:sp>
        <p:nvSpPr>
          <p:cNvPr id="323" name="Google Shape;323;p38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24" name="Google Shape;324;p38"/>
          <p:cNvGraphicFramePr/>
          <p:nvPr/>
        </p:nvGraphicFramePr>
        <p:xfrm>
          <a:off x="2033625" y="42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{E6649298-71E1-4BCE-B281-89BE833A5886}</a:tableStyleId>
              </a:tblPr>
              <a:tblGrid>
                <a:gridCol w="4092375"/>
                <a:gridCol w="1520750"/>
                <a:gridCol w="1417125"/>
              </a:tblGrid>
              <a:tr h="644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rgbClr val="6D9EEB"/>
                          </a:solidFill>
                        </a:rPr>
                        <a:t>Part</a:t>
                      </a:r>
                      <a:endParaRPr sz="3000">
                        <a:solidFill>
                          <a:srgbClr val="6D9EEB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6D9EEB"/>
                          </a:solidFill>
                        </a:rPr>
                        <a:t>Cost (prototype)</a:t>
                      </a:r>
                      <a:endParaRPr sz="1800">
                        <a:solidFill>
                          <a:srgbClr val="6D9EEB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6D9EEB"/>
                          </a:solidFill>
                        </a:rPr>
                        <a:t>Cost</a:t>
                      </a:r>
                      <a:endParaRPr b="1" sz="1800">
                        <a:solidFill>
                          <a:srgbClr val="6D9EEB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6D9EEB"/>
                          </a:solidFill>
                        </a:rPr>
                        <a:t>(bulk)</a:t>
                      </a:r>
                      <a:endParaRPr b="1" sz="1800">
                        <a:solidFill>
                          <a:srgbClr val="6D9EEB"/>
                        </a:solidFill>
                      </a:endParaRPr>
                    </a:p>
                  </a:txBody>
                  <a:tcPr marT="63500" marB="63500" marR="63500" marL="63500"/>
                </a:tc>
              </a:tr>
              <a:tr h="3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Solar Panels</a:t>
                      </a:r>
                      <a:r>
                        <a:rPr lang="en-US"/>
                        <a:t>: RNG-100P 100W, 12V solar panel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$125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$100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3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Battery</a:t>
                      </a:r>
                      <a:r>
                        <a:rPr lang="en-US"/>
                        <a:t>: </a:t>
                      </a:r>
                      <a:r>
                        <a:rPr lang="en-US">
                          <a:highlight>
                            <a:srgbClr val="FFFFFF"/>
                          </a:highlight>
                        </a:rPr>
                        <a:t>BC35-12, </a:t>
                      </a:r>
                      <a:r>
                        <a:rPr lang="en-US"/>
                        <a:t>12V, 100Ah flooded lead acid </a:t>
                      </a:r>
                      <a:endParaRPr u="sng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$300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$200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3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Charge Control</a:t>
                      </a:r>
                      <a:r>
                        <a:rPr lang="en-US"/>
                        <a:t>: BQ24650 MPPT Charge Controller</a:t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$5.52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$4.07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3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AC-DC Converter</a:t>
                      </a:r>
                      <a:r>
                        <a:rPr lang="en-US"/>
                        <a:t>: </a:t>
                      </a:r>
                      <a:r>
                        <a:rPr lang="en-US">
                          <a:highlight>
                            <a:srgbClr val="FFFFFF"/>
                          </a:highlight>
                        </a:rPr>
                        <a:t>LS50-12</a:t>
                      </a:r>
                      <a:endParaRPr u="sng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$22.94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$22.94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3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Voltage Regulator</a:t>
                      </a:r>
                      <a:r>
                        <a:rPr lang="en-US"/>
                        <a:t>: LM1084IT-5.0/NOPB-ND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$2.60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$1.28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3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PCBs</a:t>
                      </a:r>
                      <a:r>
                        <a:rPr lang="en-US"/>
                        <a:t>: PCBWay (class bulk order)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$6.20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$0.20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3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Microcontroller</a:t>
                      </a:r>
                      <a:r>
                        <a:rPr lang="en-US"/>
                        <a:t>: ATmega328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$1.96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$1.63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3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Radar Sensor</a:t>
                      </a:r>
                      <a:r>
                        <a:rPr lang="en-US"/>
                        <a:t>: </a:t>
                      </a:r>
                      <a:r>
                        <a:rPr lang="en-US">
                          <a:highlight>
                            <a:srgbClr val="FFFFFF"/>
                          </a:highlight>
                        </a:rPr>
                        <a:t>K-LD2-RFB-00H-02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$53.04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$36.17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3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Power Relay</a:t>
                      </a:r>
                      <a:r>
                        <a:rPr lang="en-US"/>
                        <a:t>: G5LE-14 DC12  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$1.44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$1.08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3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Light Fixture</a:t>
                      </a:r>
                      <a:r>
                        <a:rPr lang="en-US"/>
                        <a:t>: </a:t>
                      </a:r>
                      <a:r>
                        <a:rPr lang="en-US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Coolkun-copp1 (20W) (Amazon)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$25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$25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3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Power MOSFET: </a:t>
                      </a:r>
                      <a:r>
                        <a:rPr lang="en-US"/>
                        <a:t>IRF540</a:t>
                      </a:r>
                      <a:endParaRPr i="1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$1.91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$1.40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3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Gate Driver: </a:t>
                      </a:r>
                      <a:r>
                        <a:rPr lang="en-US"/>
                        <a:t>IRS2183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$2.60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$1.88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3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Crystal: </a:t>
                      </a:r>
                      <a:r>
                        <a:rPr lang="en-US"/>
                        <a:t>CTX1084-ND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$0.39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$0.27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363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Passives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$2.00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$2.00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3969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6D9EEB"/>
                          </a:solidFill>
                        </a:rPr>
                        <a:t>Total</a:t>
                      </a:r>
                      <a:endParaRPr sz="1800">
                        <a:solidFill>
                          <a:srgbClr val="6D9EEB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6D9EEB"/>
                          </a:solidFill>
                        </a:rPr>
                        <a:t>$550.60</a:t>
                      </a:r>
                      <a:endParaRPr b="1" sz="1800">
                        <a:solidFill>
                          <a:srgbClr val="6D9EEB"/>
                        </a:solidFill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6D9EEB"/>
                          </a:solidFill>
                        </a:rPr>
                        <a:t>$397.92</a:t>
                      </a:r>
                      <a:endParaRPr b="1" sz="1800">
                        <a:solidFill>
                          <a:srgbClr val="6D9EEB"/>
                        </a:solidFill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9"/>
          <p:cNvSpPr txBox="1"/>
          <p:nvPr>
            <p:ph idx="1" type="body"/>
          </p:nvPr>
        </p:nvSpPr>
        <p:spPr>
          <a:xfrm>
            <a:off x="457975" y="1633225"/>
            <a:ext cx="53838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Real world applications</a:t>
            </a:r>
            <a:endParaRPr/>
          </a:p>
          <a:p>
            <a:pPr indent="-419100" lvl="0" marL="457200" rtl="0" algn="l">
              <a:spcBef>
                <a:spcPts val="72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Full system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Wireless communication between modules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Larger range detection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Differentiate between detected target (vehicle or pedestrian) 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Mounted solar panels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Smaller battery per light</a:t>
            </a:r>
            <a:endParaRPr sz="3000"/>
          </a:p>
        </p:txBody>
      </p:sp>
      <p:sp>
        <p:nvSpPr>
          <p:cNvPr id="331" name="Google Shape;331;p39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332" name="Google Shape;332;p39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 result for LED street light" id="333" name="Google Shape;33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8525" y="82475"/>
            <a:ext cx="2879574" cy="2879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Q120RA-US-AF2Q" id="334" name="Google Shape;33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9025" y="3193100"/>
            <a:ext cx="2879575" cy="28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9"/>
          <p:cNvSpPr txBox="1"/>
          <p:nvPr/>
        </p:nvSpPr>
        <p:spPr>
          <a:xfrm>
            <a:off x="6996800" y="6303725"/>
            <a:ext cx="23103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C3C3C"/>
                </a:solidFill>
                <a:highlight>
                  <a:srgbClr val="FFFFFF"/>
                </a:highlight>
              </a:rPr>
              <a:t>Q120RA-US-AF2Q</a:t>
            </a:r>
            <a:endParaRPr sz="1200">
              <a:solidFill>
                <a:srgbClr val="3C3C3C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C3C3C"/>
                </a:solidFill>
                <a:highlight>
                  <a:srgbClr val="FFFFFF"/>
                </a:highlight>
              </a:rPr>
              <a:t>(40 m range, cost $2,100) </a:t>
            </a:r>
            <a:endParaRPr sz="1200"/>
          </a:p>
        </p:txBody>
      </p:sp>
      <p:sp>
        <p:nvSpPr>
          <p:cNvPr id="336" name="Google Shape;336;p39"/>
          <p:cNvSpPr txBox="1"/>
          <p:nvPr/>
        </p:nvSpPr>
        <p:spPr>
          <a:xfrm>
            <a:off x="6658525" y="2805325"/>
            <a:ext cx="28797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100 Watt 240V LED </a:t>
            </a:r>
            <a:r>
              <a:rPr lang="en-US"/>
              <a:t>street light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457969" y="1633220"/>
            <a:ext cx="95259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Reduce energy usage and operational costs through LEDs, solar generation, and intensity control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Provide sufficient light for safe roadway usage during entire operation period</a:t>
            </a:r>
            <a:endParaRPr/>
          </a:p>
          <a:p>
            <a:pPr indent="0" lvl="0" marL="45720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Objective</a:t>
            </a:r>
            <a:endParaRPr/>
          </a:p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0"/>
          <p:cNvSpPr txBox="1"/>
          <p:nvPr>
            <p:ph idx="2" type="body"/>
          </p:nvPr>
        </p:nvSpPr>
        <p:spPr>
          <a:xfrm>
            <a:off x="1363200" y="882750"/>
            <a:ext cx="3601500" cy="137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343" name="Google Shape;343;p40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457975" y="1633225"/>
            <a:ext cx="9525900" cy="538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chemeClr val="dk1"/>
                </a:solidFill>
              </a:rPr>
              <a:t>Supply and sustain at least 12 hours of continuous use with at least 0.3 </a:t>
            </a:r>
            <a:r>
              <a:rPr lang="en-US" sz="3000">
                <a:solidFill>
                  <a:schemeClr val="dk1"/>
                </a:solidFill>
              </a:rPr>
              <a:t>cd/m²</a:t>
            </a:r>
            <a:r>
              <a:rPr lang="en-US" sz="3000">
                <a:solidFill>
                  <a:schemeClr val="dk1"/>
                </a:solidFill>
              </a:rPr>
              <a:t> average luminance for the entire duration.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chemeClr val="dk1"/>
                </a:solidFill>
              </a:rPr>
              <a:t>Detect a typical United States road-legal passenger vehicle, cyclist, or pedestrian travelling at a maximum of 40MPH speed within a lane width of 12 feet.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chemeClr val="dk1"/>
                </a:solidFill>
              </a:rPr>
              <a:t>Maintain at least an average 0.3 cd/m² (minimum legal luminance as specified by Illinois Department of Transportation) at all times.</a:t>
            </a:r>
            <a:endParaRPr sz="3000"/>
          </a:p>
        </p:txBody>
      </p:sp>
      <p:sp>
        <p:nvSpPr>
          <p:cNvPr id="83" name="Google Shape;83;p14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High-Level Requirements</a:t>
            </a:r>
            <a:endParaRPr/>
          </a:p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457969" y="1633220"/>
            <a:ext cx="95259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idx="2" type="body"/>
          </p:nvPr>
        </p:nvSpPr>
        <p:spPr>
          <a:xfrm>
            <a:off x="457975" y="412500"/>
            <a:ext cx="9473400" cy="949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Block Diagram</a:t>
            </a:r>
            <a:endParaRPr/>
          </a:p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5" y="1420480"/>
            <a:ext cx="10363200" cy="5508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Demonstration Video - Pedestrian/Bike</a:t>
            </a:r>
            <a:endParaRPr/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6" title="PedestrianAndCyclis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8200" y="1633225"/>
            <a:ext cx="7206800" cy="54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Demonstration Video - Vehicle</a:t>
            </a:r>
            <a:endParaRPr/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9" name="Google Shape;109;p17" title="car_forward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4713" y="1633225"/>
            <a:ext cx="7139933" cy="535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457969" y="1633220"/>
            <a:ext cx="95259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Hardware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/>
              <a:t>Solar Panels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/>
              <a:t>Battery System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/>
              <a:t>Radar Sensor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/>
              <a:t>Power Relay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/>
              <a:t>Gate Driver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/>
              <a:t>Microcontroller (ATmega328)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Software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○"/>
            </a:pPr>
            <a:r>
              <a:rPr lang="en-US"/>
              <a:t>Intensity Control (PWM)</a:t>
            </a:r>
            <a:endParaRPr/>
          </a:p>
        </p:txBody>
      </p:sp>
      <p:sp>
        <p:nvSpPr>
          <p:cNvPr id="116" name="Google Shape;116;p18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System Overview</a:t>
            </a:r>
            <a:endParaRPr/>
          </a:p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457969" y="1633220"/>
            <a:ext cx="95259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Renogy 100 W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Voc = 22.4 V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Vmp = 17.8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●"/>
            </a:pPr>
            <a:r>
              <a:rPr lang="en-US"/>
              <a:t>Imp = 5.62</a:t>
            </a:r>
            <a:endParaRPr/>
          </a:p>
        </p:txBody>
      </p:sp>
      <p:sp>
        <p:nvSpPr>
          <p:cNvPr id="124" name="Google Shape;124;p19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Hardware Overview- Solar Panels</a:t>
            </a:r>
            <a:endParaRPr/>
          </a:p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4786" y="2001137"/>
            <a:ext cx="4295424" cy="434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 Slides - Blue Tex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over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