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PT Sans Narrow"/>
      <p:regular r:id="rId29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Narrow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regular.fntdata"/><Relationship Id="rId30" Type="http://schemas.openxmlformats.org/officeDocument/2006/relationships/font" Target="fonts/PTSansNarrow-bold.fntdata"/><Relationship Id="rId11" Type="http://schemas.openxmlformats.org/officeDocument/2006/relationships/slide" Target="slides/slide7.xml"/><Relationship Id="rId33" Type="http://schemas.openxmlformats.org/officeDocument/2006/relationships/font" Target="fonts/OpenSans-italic.fntdata"/><Relationship Id="rId10" Type="http://schemas.openxmlformats.org/officeDocument/2006/relationships/slide" Target="slides/slide6.xml"/><Relationship Id="rId32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 holding strum switch takes accelerometer and released strum switch takes string switches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LHSM has 4 output bits that are sent to the microcontroller, 1 for each flex sensor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Used to select what chord is chosen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Can see that each flex sensor was connected to wires and then to ribbon cables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Flex sensors had a varying flat resistance of 25k to 35k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When bending, the resistance rises from 30k to 70k, causing the voltage divider output to change from 1.5V to 3V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circuit shown on the right uses 2.5V as the comparative voltage and converts the voltage from the flex sensor’s voltage divider into digital logic values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Digital logic value should flip at a 60 degree bend of the finger roughly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 outputs gives us a range of 16 chords and we chose 5 sets of chords with 3 variations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Explain what all the hardware is for (mechanical switches correlate to each string as well as an extra strum switch, accelerometer for up and down sensing)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Say that there are 6 outputs from the RHSM (1 for each string on a guitar) that are sent to the microcontroller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END SLIDE WITH ACCELEROMETER IS USED FOR UP AND DOWN SENSING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Discuss default 0 acceleration output, how sensitivity plays into the voltage, and why our resting voltage is not 2.5V due to gravity. Comparators output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thresholds convert our analog accelerometer data into digital logic values for the STRUM SWITCH LOGIC (TRANSITIONS)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70: Air Guitar Gloves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Akshay Ivatury, Bobby Zhang, Brian Tsai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-765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Strum Switch Logic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630900"/>
            <a:ext cx="4262100" cy="418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600"/>
              <a:t>X and Y:</a:t>
            </a:r>
            <a:r>
              <a:rPr lang="en" sz="2600"/>
              <a:t> accelerometer thresholds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600"/>
              <a:t>S:</a:t>
            </a:r>
            <a:r>
              <a:rPr lang="en" sz="2600"/>
              <a:t> strum switch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600"/>
              <a:t>A:</a:t>
            </a:r>
            <a:r>
              <a:rPr lang="en" sz="2600"/>
              <a:t> string switch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600"/>
              <a:t>String Output:</a:t>
            </a:r>
            <a:r>
              <a:rPr lang="en" sz="2600"/>
              <a:t> bit sent to microcontroller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14704" l="5660" r="14942" t="13425"/>
          <a:stretch/>
        </p:blipFill>
        <p:spPr>
          <a:xfrm>
            <a:off x="4165824" y="508825"/>
            <a:ext cx="4833649" cy="250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141451" y="3162075"/>
            <a:ext cx="2882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Boolean Logic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of Each String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265487" y="-27782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Left</a:t>
            </a:r>
            <a:r>
              <a:rPr lang="en"/>
              <a:t> Hand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Sensor Module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1282187"/>
            <a:ext cx="3886200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1011675" y="4382550"/>
            <a:ext cx="960600" cy="144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2184925" y="4255125"/>
            <a:ext cx="1751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Flex Sensors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725" y="0"/>
            <a:ext cx="343353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25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Flex Sensors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63355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Flat to Bent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6034" l="3421" r="5834" t="3221"/>
          <a:stretch/>
        </p:blipFill>
        <p:spPr>
          <a:xfrm>
            <a:off x="5513774" y="93525"/>
            <a:ext cx="3630224" cy="36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5900587" y="3885250"/>
            <a:ext cx="28566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Flex Sensor Comparator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360275" y="2627000"/>
            <a:ext cx="24741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PUT IMAGE OF VOLTAGE OUTPUT HERE</a:t>
            </a:r>
          </a:p>
        </p:txBody>
      </p:sp>
      <p:pic>
        <p:nvPicPr>
          <p:cNvPr descr="scope_0.png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98925"/>
            <a:ext cx="441007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Flex Sensor Functionality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30</a:t>
            </a:r>
            <a:r>
              <a:rPr lang="en" sz="3000"/>
              <a:t> degree bend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5 sets of chords: C, A, G, E, and D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Major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Minor</a:t>
            </a:r>
          </a:p>
          <a:p>
            <a:pPr indent="-419100" lvl="1" marL="914400">
              <a:spcBef>
                <a:spcPts val="0"/>
              </a:spcBef>
              <a:buSzPct val="100000"/>
            </a:pPr>
            <a:r>
              <a:rPr lang="en" sz="3000"/>
              <a:t>Miscellaneous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 Overview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956575" y="1405575"/>
            <a:ext cx="6476700" cy="238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Takes in left and right hand inputs</a:t>
            </a:r>
            <a:br>
              <a:rPr lang="en" sz="3000"/>
            </a:br>
          </a:p>
          <a:p>
            <a:pPr indent="-419100" lvl="0" marL="457200">
              <a:spcBef>
                <a:spcPts val="0"/>
              </a:spcBef>
              <a:buSzPct val="100000"/>
            </a:pPr>
            <a:r>
              <a:rPr lang="en" sz="3000"/>
              <a:t>Outputs corresponding MIDI values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Schematic </a:t>
            </a:r>
          </a:p>
        </p:txBody>
      </p:sp>
      <p:pic>
        <p:nvPicPr>
          <p:cNvPr descr="Screen Shot 2017-05-03 at 3.42.29 PM.png"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500" y="244850"/>
            <a:ext cx="4968699" cy="45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 factors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68407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Internal speed of the microcontroller</a:t>
            </a:r>
            <a:br>
              <a:rPr lang="en" sz="2400"/>
            </a:b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Talking to the audio codec chip</a:t>
            </a:r>
            <a:br>
              <a:rPr lang="en" sz="2400"/>
            </a:b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Speed of reading inputs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Level Algorithm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257625"/>
            <a:ext cx="37092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MIDI Protocol 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Attack Velocity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Channel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Command</a:t>
            </a:r>
          </a:p>
          <a:p>
            <a:pPr indent="-381000" lvl="1" marL="914400">
              <a:spcBef>
                <a:spcPts val="0"/>
              </a:spcBef>
              <a:buSzPct val="100000"/>
            </a:pPr>
            <a:r>
              <a:rPr lang="en" sz="2400"/>
              <a:t>Note</a:t>
            </a:r>
          </a:p>
        </p:txBody>
      </p:sp>
      <p:pic>
        <p:nvPicPr>
          <p:cNvPr descr="nFbc1HOhoB6g_WA2wZjemHVI78mP7HFDxrlF7k_-fd1iCZIm9Nq3oGIi4jWd6FxNwu09RB9J-OUmHcd-Z4i-U42tZgd6TWE9WJ5eQRn9vqrL5aVbGfgPzmXJ8KHK3Irs741RztCl"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724" y="330325"/>
            <a:ext cx="3228850" cy="41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Microcontroller Considerations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268175" y="1597050"/>
            <a:ext cx="8520600" cy="258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Only used about 44% of available flash memory</a:t>
            </a:r>
            <a:br>
              <a:rPr lang="en" sz="2400"/>
            </a:b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Providing a Faster internal clock</a:t>
            </a:r>
            <a:br>
              <a:rPr lang="en" sz="2400"/>
            </a:b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Audio Codec Chip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1904350" y="1266325"/>
            <a:ext cx="4518600" cy="227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Takes in MIDI values </a:t>
            </a:r>
            <a:br>
              <a:rPr lang="en" sz="2400"/>
            </a:b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Outputs Analog Signal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265500" y="212550"/>
            <a:ext cx="4045200" cy="87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Inspiration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65500" y="1083150"/>
            <a:ext cx="4045200" cy="12351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Gloves that simulate playing a guitar to an extent, with less hassle and difficulty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762" y="223825"/>
            <a:ext cx="3990975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3030300" cy="130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Audio Codec Schematic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unnamed_2.png"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200" y="65375"/>
            <a:ext cx="400957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Issues 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433850"/>
            <a:ext cx="8520600" cy="303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 sz="2400"/>
              <a:t>We were not able to connect the accelerometer due to connectivity issues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 sz="2400"/>
              <a:t>We were</a:t>
            </a:r>
            <a:r>
              <a:rPr lang="en" sz="2400"/>
              <a:t> not able to properly port code to the atmega</a:t>
            </a:r>
            <a:br>
              <a:rPr lang="en" sz="2400"/>
            </a:b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 title="IMG_7612.MOV.mov"/>
          <p:cNvSpPr/>
          <p:nvPr/>
        </p:nvSpPr>
        <p:spPr>
          <a:xfrm>
            <a:off x="1275100" y="128950"/>
            <a:ext cx="6514125" cy="48855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Future Work: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Add a MIDI data output for connection to other MIDI synthesizers</a:t>
            </a:r>
            <a:br>
              <a:rPr lang="en" sz="2400"/>
            </a:b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Allow for more instrument options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More variations of guitar</a:t>
            </a:r>
          </a:p>
          <a:p>
            <a:pPr indent="-342900" lvl="1" marL="914400">
              <a:spcBef>
                <a:spcPts val="0"/>
              </a:spcBef>
              <a:buSzPct val="100000"/>
              <a:buChar char="○"/>
            </a:pPr>
            <a:r>
              <a:rPr lang="en" sz="1800"/>
              <a:t>Other string instruments</a:t>
            </a:r>
          </a:p>
        </p:txBody>
      </p:sp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6000"/>
          </a:p>
          <a:p>
            <a:pPr lvl="0" algn="ctr">
              <a:spcBef>
                <a:spcPts val="0"/>
              </a:spcBef>
              <a:buNone/>
            </a:pPr>
            <a:r>
              <a:rPr lang="en" sz="6000"/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Objectives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81325" y="1505425"/>
            <a:ext cx="3999900" cy="31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Portability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No use of cameras, laptops, or other hardware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Full-sized guitars are bulky and unwieldy for travel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832400" y="150542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Accessibility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Easier to learn than guitar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Table of gesture chord mappings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High Level Goals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5796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gloves should be able to play any combination of strings.</a:t>
            </a:r>
            <a:b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Times New Roman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gloves can operate for 2 hours without being recharged</a:t>
            </a:r>
            <a:b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Gloves will include major and minor variations of the C, A, G, E, and D chords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55750" y="403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GG.pn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825" y="40375"/>
            <a:ext cx="5853901" cy="50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_8058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25" y="0"/>
            <a:ext cx="661306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311700" y="29515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PCB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925" y="0"/>
            <a:ext cx="633143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0925" y="0"/>
            <a:ext cx="63324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65487" y="-27782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Right Hand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Sensor Module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61638" t="20470"/>
          <a:stretch/>
        </p:blipFill>
        <p:spPr>
          <a:xfrm>
            <a:off x="1185150" y="3961975"/>
            <a:ext cx="804225" cy="11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195" y="0"/>
            <a:ext cx="343355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948" y="1384923"/>
            <a:ext cx="3506324" cy="23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082850" y="4131800"/>
            <a:ext cx="19584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Mechanical Switches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190700" y="4701425"/>
            <a:ext cx="17427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Accelerometer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-735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Accelerometer Calculations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47565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000"/>
              <a:t>Output at 0 g’s of acceleration:</a:t>
            </a: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V</a:t>
            </a:r>
            <a:r>
              <a:rPr baseline="-25000" lang="en" sz="2000">
                <a:solidFill>
                  <a:srgbClr val="000000"/>
                </a:solidFill>
              </a:rPr>
              <a:t>out</a:t>
            </a:r>
            <a:r>
              <a:rPr lang="en" sz="2000">
                <a:solidFill>
                  <a:srgbClr val="000000"/>
                </a:solidFill>
              </a:rPr>
              <a:t> (0) = ½ * V</a:t>
            </a:r>
            <a:r>
              <a:rPr baseline="-25000" lang="en" sz="2000">
                <a:solidFill>
                  <a:srgbClr val="000000"/>
                </a:solidFill>
              </a:rPr>
              <a:t>supply</a:t>
            </a:r>
            <a:r>
              <a:rPr lang="en" sz="2000">
                <a:solidFill>
                  <a:srgbClr val="000000"/>
                </a:solidFill>
              </a:rPr>
              <a:t> </a:t>
            </a: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      = 2.5 Volts as our supply is 5V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Sensitivity = 1.33 V/g: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  V</a:t>
            </a:r>
            <a:r>
              <a:rPr baseline="-25000" lang="en" sz="2000">
                <a:solidFill>
                  <a:srgbClr val="000000"/>
                </a:solidFill>
              </a:rPr>
              <a:t>out</a:t>
            </a:r>
            <a:r>
              <a:rPr lang="en" sz="2000">
                <a:solidFill>
                  <a:srgbClr val="000000"/>
                </a:solidFill>
              </a:rPr>
              <a:t>  = (Acceleration * Sensitivity) + V</a:t>
            </a:r>
            <a:r>
              <a:rPr baseline="-25000" lang="en" sz="2000">
                <a:solidFill>
                  <a:srgbClr val="000000"/>
                </a:solidFill>
              </a:rPr>
              <a:t>out</a:t>
            </a:r>
            <a:r>
              <a:rPr lang="en" sz="2000">
                <a:solidFill>
                  <a:srgbClr val="000000"/>
                </a:solidFill>
              </a:rPr>
              <a:t>(0) Volts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Resting Output (Including Gravity) and Thresholds: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         V</a:t>
            </a:r>
            <a:r>
              <a:rPr baseline="-25000" lang="en" sz="2000">
                <a:solidFill>
                  <a:srgbClr val="000000"/>
                </a:solidFill>
              </a:rPr>
              <a:t>resting</a:t>
            </a:r>
            <a:r>
              <a:rPr lang="en" sz="2000">
                <a:solidFill>
                  <a:srgbClr val="000000"/>
                </a:solidFill>
              </a:rPr>
              <a:t> = 3.6V, Lower Threshold = 2.7V, Upper Threshold = 4.3V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10635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Accelerometer Output Waveform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759025"/>
            <a:ext cx="8032424" cy="40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