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7772400" cx="10363200"/>
  <p:notesSz cx="6858000" cy="9144000"/>
  <p:embeddedFontLst>
    <p:embeddedFont>
      <p:font typeface="Proxima Nova"/>
      <p:regular r:id="rId30"/>
      <p:bold r:id="rId31"/>
      <p:italic r:id="rId32"/>
      <p:boldItalic r:id="rId33"/>
    </p:embeddedFont>
    <p:embeddedFont>
      <p:font typeface="Arial Narrow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264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8" roundtripDataSignature="AMtx7mg25Tx7HhBETfnlIsyKCF0Gjb3N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93D1AD6-8BCD-4BFF-9982-F14DAAE13DC9}">
  <a:tblStyle styleId="{193D1AD6-8BCD-4BFF-9982-F14DAAE13DC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264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4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3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6.xml"/><Relationship Id="rId35" Type="http://schemas.openxmlformats.org/officeDocument/2006/relationships/font" Target="fonts/ArialNarrow-bold.fntdata"/><Relationship Id="rId12" Type="http://schemas.openxmlformats.org/officeDocument/2006/relationships/slide" Target="slides/slide5.xml"/><Relationship Id="rId34" Type="http://schemas.openxmlformats.org/officeDocument/2006/relationships/font" Target="fonts/ArialNarrow-regular.fntdata"/><Relationship Id="rId15" Type="http://schemas.openxmlformats.org/officeDocument/2006/relationships/slide" Target="slides/slide8.xml"/><Relationship Id="rId37" Type="http://schemas.openxmlformats.org/officeDocument/2006/relationships/font" Target="fonts/ArialNarrow-boldItalic.fntdata"/><Relationship Id="rId14" Type="http://schemas.openxmlformats.org/officeDocument/2006/relationships/slide" Target="slides/slide7.xml"/><Relationship Id="rId36" Type="http://schemas.openxmlformats.org/officeDocument/2006/relationships/font" Target="fonts/ArialNarrow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customschemas.google.com/relationships/presentationmetadata" Target="meta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1429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163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CE_handoutmaster.eps"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" y="8450729"/>
            <a:ext cx="6858000" cy="70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Billy</a:t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The average human reaction time is between 150 ms - 200 ms [5] which means our system will give the user a lot of time to act in case there is an issue (i.e. something gets caught, clothing item slips off hanger, etc.)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2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2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2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Shania</a:t>
            </a:r>
            <a:endParaRPr/>
          </a:p>
        </p:txBody>
      </p:sp>
      <p:sp>
        <p:nvSpPr>
          <p:cNvPr id="78" name="Google Shape;78;p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Shania</a:t>
            </a:r>
            <a:endParaRPr/>
          </a:p>
        </p:txBody>
      </p:sp>
      <p:sp>
        <p:nvSpPr>
          <p:cNvPr id="87" name="Google Shape;87;p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Shania</a:t>
            </a:r>
            <a:endParaRPr/>
          </a:p>
        </p:txBody>
      </p:sp>
      <p:sp>
        <p:nvSpPr>
          <p:cNvPr id="95" name="Google Shape;95;p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Nikhil</a:t>
            </a:r>
            <a:endParaRPr/>
          </a:p>
        </p:txBody>
      </p:sp>
      <p:sp>
        <p:nvSpPr>
          <p:cNvPr id="103" name="Google Shape;103;p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 Text">
  <p:cSld name="Cover Slide w/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idx="1" type="body"/>
          </p:nvPr>
        </p:nvSpPr>
        <p:spPr>
          <a:xfrm>
            <a:off x="457971" y="619125"/>
            <a:ext cx="95523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4"/>
          <p:cNvSpPr txBox="1"/>
          <p:nvPr>
            <p:ph idx="2" type="body"/>
          </p:nvPr>
        </p:nvSpPr>
        <p:spPr>
          <a:xfrm>
            <a:off x="457971" y="1570071"/>
            <a:ext cx="95523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4A27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4"/>
          <p:cNvSpPr txBox="1"/>
          <p:nvPr>
            <p:ph idx="3" type="body"/>
          </p:nvPr>
        </p:nvSpPr>
        <p:spPr>
          <a:xfrm>
            <a:off x="457971" y="1860825"/>
            <a:ext cx="9552304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E84A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ullets">
  <p:cSld name="Title and 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idx="1" type="body"/>
          </p:nvPr>
        </p:nvSpPr>
        <p:spPr>
          <a:xfrm>
            <a:off x="457969" y="1633220"/>
            <a:ext cx="9525770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136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▪"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13294B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13294B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6"/>
          <p:cNvSpPr txBox="1"/>
          <p:nvPr>
            <p:ph idx="2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idx="1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7"/>
          <p:cNvSpPr txBox="1"/>
          <p:nvPr>
            <p:ph idx="2" type="body"/>
          </p:nvPr>
        </p:nvSpPr>
        <p:spPr>
          <a:xfrm>
            <a:off x="457969" y="1628416"/>
            <a:ext cx="9473430" cy="5077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Text and Media">
  <p:cSld name="Title with Text and Media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/>
          <p:nvPr>
            <p:ph idx="1" type="body"/>
          </p:nvPr>
        </p:nvSpPr>
        <p:spPr>
          <a:xfrm>
            <a:off x="6843376" y="1608096"/>
            <a:ext cx="3052220" cy="5067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8"/>
          <p:cNvSpPr txBox="1"/>
          <p:nvPr>
            <p:ph idx="2" type="body"/>
          </p:nvPr>
        </p:nvSpPr>
        <p:spPr>
          <a:xfrm>
            <a:off x="457970" y="1628416"/>
            <a:ext cx="6136794" cy="50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8"/>
          <p:cNvSpPr txBox="1"/>
          <p:nvPr>
            <p:ph idx="3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de-by-side Text">
  <p:cSld name="Side-by-side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idx="1" type="body"/>
          </p:nvPr>
        </p:nvSpPr>
        <p:spPr>
          <a:xfrm>
            <a:off x="457971" y="1628416"/>
            <a:ext cx="4608484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9"/>
          <p:cNvSpPr txBox="1"/>
          <p:nvPr>
            <p:ph idx="2" type="body"/>
          </p:nvPr>
        </p:nvSpPr>
        <p:spPr>
          <a:xfrm>
            <a:off x="5223474" y="1628416"/>
            <a:ext cx="4608484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9"/>
          <p:cNvSpPr txBox="1"/>
          <p:nvPr>
            <p:ph idx="3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Media">
  <p:cSld name="Title and Media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457970" y="1608096"/>
            <a:ext cx="9437625" cy="509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30"/>
          <p:cNvSpPr txBox="1"/>
          <p:nvPr>
            <p:ph idx="2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4295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/>
          <p:nvPr/>
        </p:nvSpPr>
        <p:spPr>
          <a:xfrm>
            <a:off x="0" y="2834640"/>
            <a:ext cx="10363200" cy="2038696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1"/>
          <p:cNvSpPr txBox="1"/>
          <p:nvPr>
            <p:ph idx="1" type="body"/>
          </p:nvPr>
        </p:nvSpPr>
        <p:spPr>
          <a:xfrm>
            <a:off x="457969" y="2977965"/>
            <a:ext cx="947343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31"/>
          <p:cNvSpPr txBox="1"/>
          <p:nvPr>
            <p:ph idx="2" type="body"/>
          </p:nvPr>
        </p:nvSpPr>
        <p:spPr>
          <a:xfrm>
            <a:off x="457969" y="3833136"/>
            <a:ext cx="9473430" cy="718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Arial"/>
              <a:buNone/>
              <a:defRPr b="0" i="1" sz="359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" y="5111280"/>
            <a:ext cx="10363198" cy="267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3"/>
          <p:cNvSpPr/>
          <p:nvPr/>
        </p:nvSpPr>
        <p:spPr>
          <a:xfrm>
            <a:off x="9825" y="5528610"/>
            <a:ext cx="10353376" cy="2256549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3"/>
          <p:cNvPicPr preferRelativeResize="0"/>
          <p:nvPr/>
        </p:nvPicPr>
        <p:blipFill rotWithShape="1">
          <a:blip r:embed="rId2">
            <a:alphaModFix/>
          </a:blip>
          <a:srcRect b="0" l="0" r="0" t="196"/>
          <a:stretch/>
        </p:blipFill>
        <p:spPr>
          <a:xfrm>
            <a:off x="-2940" y="3290596"/>
            <a:ext cx="2608873" cy="17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933" y="3289109"/>
            <a:ext cx="2608873" cy="17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698" y="3289109"/>
            <a:ext cx="2608873" cy="17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4327" y="3291127"/>
            <a:ext cx="2608873" cy="177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672" y="5826007"/>
            <a:ext cx="4914521" cy="165763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/>
          <p:nvPr/>
        </p:nvSpPr>
        <p:spPr>
          <a:xfrm>
            <a:off x="0" y="7118190"/>
            <a:ext cx="10363200" cy="654210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25"/>
          <p:cNvPicPr preferRelativeResize="0"/>
          <p:nvPr/>
        </p:nvPicPr>
        <p:blipFill rotWithShape="1">
          <a:blip r:embed="rId1">
            <a:alphaModFix/>
          </a:blip>
          <a:srcRect b="75362" l="0" r="0" t="0"/>
          <a:stretch/>
        </p:blipFill>
        <p:spPr>
          <a:xfrm>
            <a:off x="-1" y="7020570"/>
            <a:ext cx="10363201" cy="25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7472" y="7361422"/>
            <a:ext cx="1691357" cy="17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5"/>
          <p:cNvPicPr preferRelativeResize="0"/>
          <p:nvPr/>
        </p:nvPicPr>
        <p:blipFill rotWithShape="1">
          <a:blip r:embed="rId3">
            <a:alphaModFix/>
          </a:blip>
          <a:srcRect b="63560" l="0" r="92703" t="0"/>
          <a:stretch/>
        </p:blipFill>
        <p:spPr>
          <a:xfrm>
            <a:off x="464947" y="7237049"/>
            <a:ext cx="364557" cy="42045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Rqt0KQmXYSXpHrceRCNI_ouCDeD9Wi3S/view" TargetMode="External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21.png"/><Relationship Id="rId5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idx="1" type="body"/>
          </p:nvPr>
        </p:nvSpPr>
        <p:spPr>
          <a:xfrm>
            <a:off x="228475" y="619125"/>
            <a:ext cx="103632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 sz="5200">
                <a:latin typeface="Proxima Nova"/>
                <a:ea typeface="Proxima Nova"/>
                <a:cs typeface="Proxima Nova"/>
                <a:sym typeface="Proxima Nova"/>
              </a:rPr>
              <a:t>ECE 445: The Automated Closet</a:t>
            </a:r>
            <a:endParaRPr sz="5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1;p1"/>
          <p:cNvSpPr txBox="1"/>
          <p:nvPr>
            <p:ph idx="2" type="body"/>
          </p:nvPr>
        </p:nvSpPr>
        <p:spPr>
          <a:xfrm>
            <a:off x="247046" y="1557621"/>
            <a:ext cx="95523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700"/>
              <a:buNone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Team 13: Shania Arora, William Doherty, Nikhil Parmar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"/>
          <p:cNvSpPr txBox="1"/>
          <p:nvPr>
            <p:ph idx="3" type="body"/>
          </p:nvPr>
        </p:nvSpPr>
        <p:spPr>
          <a:xfrm>
            <a:off x="245950" y="1990075"/>
            <a:ext cx="95523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200"/>
              <a:buNone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TA: Enliang (Jack) Li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200"/>
              <a:buNone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Fall 2019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idx="2" type="body"/>
          </p:nvPr>
        </p:nvSpPr>
        <p:spPr>
          <a:xfrm>
            <a:off x="0" y="304800"/>
            <a:ext cx="103632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R&amp;V - Sensor Unit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10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2" name="Google Shape;142;p10"/>
          <p:cNvGraphicFramePr/>
          <p:nvPr/>
        </p:nvGraphicFramePr>
        <p:xfrm>
          <a:off x="0" y="167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{193D1AD6-8BCD-4BFF-9982-F14DAAE13DC9}</a:tableStyleId>
              </a:tblPr>
              <a:tblGrid>
                <a:gridCol w="3454400"/>
                <a:gridCol w="6908800"/>
              </a:tblGrid>
              <a:tr h="49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Sensor Unit Requirement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Sensor Unit Verification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22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Hanger index must be able to be calculated using the encoder position.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Spin the closet system one hanger index at a time.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509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 unit must be able to determine the magnitude and direction of the sp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eed of the </a:t>
                      </a: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closet system.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Attach encoder output pins to oscilloscope and turn in both directions. Ensure that both pins produce a visible output and reverse their phase when the encoder is turned the opposite direction.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9" name="Google Shape;149;p11" title="video-157586543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29600"/>
            <a:ext cx="1005840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idx="2" type="body"/>
          </p:nvPr>
        </p:nvSpPr>
        <p:spPr>
          <a:xfrm>
            <a:off x="25" y="0"/>
            <a:ext cx="10363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Decision Making - Clothing Type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12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 b="43201" l="0" r="0" t="0"/>
          <a:stretch/>
        </p:blipFill>
        <p:spPr>
          <a:xfrm>
            <a:off x="1159325" y="1000826"/>
            <a:ext cx="2600010" cy="57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2"/>
          <p:cNvPicPr preferRelativeResize="0"/>
          <p:nvPr/>
        </p:nvPicPr>
        <p:blipFill rotWithShape="1">
          <a:blip r:embed="rId3">
            <a:alphaModFix/>
          </a:blip>
          <a:srcRect b="0" l="0" r="0" t="56979"/>
          <a:stretch/>
        </p:blipFill>
        <p:spPr>
          <a:xfrm>
            <a:off x="5495900" y="1357350"/>
            <a:ext cx="3220627" cy="54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2"/>
          <p:cNvSpPr txBox="1"/>
          <p:nvPr/>
        </p:nvSpPr>
        <p:spPr>
          <a:xfrm>
            <a:off x="6789850" y="1000825"/>
            <a:ext cx="11631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1489800" y="6679950"/>
            <a:ext cx="11631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>
            <p:ph idx="2" type="body"/>
          </p:nvPr>
        </p:nvSpPr>
        <p:spPr>
          <a:xfrm>
            <a:off x="0" y="189700"/>
            <a:ext cx="103632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 sz="4000">
                <a:latin typeface="Proxima Nova"/>
                <a:ea typeface="Proxima Nova"/>
                <a:cs typeface="Proxima Nova"/>
                <a:sym typeface="Proxima Nova"/>
              </a:rPr>
              <a:t>Decision Making - Outfit Recommendation</a:t>
            </a:r>
            <a:endParaRPr sz="4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1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13"/>
          <p:cNvSpPr txBox="1"/>
          <p:nvPr>
            <p:ph idx="1" type="body"/>
          </p:nvPr>
        </p:nvSpPr>
        <p:spPr>
          <a:xfrm>
            <a:off x="145500" y="1103100"/>
            <a:ext cx="10072200" cy="55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b="1" i="1" lang="en-US" sz="2800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Weather</a:t>
            </a:r>
            <a:r>
              <a:rPr b="1" i="1" lang="en-US" sz="2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i="1" lang="en-US" sz="2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b="1" i="1" lang="en-US" sz="2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600">
                <a:solidFill>
                  <a:srgbClr val="131F33"/>
                </a:solidFill>
                <a:latin typeface="Proxima Nova"/>
                <a:ea typeface="Proxima Nova"/>
                <a:cs typeface="Proxima Nova"/>
                <a:sym typeface="Proxima Nova"/>
              </a:rPr>
              <a:t>Clothes filtered according to weather</a:t>
            </a:r>
            <a:endParaRPr sz="2600">
              <a:solidFill>
                <a:srgbClr val="131F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b="1" i="1" lang="en-US" sz="2800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Color</a:t>
            </a:r>
            <a:r>
              <a:rPr i="1" lang="en-US" sz="2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i="1" sz="2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Char char="○"/>
            </a:pPr>
            <a:r>
              <a:rPr lang="en-US" sz="2600">
                <a:solidFill>
                  <a:srgbClr val="131F33"/>
                </a:solidFill>
                <a:latin typeface="Proxima Nova"/>
                <a:ea typeface="Proxima Nova"/>
                <a:cs typeface="Proxima Nova"/>
                <a:sym typeface="Proxima Nova"/>
              </a:rPr>
              <a:t>Light, medium, dark washed jeans → pastel, patterned, neutral, hot, or cold colored tops</a:t>
            </a:r>
            <a:endParaRPr sz="2600">
              <a:solidFill>
                <a:srgbClr val="131F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937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Proxima Nova"/>
              <a:buChar char="○"/>
            </a:pPr>
            <a:r>
              <a:rPr lang="en-US" sz="2600">
                <a:solidFill>
                  <a:srgbClr val="131F33"/>
                </a:solidFill>
                <a:latin typeface="Proxima Nova"/>
                <a:ea typeface="Proxima Nova"/>
                <a:cs typeface="Proxima Nova"/>
                <a:sym typeface="Proxima Nova"/>
              </a:rPr>
              <a:t>Odd colored/patterned bottoms → neutral colored tops</a:t>
            </a:r>
            <a:endParaRPr sz="2600">
              <a:solidFill>
                <a:srgbClr val="131F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Char char="●"/>
            </a:pPr>
            <a:r>
              <a:rPr b="1" i="1" lang="en-US" sz="2800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Fit </a:t>
            </a:r>
            <a:endParaRPr b="1" i="1" sz="2800">
              <a:solidFill>
                <a:srgbClr val="4A86E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937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Proxima Nova"/>
              <a:buChar char="○"/>
            </a:pPr>
            <a:r>
              <a:rPr i="1" lang="en-US" sz="2600">
                <a:solidFill>
                  <a:srgbClr val="131F33"/>
                </a:solidFill>
                <a:latin typeface="Proxima Nova"/>
                <a:ea typeface="Proxima Nova"/>
                <a:cs typeface="Proxima Nova"/>
                <a:sym typeface="Proxima Nova"/>
              </a:rPr>
              <a:t>Relaxed bottoms</a:t>
            </a:r>
            <a:r>
              <a:rPr lang="en-US" sz="2600">
                <a:solidFill>
                  <a:srgbClr val="131F33"/>
                </a:solidFill>
                <a:latin typeface="Proxima Nova"/>
                <a:ea typeface="Proxima Nova"/>
                <a:cs typeface="Proxima Nova"/>
                <a:sym typeface="Proxima Nova"/>
              </a:rPr>
              <a:t>: normal or tight fit top</a:t>
            </a:r>
            <a:endParaRPr sz="2600">
              <a:solidFill>
                <a:srgbClr val="131F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937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Proxima Nova"/>
              <a:buChar char="○"/>
            </a:pPr>
            <a:r>
              <a:rPr i="1" lang="en-US" sz="2600">
                <a:solidFill>
                  <a:srgbClr val="131F33"/>
                </a:solidFill>
                <a:latin typeface="Proxima Nova"/>
                <a:ea typeface="Proxima Nova"/>
                <a:cs typeface="Proxima Nova"/>
                <a:sym typeface="Proxima Nova"/>
              </a:rPr>
              <a:t>Normal bottoms</a:t>
            </a:r>
            <a:r>
              <a:rPr lang="en-US" sz="2600">
                <a:solidFill>
                  <a:srgbClr val="131F33"/>
                </a:solidFill>
                <a:latin typeface="Proxima Nova"/>
                <a:ea typeface="Proxima Nova"/>
                <a:cs typeface="Proxima Nova"/>
                <a:sym typeface="Proxima Nova"/>
              </a:rPr>
              <a:t>: relaxed or tight fit top</a:t>
            </a:r>
            <a:endParaRPr sz="2600">
              <a:solidFill>
                <a:srgbClr val="131F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937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Proxima Nova"/>
              <a:buChar char="○"/>
            </a:pPr>
            <a:r>
              <a:rPr i="1" lang="en-US" sz="2600">
                <a:solidFill>
                  <a:srgbClr val="131F33"/>
                </a:solidFill>
                <a:latin typeface="Proxima Nova"/>
                <a:ea typeface="Proxima Nova"/>
                <a:cs typeface="Proxima Nova"/>
                <a:sym typeface="Proxima Nova"/>
              </a:rPr>
              <a:t>Tight bottoms</a:t>
            </a:r>
            <a:r>
              <a:rPr lang="en-US" sz="2600">
                <a:solidFill>
                  <a:srgbClr val="131F33"/>
                </a:solidFill>
                <a:latin typeface="Proxima Nova"/>
                <a:ea typeface="Proxima Nova"/>
                <a:cs typeface="Proxima Nova"/>
                <a:sym typeface="Proxima Nova"/>
              </a:rPr>
              <a:t>: relaxed or normal fit top</a:t>
            </a:r>
            <a:endParaRPr sz="2600">
              <a:solidFill>
                <a:srgbClr val="131F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SzPts val="3599"/>
              <a:buNone/>
            </a:pPr>
            <a:r>
              <a:t/>
            </a:r>
            <a:endParaRPr sz="2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9" name="Google Shape;1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1525" y="4227250"/>
            <a:ext cx="1401950" cy="27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3475" y="4029800"/>
            <a:ext cx="1401950" cy="147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idx="1" type="body"/>
          </p:nvPr>
        </p:nvSpPr>
        <p:spPr>
          <a:xfrm>
            <a:off x="496825" y="1758313"/>
            <a:ext cx="98274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Emergency Stop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Filed down edges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Intentionally Slow Motion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Privacy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1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14"/>
          <p:cNvSpPr txBox="1"/>
          <p:nvPr>
            <p:ph idx="2" type="body"/>
          </p:nvPr>
        </p:nvSpPr>
        <p:spPr>
          <a:xfrm>
            <a:off x="215850" y="528700"/>
            <a:ext cx="99315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Ethics and Safety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2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xima Nova"/>
              <a:buChar char="●"/>
            </a:pPr>
            <a:r>
              <a:rPr lang="en-US" sz="3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was fully functional </a:t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xima Nova"/>
              <a:buChar char="●"/>
            </a:pPr>
            <a:r>
              <a:rPr lang="en-US" sz="3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All high-level requirements met</a:t>
            </a: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5" name="Google Shape;185;p1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15"/>
          <p:cNvSpPr txBox="1"/>
          <p:nvPr>
            <p:ph idx="2" type="body"/>
          </p:nvPr>
        </p:nvSpPr>
        <p:spPr>
          <a:xfrm>
            <a:off x="215850" y="528700"/>
            <a:ext cx="99315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Conclusion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idx="1" type="body"/>
          </p:nvPr>
        </p:nvSpPr>
        <p:spPr>
          <a:xfrm>
            <a:off x="457975" y="1633225"/>
            <a:ext cx="99051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Make an external database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Move Raspberry Pi functionality → PCB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User able to choose an outfit again if they do not like it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Program the user’s style preferences into the system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3" name="Google Shape;193;p1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16"/>
          <p:cNvSpPr txBox="1"/>
          <p:nvPr>
            <p:ph idx="2" type="body"/>
          </p:nvPr>
        </p:nvSpPr>
        <p:spPr>
          <a:xfrm>
            <a:off x="215850" y="528700"/>
            <a:ext cx="99315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Future Work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/>
          <p:nvPr>
            <p:ph idx="2" type="body"/>
          </p:nvPr>
        </p:nvSpPr>
        <p:spPr>
          <a:xfrm>
            <a:off x="0" y="2907375"/>
            <a:ext cx="103632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 sz="6400">
                <a:latin typeface="Proxima Nova"/>
                <a:ea typeface="Proxima Nova"/>
                <a:cs typeface="Proxima Nova"/>
                <a:sym typeface="Proxima Nova"/>
              </a:rPr>
              <a:t>Questions?</a:t>
            </a:r>
            <a:endParaRPr sz="6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1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599"/>
              <a:buNone/>
            </a:pPr>
            <a:r>
              <a:rPr lang="en-US" sz="1100">
                <a:solidFill>
                  <a:schemeClr val="dk1"/>
                </a:solidFill>
              </a:rPr>
              <a:t>[1] </a:t>
            </a: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</a:rPr>
              <a:t>The Daily Mail Online. (2016). </a:t>
            </a:r>
            <a:r>
              <a:rPr i="1" lang="en-US" sz="1100">
                <a:solidFill>
                  <a:schemeClr val="dk1"/>
                </a:solidFill>
                <a:highlight>
                  <a:srgbClr val="FFFFFF"/>
                </a:highlight>
              </a:rPr>
              <a:t>Women spend SIX MONTHS of their working lives deciding what to wear</a:t>
            </a: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</a:rPr>
              <a:t>. [online] Available at: https://www.dailymail.co.uk/femail/article-3626069/Women-spend-SIX-MONTHS-working-lives-deciding-wear.html [Accessed 8 Dec. 2019].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599"/>
              <a:buNone/>
            </a:pP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</a:rPr>
              <a:t>[2] “ Mom Jean,” </a:t>
            </a:r>
            <a:r>
              <a:rPr i="1" lang="en-US" sz="1100">
                <a:solidFill>
                  <a:schemeClr val="dk1"/>
                </a:solidFill>
                <a:highlight>
                  <a:srgbClr val="FFFFFF"/>
                </a:highlight>
              </a:rPr>
              <a:t>American Eagle Outfitters</a:t>
            </a: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</a:rPr>
              <a:t>. [Online]. Available: https://www.ae.com/us/en/p/women/mom-jeans/mom-jeans/mom-jean/0436_2202_961?ip=off&amp;cid=PLA_AE_NonBrand_Womens_Jeans_Mom&amp;gclid=CjwKCAiA27LvBRB0EiwAPc8XWXrEa_neMrHWZOqzymBFB4K5nGCk7JbOeyTMlWsJRD-4AzKbstyipRoCBDcQAvD_BwE. [Accessed: 09-Dec-2019]. 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599"/>
              <a:buNone/>
            </a:pP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</a:rPr>
              <a:t>[3] “Mock Turtleneck Top - Black -: H&amp;M US,” </a:t>
            </a:r>
            <a:r>
              <a:rPr i="1" lang="en-US" sz="1100">
                <a:solidFill>
                  <a:schemeClr val="dk1"/>
                </a:solidFill>
                <a:highlight>
                  <a:srgbClr val="FFFFFF"/>
                </a:highlight>
              </a:rPr>
              <a:t>H&amp;M</a:t>
            </a: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</a:rPr>
              <a:t>. [Online]. Available: https://www2.hm.com/en_us/productpage.0678983002.html. [Accessed: 09-Dec-2019]. 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599"/>
              <a:buNone/>
            </a:pPr>
            <a:r>
              <a:rPr lang="en-US" sz="1100">
                <a:solidFill>
                  <a:schemeClr val="dk1"/>
                </a:solidFill>
              </a:rPr>
              <a:t>[4] “Walk-In Closet Ideas,” </a:t>
            </a:r>
            <a:r>
              <a:rPr i="1" lang="en-US" sz="1100">
                <a:solidFill>
                  <a:schemeClr val="dk1"/>
                </a:solidFill>
              </a:rPr>
              <a:t>The Home Depot</a:t>
            </a:r>
            <a:r>
              <a:rPr lang="en-US" sz="1100">
                <a:solidFill>
                  <a:schemeClr val="dk1"/>
                </a:solidFill>
              </a:rPr>
              <a:t>. [Online]. Available: https://www.homedepot.com/c/ai/walk-in-closet-ideas/9ba683603be9fa5395fab9004d71be1. [Accessed: 09-Dec-2019].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</a:rPr>
              <a:t>[5] K. Amano, N. Goda, S. Nishida, Y. Ejima, T. Takeda, and Y. Ohtani, “Estimation of the Timing of Human Visual Perception from Magnetoencephalography,” The Journal of Neuroscience, Apr. 2006. [Accessed 8 Dec. 2019].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08" name="Google Shape;208;p18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Citations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1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/>
          <p:nvPr>
            <p:ph idx="2" type="body"/>
          </p:nvPr>
        </p:nvSpPr>
        <p:spPr>
          <a:xfrm>
            <a:off x="0" y="376950"/>
            <a:ext cx="10363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R&amp;V - Power Supply Module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6" name="Google Shape;216;p19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7" name="Google Shape;217;p19"/>
          <p:cNvGraphicFramePr/>
          <p:nvPr/>
        </p:nvGraphicFramePr>
        <p:xfrm>
          <a:off x="0" y="167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{193D1AD6-8BCD-4BFF-9982-F14DAAE13DC9}</a:tableStyleId>
              </a:tblPr>
              <a:tblGrid>
                <a:gridCol w="5109875"/>
                <a:gridCol w="5109875"/>
              </a:tblGrid>
              <a:tr h="106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 Supply Requirements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 Supply Verification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462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first regulator must be able to provide up to 10A of continuous current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Attach a resistor at the output of each regulator and use a multimeter to measure current through the circuit when skipping over downstream components. The first regulator should be able to handle a current of 10A. The second should be able to handle a current of 4A.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76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second regulator must be able to handle current draws of 4A.</a:t>
                      </a:r>
                      <a:endParaRPr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idx="1" type="body"/>
          </p:nvPr>
        </p:nvSpPr>
        <p:spPr>
          <a:xfrm>
            <a:off x="361713" y="5193325"/>
            <a:ext cx="3336900" cy="15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3439" lvl="0" marL="38197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Shania Arora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p2"/>
          <p:cNvSpPr txBox="1"/>
          <p:nvPr>
            <p:ph idx="2" type="body"/>
          </p:nvPr>
        </p:nvSpPr>
        <p:spPr>
          <a:xfrm>
            <a:off x="215850" y="528700"/>
            <a:ext cx="99315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Members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2"/>
          <p:cNvSpPr txBox="1"/>
          <p:nvPr>
            <p:ph idx="1" type="body"/>
          </p:nvPr>
        </p:nvSpPr>
        <p:spPr>
          <a:xfrm>
            <a:off x="6690763" y="5193325"/>
            <a:ext cx="3336900" cy="15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3440" lvl="0" marL="38197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Billy Doherty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2"/>
          <p:cNvSpPr txBox="1"/>
          <p:nvPr>
            <p:ph idx="1" type="body"/>
          </p:nvPr>
        </p:nvSpPr>
        <p:spPr>
          <a:xfrm>
            <a:off x="3526225" y="5193325"/>
            <a:ext cx="3336900" cy="15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3440" lvl="0" marL="38197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Nikhil Parmar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 b="31843" l="16698" r="10223" t="18154"/>
          <a:stretch/>
        </p:blipFill>
        <p:spPr>
          <a:xfrm>
            <a:off x="6904549" y="2150575"/>
            <a:ext cx="2909322" cy="265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31394" l="9441" r="9440" t="4217"/>
          <a:stretch/>
        </p:blipFill>
        <p:spPr>
          <a:xfrm>
            <a:off x="575490" y="2140525"/>
            <a:ext cx="2909334" cy="27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5">
            <a:alphaModFix/>
          </a:blip>
          <a:srcRect b="18817" l="33109" r="33109" t="30774"/>
          <a:stretch/>
        </p:blipFill>
        <p:spPr>
          <a:xfrm>
            <a:off x="3836299" y="2126313"/>
            <a:ext cx="2716770" cy="270259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/>
          <p:nvPr>
            <p:ph idx="2" type="body"/>
          </p:nvPr>
        </p:nvSpPr>
        <p:spPr>
          <a:xfrm>
            <a:off x="0" y="390500"/>
            <a:ext cx="103632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/>
              <a:t>R&amp;V - External Wi-Fi Module</a:t>
            </a:r>
            <a:endParaRPr/>
          </a:p>
        </p:txBody>
      </p:sp>
      <p:sp>
        <p:nvSpPr>
          <p:cNvPr id="224" name="Google Shape;224;p20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25" name="Google Shape;225;p20"/>
          <p:cNvGraphicFramePr/>
          <p:nvPr/>
        </p:nvGraphicFramePr>
        <p:xfrm>
          <a:off x="0" y="167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{193D1AD6-8BCD-4BFF-9982-F14DAAE13DC9}</a:tableStyleId>
              </a:tblPr>
              <a:tblGrid>
                <a:gridCol w="5181600"/>
                <a:gridCol w="5181600"/>
              </a:tblGrid>
              <a:tr h="90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External Wi-Fi Requirements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External Wi-Fi Verification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90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Must be able to talk to control unit.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See Verification A for Control unit 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73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Must be able to fetch information from weather API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Ping openweathermap.org and check for a valid response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73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Must be able to connect to a system that stores information about the clothing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See “Database” for verification process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>
            <p:ph idx="2" type="body"/>
          </p:nvPr>
        </p:nvSpPr>
        <p:spPr>
          <a:xfrm>
            <a:off x="0" y="299475"/>
            <a:ext cx="111252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R&amp;V - UI Module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21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33" name="Google Shape;233;p21"/>
          <p:cNvGraphicFramePr/>
          <p:nvPr/>
        </p:nvGraphicFramePr>
        <p:xfrm>
          <a:off x="0" y="180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{193D1AD6-8BCD-4BFF-9982-F14DAAE13DC9}</a:tableStyleId>
              </a:tblPr>
              <a:tblGrid>
                <a:gridCol w="5181600"/>
                <a:gridCol w="5181600"/>
              </a:tblGrid>
              <a:tr h="51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 Unit Requirements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 Unit Verification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04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Must be able to read input to and send output from a Raspberry Pi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Connect Raspberry Pi to Control Unit and send a serial message from the Raspberry Pi and see if we can read the serial message on the control unit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73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Must be able to send a PWM signal to move closet at an appropriate speed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 a known PWM signal frequency and duty cycle, and measure the output with an oscilloscope to ensure the output meets expectations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433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 make closet stop at a specific index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Spin encoder a measured distance, use response from callback functions to ensure no counts were missed.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>
            <p:ph idx="2" type="body"/>
          </p:nvPr>
        </p:nvSpPr>
        <p:spPr>
          <a:xfrm>
            <a:off x="0" y="251300"/>
            <a:ext cx="103632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R&amp;V - Database Module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0" name="Google Shape;240;p22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41" name="Google Shape;241;p22"/>
          <p:cNvGraphicFramePr/>
          <p:nvPr/>
        </p:nvGraphicFramePr>
        <p:xfrm>
          <a:off x="0" y="167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{193D1AD6-8BCD-4BFF-9982-F14DAAE13DC9}</a:tableStyleId>
              </a:tblPr>
              <a:tblGrid>
                <a:gridCol w="3454400"/>
                <a:gridCol w="6908800"/>
              </a:tblGrid>
              <a:tr h="120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Database Requirements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Database Verification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02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Must be able to store information and send it to the External Wi-Fi module when queried.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 up a fake database and see if we can query it from the External Wi-Fi module using the Firebase API (or a textfile as mentioned by David Null).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idx="2" type="body"/>
          </p:nvPr>
        </p:nvSpPr>
        <p:spPr>
          <a:xfrm>
            <a:off x="215850" y="528700"/>
            <a:ext cx="99315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Problem Overview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b="4079" l="0" r="0" t="5462"/>
          <a:stretch/>
        </p:blipFill>
        <p:spPr>
          <a:xfrm>
            <a:off x="3450971" y="3882962"/>
            <a:ext cx="3461267" cy="31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/>
          <p:nvPr>
            <p:ph idx="1" type="body"/>
          </p:nvPr>
        </p:nvSpPr>
        <p:spPr>
          <a:xfrm>
            <a:off x="418650" y="1341625"/>
            <a:ext cx="91761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Choosing an outfit is a part of everyone’s daily routine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The average American can spend up to </a:t>
            </a:r>
            <a:r>
              <a:rPr b="1" i="1" lang="en-US" sz="3000">
                <a:latin typeface="Proxima Nova"/>
                <a:ea typeface="Proxima Nova"/>
                <a:cs typeface="Proxima Nova"/>
                <a:sym typeface="Proxima Nova"/>
              </a:rPr>
              <a:t>17 </a:t>
            </a:r>
            <a:r>
              <a:rPr b="1" lang="en-US" sz="3000">
                <a:latin typeface="Proxima Nova"/>
                <a:ea typeface="Proxima Nova"/>
                <a:cs typeface="Proxima Nova"/>
                <a:sym typeface="Proxima Nova"/>
              </a:rPr>
              <a:t>minutes</a:t>
            </a: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 every day deciding what to wear</a:t>
            </a:r>
            <a:r>
              <a:rPr baseline="30000" lang="en-US" sz="3000"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baseline="-25000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Currently no automation to the process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599"/>
              <a:buNone/>
            </a:pPr>
            <a:r>
              <a:t/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599"/>
              <a:buNone/>
            </a:pPr>
            <a:r>
              <a:t/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idx="2" type="body"/>
          </p:nvPr>
        </p:nvSpPr>
        <p:spPr>
          <a:xfrm>
            <a:off x="215850" y="528700"/>
            <a:ext cx="99315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Our Solution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4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Automated closet that looks up the weather using the user’s location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Outfit based on color, weather, and fit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p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idx="2" type="body"/>
          </p:nvPr>
        </p:nvSpPr>
        <p:spPr>
          <a:xfrm>
            <a:off x="215850" y="528700"/>
            <a:ext cx="9931500" cy="42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High Level Requirements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5"/>
          <p:cNvSpPr txBox="1"/>
          <p:nvPr>
            <p:ph idx="1" type="body"/>
          </p:nvPr>
        </p:nvSpPr>
        <p:spPr>
          <a:xfrm>
            <a:off x="457975" y="1633225"/>
            <a:ext cx="99051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AutoNum type="arabicPeriod"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The closet connects to a database and can pull information on current weather and about clothing in the closet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000"/>
              <a:buFont typeface="Proxima Nova"/>
              <a:buAutoNum type="arabicPeriod"/>
            </a:pPr>
            <a:r>
              <a:rPr lang="en-US" sz="3000">
                <a:solidFill>
                  <a:srgbClr val="13294B"/>
                </a:solidFill>
                <a:latin typeface="Proxima Nova"/>
                <a:ea typeface="Proxima Nova"/>
                <a:cs typeface="Proxima Nova"/>
                <a:sym typeface="Proxima Nova"/>
              </a:rPr>
              <a:t>The closet suggests an outfit to the user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000"/>
              <a:buFont typeface="Proxima Nova"/>
              <a:buAutoNum type="arabicPeriod"/>
            </a:pPr>
            <a:r>
              <a:rPr lang="en-US" sz="3000">
                <a:solidFill>
                  <a:srgbClr val="13294B"/>
                </a:solidFill>
                <a:latin typeface="Proxima Nova"/>
                <a:ea typeface="Proxima Nova"/>
                <a:cs typeface="Proxima Nova"/>
                <a:sym typeface="Proxima Nova"/>
              </a:rPr>
              <a:t>The closet spins with all the clothes in the system and is able to track the position of clothes that are input into the system by the user</a:t>
            </a:r>
            <a:endParaRPr sz="3000">
              <a:solidFill>
                <a:srgbClr val="13294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866912"/>
            <a:ext cx="5181604" cy="388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 rotWithShape="1">
          <a:blip r:embed="rId4">
            <a:alphaModFix/>
          </a:blip>
          <a:srcRect b="3768" l="0" r="0" t="4293"/>
          <a:stretch/>
        </p:blipFill>
        <p:spPr>
          <a:xfrm rot="-5400000">
            <a:off x="437563" y="1505900"/>
            <a:ext cx="3885475" cy="47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>
            <p:ph idx="1" type="body"/>
          </p:nvPr>
        </p:nvSpPr>
        <p:spPr>
          <a:xfrm>
            <a:off x="-125" y="5988925"/>
            <a:ext cx="51816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599"/>
              <a:buNone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Visual Aid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6"/>
          <p:cNvSpPr txBox="1"/>
          <p:nvPr>
            <p:ph idx="1" type="body"/>
          </p:nvPr>
        </p:nvSpPr>
        <p:spPr>
          <a:xfrm>
            <a:off x="5181600" y="5988925"/>
            <a:ext cx="51816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599"/>
              <a:buNone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Final Project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p6"/>
          <p:cNvSpPr txBox="1"/>
          <p:nvPr>
            <p:ph idx="2" type="body"/>
          </p:nvPr>
        </p:nvSpPr>
        <p:spPr>
          <a:xfrm>
            <a:off x="215850" y="528700"/>
            <a:ext cx="99315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Closet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975" y="1699384"/>
            <a:ext cx="9473400" cy="472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"/>
          <p:cNvSpPr txBox="1"/>
          <p:nvPr>
            <p:ph idx="2" type="body"/>
          </p:nvPr>
        </p:nvSpPr>
        <p:spPr>
          <a:xfrm>
            <a:off x="215850" y="528700"/>
            <a:ext cx="99315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idx="2" type="body"/>
          </p:nvPr>
        </p:nvSpPr>
        <p:spPr>
          <a:xfrm>
            <a:off x="13075" y="180700"/>
            <a:ext cx="10363200" cy="1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R&amp;V - Control Unit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26" name="Google Shape;126;p8"/>
          <p:cNvGraphicFramePr/>
          <p:nvPr/>
        </p:nvGraphicFramePr>
        <p:xfrm>
          <a:off x="-25" y="167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{193D1AD6-8BCD-4BFF-9982-F14DAAE13DC9}</a:tableStyleId>
              </a:tblPr>
              <a:tblGrid>
                <a:gridCol w="5188150"/>
                <a:gridCol w="5188150"/>
              </a:tblGrid>
              <a:tr h="47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 Unit Requirements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 Unit Verification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86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Must be able to read input to and send output from a Raspberry Pi so devices can communicate information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Connect Raspberry Pi to Control Unit and send a serial message from the Raspberry Pi and see if we can read the serial message on the control unit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58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Must be able to send a PWM signal to motor controllers 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 </a:t>
                      </a: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move closet at an appropriate speed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 a known PWM signal frequency and duty cycle, and measure the output with an oscilloscope to ensure the output meets expectations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30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 make closet stop at a specific index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Spin encoder a measured distance, use response from callback functions to ensure no counts were missed.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idx="2" type="body"/>
          </p:nvPr>
        </p:nvSpPr>
        <p:spPr>
          <a:xfrm>
            <a:off x="-125" y="228600"/>
            <a:ext cx="103632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R&amp;V - Actuation Unit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9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34" name="Google Shape;134;p9"/>
          <p:cNvGraphicFramePr/>
          <p:nvPr/>
        </p:nvGraphicFramePr>
        <p:xfrm>
          <a:off x="0" y="144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{193D1AD6-8BCD-4BFF-9982-F14DAAE13DC9}</a:tableStyleId>
              </a:tblPr>
              <a:tblGrid>
                <a:gridCol w="5181600"/>
                <a:gridCol w="5181600"/>
              </a:tblGrid>
              <a:tr h="427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Actuation Unit Requirement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Actuation Unit Verification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43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Produce a voltage anywhere from -12V - 12V, which is the operating range for our motors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Attach a multimeter to the output of the motor controller and gradually change the commanded output from -12V to 12V. Ensure that output meets these levels and that behavior is linear.</a:t>
                      </a: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43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Supply at least 6A, the current required to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move the closet with appropriate force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Attach a resistor at the output of the motor controller and use a multimeter to measure current through the circuit without the motor attached. The motor controller should be able to handle a current of 6A.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93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Move a load of 20 lbs at at least 4 in/sec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Attach a 20lb weight to the output shaft of the motor and wind it upwards, attaching a winch drum that accounts for any reductions added after the gearboxes. We will use a timer to measure the time it takes to move the weight a predetermined distance to check for speed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