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  <p:sldMasterId id="214748365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y="7772400" cx="13817600"/>
  <p:notesSz cx="6858000" cy="9144000"/>
  <p:embeddedFontLst>
    <p:embeddedFont>
      <p:font typeface="Arial Narrow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448">
          <p15:clr>
            <a:srgbClr val="A4A3A4"/>
          </p15:clr>
        </p15:guide>
        <p15:guide id="2" pos="4352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F11C7A-F36D-46CE-A895-B1B05601325D}">
  <a:tblStyle styleId="{6EF11C7A-F36D-46CE-A895-B1B0560132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448" orient="horz"/>
        <p:guide pos="4352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ArialNarrow-bold.fntdata"/><Relationship Id="rId14" Type="http://schemas.openxmlformats.org/officeDocument/2006/relationships/slide" Target="slides/slide7.xml"/><Relationship Id="rId36" Type="http://schemas.openxmlformats.org/officeDocument/2006/relationships/font" Target="fonts/ArialNarrow-regular.fntdata"/><Relationship Id="rId17" Type="http://schemas.openxmlformats.org/officeDocument/2006/relationships/slide" Target="slides/slide10.xml"/><Relationship Id="rId39" Type="http://schemas.openxmlformats.org/officeDocument/2006/relationships/font" Target="fonts/ArialNarrow-boldItalic.fntdata"/><Relationship Id="rId16" Type="http://schemas.openxmlformats.org/officeDocument/2006/relationships/slide" Target="slides/slide9.xml"/><Relationship Id="rId38" Type="http://schemas.openxmlformats.org/officeDocument/2006/relationships/font" Target="fonts/ArialNarrow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14295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F1632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ECE_handoutmaster.eps" id="7" name="Google Shape;7;n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587" y="8450729"/>
            <a:ext cx="6858000" cy="7059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n"/>
          <p:cNvSpPr txBox="1"/>
          <p:nvPr>
            <p:ph idx="12" type="sldNum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dcd3b086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adcd3b0864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d9d809bf3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ad9d809bf3_0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d9d809bf3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ad9d809bf3_0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dbf57dce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adbf57dce4_0_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adcd3b086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adcd3b0864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dded3b67c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added3b67c_1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dcd3b086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adcd3b0864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dded3b67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added3b67c_1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dcd3b086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adcd3b0864_0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cd3b086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adcd3b0864_0_2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dded3b67c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added3b67c_1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dded3b67c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added3b67c_1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dbf57dce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adbf57dce4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dbf57dce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adbf57dce4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dded3b67c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added3b67c_1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ad9d809bf3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ad9d809bf3_0_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ad9d809bf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ad9d809bf3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d9d809bf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ad9d809bf3_0_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78f183fc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a78f183fc4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d9d809b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ad9d809bf3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d9d809bf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Aman</a:t>
            </a:r>
            <a:endParaRPr/>
          </a:p>
        </p:txBody>
      </p:sp>
      <p:sp>
        <p:nvSpPr>
          <p:cNvPr id="80" name="Google Shape;80;gad9d809bf3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d9d809bf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ad9d809bf3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d9d809bf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ad9d809bf3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d9d809bf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ad9d809bf3_0_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d9d809bf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SPI for ESP32 - RC522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GPIO (General Purpose Input/Output) for buttons and LEDs</a:t>
            </a:r>
            <a:endParaRPr/>
          </a:p>
        </p:txBody>
      </p:sp>
      <p:sp>
        <p:nvSpPr>
          <p:cNvPr id="108" name="Google Shape;108;gad9d809bf3_0_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d9d809bf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ad9d809bf3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/ Text">
  <p:cSld name="Cover Slide w/ Tex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 txBox="1"/>
          <p:nvPr>
            <p:ph idx="1" type="body"/>
          </p:nvPr>
        </p:nvSpPr>
        <p:spPr>
          <a:xfrm>
            <a:off x="610627" y="619125"/>
            <a:ext cx="12736404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rgbClr val="13294B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2" type="body"/>
          </p:nvPr>
        </p:nvSpPr>
        <p:spPr>
          <a:xfrm>
            <a:off x="610627" y="1570071"/>
            <a:ext cx="12736404" cy="327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40"/>
              </a:spcBef>
              <a:spcAft>
                <a:spcPts val="0"/>
              </a:spcAft>
              <a:buClr>
                <a:srgbClr val="E84A27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3" type="body"/>
          </p:nvPr>
        </p:nvSpPr>
        <p:spPr>
          <a:xfrm>
            <a:off x="610627" y="1860825"/>
            <a:ext cx="12736404" cy="301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40"/>
              </a:spcBef>
              <a:spcAft>
                <a:spcPts val="0"/>
              </a:spcAft>
              <a:buClr>
                <a:srgbClr val="E84A27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s">
  <p:cSld name="Title and Bulle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136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Char char="▪"/>
              <a:defRPr b="0" i="0" sz="3599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rgbClr val="13294B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rgbClr val="13294B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rgbClr val="13294B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rgbClr val="13294B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2" type="body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rgbClr val="13294B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rgbClr val="13294B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Arial"/>
              <a:buNone/>
              <a:defRPr b="0" i="0" sz="3599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Text and Media">
  <p:cSld name="Title with Text and Media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Arial"/>
              <a:buNone/>
              <a:defRPr b="0" i="0" sz="3599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3" type="body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rgbClr val="13294B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-by-side Text">
  <p:cSld name="Side-by-side 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" type="body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Arial"/>
              <a:buNone/>
              <a:defRPr b="0" i="0" sz="3599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Arial"/>
              <a:buNone/>
              <a:defRPr b="0" i="0" sz="3599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rgbClr val="13294B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Media">
  <p:cSld name="Title and Medi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idx="1" type="body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b="0" i="1" sz="1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rgbClr val="142958"/>
              </a:buClr>
              <a:buSzPts val="4800"/>
              <a:buFont typeface="Arial"/>
              <a:buNone/>
              <a:defRPr b="1" i="0" sz="4800" u="none" cap="none" strike="noStrike">
                <a:solidFill>
                  <a:srgbClr val="14295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0" y="2834640"/>
            <a:ext cx="13817599" cy="2038696"/>
          </a:xfrm>
          <a:prstGeom prst="rect">
            <a:avLst/>
          </a:prstGeom>
          <a:solidFill>
            <a:srgbClr val="13294B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9"/>
          <p:cNvSpPr txBox="1"/>
          <p:nvPr>
            <p:ph idx="1" type="body"/>
          </p:nvPr>
        </p:nvSpPr>
        <p:spPr>
          <a:xfrm>
            <a:off x="610626" y="2977958"/>
            <a:ext cx="12631240" cy="6305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2" type="body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Arial"/>
              <a:buNone/>
              <a:defRPr b="0" i="1" sz="359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25386" lvl="1" marL="914400" marR="0" rtl="0" algn="l">
              <a:spcBef>
                <a:spcPts val="620"/>
              </a:spcBef>
              <a:spcAft>
                <a:spcPts val="0"/>
              </a:spcAft>
              <a:buClr>
                <a:schemeClr val="dk1"/>
              </a:buClr>
              <a:buSzPts val="3099"/>
              <a:buFont typeface="Arial"/>
              <a:buChar char="–"/>
              <a:defRPr b="0" i="0" sz="309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0050" lvl="2" marL="1371600" marR="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–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8300" lvl="4" marL="22860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»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8300" lvl="5" marL="2743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8300" lvl="6" marL="32004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8300" lvl="7" marL="36576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8300" lvl="8" marL="41148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8.png"/><Relationship Id="rId7" Type="http://schemas.openxmlformats.org/officeDocument/2006/relationships/slideLayout" Target="../slideLayouts/slideLayout1.xml"/><Relationship Id="rId8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2940" y="2695073"/>
            <a:ext cx="13820539" cy="2352030"/>
            <a:chOff x="-1069" y="2880073"/>
            <a:chExt cx="10056262" cy="1676400"/>
          </a:xfrm>
        </p:grpSpPr>
        <p:pic>
          <p:nvPicPr>
            <p:cNvPr id="11" name="Google Shape;11;p1"/>
            <p:cNvPicPr preferRelativeResize="0"/>
            <p:nvPr/>
          </p:nvPicPr>
          <p:blipFill rotWithShape="1">
            <a:blip r:embed="rId1">
              <a:alphaModFix/>
            </a:blip>
            <a:srcRect b="0" l="0" r="0"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1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" y="5111273"/>
            <a:ext cx="13817597" cy="267387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/>
          <p:nvPr/>
        </p:nvSpPr>
        <p:spPr>
          <a:xfrm>
            <a:off x="13099" y="5528603"/>
            <a:ext cx="13804502" cy="2256549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710" y="5698404"/>
            <a:ext cx="4446031" cy="149961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0" y="7172772"/>
            <a:ext cx="13817599" cy="599627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1">
            <a:alphaModFix/>
          </a:blip>
          <a:srcRect b="75362" l="0" r="0" t="0"/>
          <a:stretch/>
        </p:blipFill>
        <p:spPr>
          <a:xfrm>
            <a:off x="-2" y="7022370"/>
            <a:ext cx="13817601" cy="253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01509" y="7353309"/>
            <a:ext cx="1940310" cy="19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3">
            <a:alphaModFix/>
          </a:blip>
          <a:srcRect b="63560" l="0" r="92703" t="0"/>
          <a:stretch/>
        </p:blipFill>
        <p:spPr>
          <a:xfrm>
            <a:off x="499630" y="7239543"/>
            <a:ext cx="368073" cy="42451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29504" y="7237049"/>
            <a:ext cx="533709" cy="414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amank2@illinois.edu" TargetMode="External"/><Relationship Id="rId4" Type="http://schemas.openxmlformats.org/officeDocument/2006/relationships/hyperlink" Target="mailto:jseo35@illinois.edu" TargetMode="External"/><Relationship Id="rId5" Type="http://schemas.openxmlformats.org/officeDocument/2006/relationships/hyperlink" Target="mailto:ptmoore2@illinois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drive.google.com/file/d/1QGKuakNAhB7gN9_R0Ey9vxDGmZFH9_qY/view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686827" y="619125"/>
            <a:ext cx="127365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ECE 445 Project</a:t>
            </a:r>
            <a:endParaRPr/>
          </a:p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610627" y="1570071"/>
            <a:ext cx="12736404" cy="327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1700"/>
              <a:buNone/>
            </a:pPr>
            <a:r>
              <a:rPr lang="en-US"/>
              <a:t>Digitizing the Restaurant Experience</a:t>
            </a:r>
            <a:endParaRPr/>
          </a:p>
        </p:txBody>
      </p:sp>
      <p:sp>
        <p:nvSpPr>
          <p:cNvPr id="63" name="Google Shape;63;p11"/>
          <p:cNvSpPr txBox="1"/>
          <p:nvPr>
            <p:ph idx="3" type="body"/>
          </p:nvPr>
        </p:nvSpPr>
        <p:spPr>
          <a:xfrm>
            <a:off x="610627" y="1860825"/>
            <a:ext cx="12736404" cy="301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84A27"/>
              </a:buClr>
              <a:buSzPts val="1200"/>
              <a:buNone/>
            </a:pPr>
            <a:r>
              <a:rPr lang="en-US"/>
              <a:t>Aman Kishore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amank2@illinois.edu</a:t>
            </a:r>
            <a:r>
              <a:rPr lang="en-US"/>
              <a:t>), Jun Woo Seo (</a:t>
            </a:r>
            <a:r>
              <a:rPr lang="en-US" u="sng">
                <a:solidFill>
                  <a:schemeClr val="hlink"/>
                </a:solidFill>
                <a:hlinkClick r:id="rId4"/>
              </a:rPr>
              <a:t>jseo35@illinois.edu</a:t>
            </a:r>
            <a:r>
              <a:rPr lang="en-US"/>
              <a:t>), Patrick Moore (</a:t>
            </a:r>
            <a:r>
              <a:rPr lang="en-US" u="sng">
                <a:solidFill>
                  <a:schemeClr val="hlink"/>
                </a:solidFill>
                <a:hlinkClick r:id="rId5"/>
              </a:rPr>
              <a:t>ptmoore2@illinois.edu</a:t>
            </a:r>
            <a:r>
              <a:rPr lang="en-US"/>
              <a:t>)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idx="1" type="body"/>
          </p:nvPr>
        </p:nvSpPr>
        <p:spPr>
          <a:xfrm>
            <a:off x="6106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Output Voltage of Battery: 3.7V +- 10%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Output Voltage of Voltage Regulator: </a:t>
            </a:r>
            <a:r>
              <a:rPr lang="en-US"/>
              <a:t>3.3V +- 10%</a:t>
            </a:r>
            <a:endParaRPr/>
          </a:p>
        </p:txBody>
      </p:sp>
      <p:sp>
        <p:nvSpPr>
          <p:cNvPr id="132" name="Google Shape;132;p20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RV for </a:t>
            </a:r>
            <a:r>
              <a:rPr lang="en-US"/>
              <a:t>Power Subsystem</a:t>
            </a:r>
            <a:endParaRPr/>
          </a:p>
        </p:txBody>
      </p:sp>
      <p:pic>
        <p:nvPicPr>
          <p:cNvPr id="133" name="Google Shape;1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425" y="2331711"/>
            <a:ext cx="4572000" cy="155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425" y="5161349"/>
            <a:ext cx="4572000" cy="1554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680525" y="1559750"/>
            <a:ext cx="12631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536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Operating Frequency: 13.56MHz </a:t>
            </a:r>
            <a:endParaRPr/>
          </a:p>
        </p:txBody>
      </p:sp>
      <p:sp>
        <p:nvSpPr>
          <p:cNvPr id="141" name="Google Shape;141;p21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RV for RFID</a:t>
            </a:r>
            <a:r>
              <a:rPr lang="en-US"/>
              <a:t> Subsystem</a:t>
            </a:r>
            <a:endParaRPr/>
          </a:p>
        </p:txBody>
      </p:sp>
      <p:pic>
        <p:nvPicPr>
          <p:cNvPr id="142" name="Google Shape;142;p21" title="IMG_3698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9287" y="2413249"/>
            <a:ext cx="8619025" cy="38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Data Tables - Client &amp; User</a:t>
            </a:r>
            <a:endParaRPr/>
          </a:p>
        </p:txBody>
      </p:sp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93551"/>
            <a:ext cx="13512796" cy="115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550110"/>
            <a:ext cx="13512803" cy="863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2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Data Tables - Menu, </a:t>
            </a:r>
            <a:r>
              <a:rPr lang="en-US"/>
              <a:t>Restaurant</a:t>
            </a:r>
            <a:r>
              <a:rPr lang="en-US"/>
              <a:t>, Table File</a:t>
            </a:r>
            <a:endParaRPr/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919" y="1514575"/>
            <a:ext cx="7707781" cy="23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4">
            <a:alphaModFix/>
          </a:blip>
          <a:srcRect b="49044" l="0" r="0" t="0"/>
          <a:stretch/>
        </p:blipFill>
        <p:spPr>
          <a:xfrm>
            <a:off x="123250" y="4176650"/>
            <a:ext cx="6498875" cy="200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7948" y="4038601"/>
            <a:ext cx="6233883" cy="27526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3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610626" y="1617045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3457" lvl="0" marL="381994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Hadeware code</a:t>
            </a:r>
            <a:br>
              <a:rPr lang="en-US"/>
            </a:br>
            <a:endParaRPr/>
          </a:p>
        </p:txBody>
      </p:sp>
      <p:sp>
        <p:nvSpPr>
          <p:cNvPr id="166" name="Google Shape;166;p24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RFID Subsystem</a:t>
            </a:r>
            <a:endParaRPr/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13596" l="10387" r="11334" t="17523"/>
          <a:stretch/>
        </p:blipFill>
        <p:spPr>
          <a:xfrm>
            <a:off x="1063300" y="2266925"/>
            <a:ext cx="5565149" cy="422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/>
          <p:nvPr>
            <p:ph idx="1" type="body"/>
          </p:nvPr>
        </p:nvSpPr>
        <p:spPr>
          <a:xfrm>
            <a:off x="610626" y="1617045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3457" lvl="0" marL="381994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The API Call</a:t>
            </a:r>
            <a:endParaRPr/>
          </a:p>
        </p:txBody>
      </p:sp>
      <p:sp>
        <p:nvSpPr>
          <p:cNvPr id="174" name="Google Shape;174;p25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RFID Subsystem</a:t>
            </a: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13803" l="7919" r="7827" t="17525"/>
          <a:stretch/>
        </p:blipFill>
        <p:spPr>
          <a:xfrm>
            <a:off x="1295300" y="2396650"/>
            <a:ext cx="7535524" cy="42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6"/>
          <p:cNvSpPr txBox="1"/>
          <p:nvPr>
            <p:ph idx="1" type="body"/>
          </p:nvPr>
        </p:nvSpPr>
        <p:spPr>
          <a:xfrm>
            <a:off x="720176" y="16656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Serial Out: No contact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Serial Out: Pressed</a:t>
            </a:r>
            <a:endParaRPr/>
          </a:p>
        </p:txBody>
      </p:sp>
      <p:sp>
        <p:nvSpPr>
          <p:cNvPr id="182" name="Google Shape;182;p26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I/O Interface - Buttons</a:t>
            </a:r>
            <a:endParaRPr/>
          </a:p>
        </p:txBody>
      </p:sp>
      <p:pic>
        <p:nvPicPr>
          <p:cNvPr id="183" name="Google Shape;183;p26"/>
          <p:cNvPicPr preferRelativeResize="0"/>
          <p:nvPr/>
        </p:nvPicPr>
        <p:blipFill rotWithShape="1">
          <a:blip r:embed="rId3">
            <a:alphaModFix/>
          </a:blip>
          <a:srcRect b="35392" l="0" r="0" t="18475"/>
          <a:stretch/>
        </p:blipFill>
        <p:spPr>
          <a:xfrm>
            <a:off x="1158550" y="2202175"/>
            <a:ext cx="9525000" cy="17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 rotWithShape="1">
          <a:blip r:embed="rId4">
            <a:alphaModFix/>
          </a:blip>
          <a:srcRect b="30105" l="0" r="0" t="16392"/>
          <a:stretch/>
        </p:blipFill>
        <p:spPr>
          <a:xfrm>
            <a:off x="1149025" y="4501525"/>
            <a:ext cx="9544050" cy="20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idx="1" type="body"/>
          </p:nvPr>
        </p:nvSpPr>
        <p:spPr>
          <a:xfrm>
            <a:off x="720176" y="16656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7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I/O Interface - Buttons</a:t>
            </a:r>
            <a:endParaRPr/>
          </a:p>
        </p:txBody>
      </p:sp>
      <p:sp>
        <p:nvSpPr>
          <p:cNvPr id="192" name="Google Shape;192;p27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 rotWithShape="1">
          <a:blip r:embed="rId3">
            <a:alphaModFix/>
          </a:blip>
          <a:srcRect b="31512" l="9817" r="9576" t="46097"/>
          <a:stretch/>
        </p:blipFill>
        <p:spPr>
          <a:xfrm>
            <a:off x="1279225" y="2344100"/>
            <a:ext cx="9812650" cy="8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I/O Interface - LEDs</a:t>
            </a:r>
            <a:endParaRPr/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3">
            <a:alphaModFix/>
          </a:blip>
          <a:srcRect b="11925" l="0" r="4196" t="0"/>
          <a:stretch/>
        </p:blipFill>
        <p:spPr>
          <a:xfrm>
            <a:off x="1333875" y="2345725"/>
            <a:ext cx="4571999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6478" y="2345725"/>
            <a:ext cx="45720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/>
          <p:nvPr/>
        </p:nvSpPr>
        <p:spPr>
          <a:xfrm>
            <a:off x="3712300" y="5032575"/>
            <a:ext cx="669600" cy="650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8"/>
          <p:cNvSpPr/>
          <p:nvPr/>
        </p:nvSpPr>
        <p:spPr>
          <a:xfrm>
            <a:off x="10165775" y="4630550"/>
            <a:ext cx="669600" cy="650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8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Application</a:t>
            </a:r>
            <a:r>
              <a:rPr lang="en-US"/>
              <a:t> - Main </a:t>
            </a:r>
            <a:r>
              <a:rPr lang="en-US"/>
              <a:t>Dashboard</a:t>
            </a:r>
            <a:endParaRPr/>
          </a:p>
        </p:txBody>
      </p:sp>
      <p:pic>
        <p:nvPicPr>
          <p:cNvPr id="209" name="Google Shape;2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7675" y="1411625"/>
            <a:ext cx="7982253" cy="5460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" type="body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53457" lvl="0" marL="381994" rtl="0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Digitizing the </a:t>
            </a:r>
            <a:r>
              <a:rPr lang="en-US"/>
              <a:t>Restaurant</a:t>
            </a:r>
            <a:r>
              <a:rPr lang="en-US"/>
              <a:t> Experience with Neil Miask </a:t>
            </a:r>
            <a:endParaRPr/>
          </a:p>
          <a:p>
            <a:pPr indent="-153457" lvl="0" marL="381994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t/>
            </a:r>
            <a:endParaRPr/>
          </a:p>
          <a:p>
            <a:pPr indent="-153457" lvl="0" marL="381994" rtl="0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Junwoo Seo</a:t>
            </a:r>
            <a:endParaRPr/>
          </a:p>
          <a:p>
            <a:pPr indent="-153457" lvl="0" marL="381994" rtl="0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Patrick Moore</a:t>
            </a:r>
            <a:endParaRPr/>
          </a:p>
          <a:p>
            <a:pPr indent="-153457" lvl="0" marL="381994" rtl="0" algn="ctr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rPr lang="en-US"/>
              <a:t>Aman Kishore</a:t>
            </a:r>
            <a:endParaRPr/>
          </a:p>
          <a:p>
            <a:pPr indent="-153458" lvl="0" marL="381995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99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69" name="Google Shape;69;p12"/>
          <p:cNvSpPr txBox="1"/>
          <p:nvPr>
            <p:ph idx="2" type="body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70" name="Google Shape;70;p12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Application - Main Dashboard</a:t>
            </a:r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/>
          </a:blip>
          <a:srcRect b="9170" l="7158" r="6908" t="8875"/>
          <a:stretch/>
        </p:blipFill>
        <p:spPr>
          <a:xfrm>
            <a:off x="1119075" y="1586700"/>
            <a:ext cx="7081000" cy="49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Application - Main Dashboard</a:t>
            </a:r>
            <a:endParaRPr/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950" y="3993350"/>
            <a:ext cx="11728050" cy="6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 txBox="1"/>
          <p:nvPr/>
        </p:nvSpPr>
        <p:spPr>
          <a:xfrm>
            <a:off x="1126975" y="1693200"/>
            <a:ext cx="93270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3457" lvl="0" marL="381994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99">
                <a:solidFill>
                  <a:srgbClr val="13294B"/>
                </a:solidFill>
              </a:rPr>
              <a:t>Consistent</a:t>
            </a:r>
            <a:r>
              <a:rPr lang="en-US" sz="3599">
                <a:solidFill>
                  <a:srgbClr val="13294B"/>
                </a:solidFill>
              </a:rPr>
              <a:t> Response Time</a:t>
            </a:r>
            <a:endParaRPr/>
          </a:p>
        </p:txBody>
      </p:sp>
      <p:sp>
        <p:nvSpPr>
          <p:cNvPr id="225" name="Google Shape;225;p31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Application - Menu</a:t>
            </a: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02451"/>
            <a:ext cx="13512803" cy="494607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Application - Analytics</a:t>
            </a:r>
            <a:endParaRPr/>
          </a:p>
        </p:txBody>
      </p:sp>
      <p:pic>
        <p:nvPicPr>
          <p:cNvPr id="238" name="Google Shape;23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25" y="2582576"/>
            <a:ext cx="13512799" cy="245029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>
            <p:ph idx="1" type="body"/>
          </p:nvPr>
        </p:nvSpPr>
        <p:spPr>
          <a:xfrm>
            <a:off x="6106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Google Cloud Platform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SQL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Dynamic databasing</a:t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Heroku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API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Process Handler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Authentication</a:t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Netlify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Front End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State Management</a:t>
            </a:r>
            <a:endParaRPr/>
          </a:p>
        </p:txBody>
      </p:sp>
      <p:sp>
        <p:nvSpPr>
          <p:cNvPr id="245" name="Google Shape;245;p34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Software Deployments</a:t>
            </a:r>
            <a:endParaRPr/>
          </a:p>
        </p:txBody>
      </p:sp>
      <p:sp>
        <p:nvSpPr>
          <p:cNvPr id="246" name="Google Shape;246;p34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/>
          <p:nvPr>
            <p:ph idx="1" type="body"/>
          </p:nvPr>
        </p:nvSpPr>
        <p:spPr>
          <a:xfrm>
            <a:off x="6106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USB port connection error via Arduino IDE </a:t>
            </a:r>
            <a:endParaRPr/>
          </a:p>
        </p:txBody>
      </p:sp>
      <p:sp>
        <p:nvSpPr>
          <p:cNvPr id="252" name="Google Shape;252;p35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Failures</a:t>
            </a:r>
            <a:endParaRPr/>
          </a:p>
        </p:txBody>
      </p:sp>
      <p:pic>
        <p:nvPicPr>
          <p:cNvPr id="253" name="Google Shape;25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025" y="2519950"/>
            <a:ext cx="12482400" cy="16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5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>
            <p:ph idx="1" type="body"/>
          </p:nvPr>
        </p:nvSpPr>
        <p:spPr>
          <a:xfrm>
            <a:off x="558251" y="1617045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Timeout sending the data via Hotspot (poor internet)</a:t>
            </a:r>
            <a:endParaRPr/>
          </a:p>
        </p:txBody>
      </p:sp>
      <p:sp>
        <p:nvSpPr>
          <p:cNvPr id="260" name="Google Shape;260;p36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Failures</a:t>
            </a:r>
            <a:endParaRPr/>
          </a:p>
        </p:txBody>
      </p:sp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50" y="2451500"/>
            <a:ext cx="4781550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5407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Future…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UI/UX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Account Roles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Maintaining Scalability</a:t>
            </a:r>
            <a:endParaRPr/>
          </a:p>
        </p:txBody>
      </p:sp>
      <p:sp>
        <p:nvSpPr>
          <p:cNvPr id="268" name="Google Shape;268;p37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269" name="Google Shape;269;p37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/>
          <p:nvPr>
            <p:ph idx="1" type="body"/>
          </p:nvPr>
        </p:nvSpPr>
        <p:spPr>
          <a:xfrm>
            <a:off x="5407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Any Question?</a:t>
            </a:r>
            <a:endParaRPr/>
          </a:p>
        </p:txBody>
      </p:sp>
      <p:sp>
        <p:nvSpPr>
          <p:cNvPr id="275" name="Google Shape;275;p38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276" name="Google Shape;276;p38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idx="1" type="body"/>
          </p:nvPr>
        </p:nvSpPr>
        <p:spPr>
          <a:xfrm>
            <a:off x="6106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A web </a:t>
            </a:r>
            <a:r>
              <a:rPr lang="en-US"/>
              <a:t>platform</a:t>
            </a:r>
            <a:r>
              <a:rPr lang="en-US"/>
              <a:t> to virtually manage status of tables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Char char="▪"/>
            </a:pPr>
            <a:r>
              <a:rPr lang="en-US"/>
              <a:t>A physical tool to adjust the status of a particular table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A physical authentication tool (RFID key)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Char char="–"/>
            </a:pPr>
            <a:r>
              <a:rPr lang="en-US"/>
              <a:t>Certain changes can be made without authentication</a:t>
            </a:r>
            <a:endParaRPr/>
          </a:p>
        </p:txBody>
      </p:sp>
      <p:sp>
        <p:nvSpPr>
          <p:cNvPr id="76" name="Google Shape;76;p13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Features</a:t>
            </a:r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System Overview</a:t>
            </a:r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3625" y="1362175"/>
            <a:ext cx="7880650" cy="56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idx="1" type="body"/>
          </p:nvPr>
        </p:nvSpPr>
        <p:spPr>
          <a:xfrm>
            <a:off x="6106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Power Subsystem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Voltage regulator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Li-po Battery</a:t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Control Unit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Microcontroller</a:t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I/O Interface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Buttons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LEDs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RFID Module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Subsystems for Hardware</a:t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610626" y="1633220"/>
            <a:ext cx="12701100" cy="50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Database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Restaurant, Table, Menu</a:t>
            </a:r>
            <a:r>
              <a:rPr lang="en-US"/>
              <a:t> File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Client &amp; User</a:t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Google Cloud Platform, Heroku, and Netlify</a:t>
            </a:r>
            <a:endParaRPr/>
          </a:p>
          <a:p>
            <a:pPr indent="-457136" lvl="0" marL="457200" rtl="0" algn="l">
              <a:spcBef>
                <a:spcPts val="0"/>
              </a:spcBef>
              <a:spcAft>
                <a:spcPts val="0"/>
              </a:spcAft>
              <a:buSzPts val="3599"/>
              <a:buAutoNum type="arabicPeriod"/>
            </a:pPr>
            <a:r>
              <a:rPr lang="en-US"/>
              <a:t>Application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Table Dashboard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Menu</a:t>
            </a:r>
            <a:endParaRPr/>
          </a:p>
          <a:p>
            <a:pPr indent="-425386" lvl="1" marL="914400" rtl="0" algn="l">
              <a:spcBef>
                <a:spcPts val="0"/>
              </a:spcBef>
              <a:spcAft>
                <a:spcPts val="0"/>
              </a:spcAft>
              <a:buSzPts val="3099"/>
              <a:buAutoNum type="alphaLcPeriod"/>
            </a:pPr>
            <a:r>
              <a:rPr lang="en-US"/>
              <a:t>Analytics</a:t>
            </a:r>
            <a:endParaRPr/>
          </a:p>
        </p:txBody>
      </p:sp>
      <p:sp>
        <p:nvSpPr>
          <p:cNvPr id="97" name="Google Shape;97;p16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Subsystems for Software</a:t>
            </a: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High Level Requirements</a:t>
            </a:r>
            <a:endParaRPr/>
          </a:p>
        </p:txBody>
      </p:sp>
      <p:graphicFrame>
        <p:nvGraphicFramePr>
          <p:cNvPr id="104" name="Google Shape;104;p17"/>
          <p:cNvGraphicFramePr/>
          <p:nvPr/>
        </p:nvGraphicFramePr>
        <p:xfrm>
          <a:off x="3937000" y="1593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{6EF11C7A-F36D-46CE-A895-B1B05601325D}</a:tableStyleId>
              </a:tblPr>
              <a:tblGrid>
                <a:gridCol w="1981200"/>
                <a:gridCol w="3086100"/>
                <a:gridCol w="876300"/>
              </a:tblGrid>
              <a:tr h="298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Module Name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Level Requirement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Points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3170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E1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Power subsystem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Provides power to RFID and Microcontroller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640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E1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RFID Reader/tag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Receives the data by tagging, then transfers to microcontroller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LEDs indicates the proper RFID tag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2694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E101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Client Module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web application properly fetch within 1.5s from the SQL tables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web application properly fetch within 400ms from the SQL tables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web app properly refreshes when in dashboard view within 15 seconds after SQL table is updated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 able to update table status via the web platform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Allow User to order from Menu (which is updated based on current restaurant) and keep track of total order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Enable multiple user functionality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Add statistics analysis that shows that keeps track of multiple statistics per table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811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Microcontroller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Sends table status update to the server when the button is pressed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Calibri"/>
                        <a:buChar char="●"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Clears table status when correct RFID is scanned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  <a:tr h="340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05" name="Google Shape;105;p17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Circuit Schematic</a:t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5900" y="1399600"/>
            <a:ext cx="9920024" cy="542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idx="2" type="body"/>
          </p:nvPr>
        </p:nvSpPr>
        <p:spPr>
          <a:xfrm>
            <a:off x="610626" y="635276"/>
            <a:ext cx="126312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</a:pPr>
            <a:r>
              <a:rPr lang="en-US"/>
              <a:t>Power Subsystem</a:t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4650" y="2216425"/>
            <a:ext cx="4572000" cy="4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800" y="2216436"/>
            <a:ext cx="4572000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/>
          <p:nvPr/>
        </p:nvSpPr>
        <p:spPr>
          <a:xfrm>
            <a:off x="4583575" y="4294300"/>
            <a:ext cx="523800" cy="2619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9611075" y="5066775"/>
            <a:ext cx="523800" cy="478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 txBox="1"/>
          <p:nvPr/>
        </p:nvSpPr>
        <p:spPr>
          <a:xfrm>
            <a:off x="3386175" y="4048275"/>
            <a:ext cx="15288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highlight>
                  <a:srgbClr val="E84A26"/>
                </a:highlight>
              </a:rPr>
              <a:t>Voltage Regulator</a:t>
            </a:r>
            <a:endParaRPr b="1" sz="1500">
              <a:solidFill>
                <a:srgbClr val="FFFFFF"/>
              </a:solidFill>
              <a:highlight>
                <a:srgbClr val="E84A26"/>
              </a:highlight>
            </a:endParaRPr>
          </a:p>
        </p:txBody>
      </p:sp>
      <p:sp>
        <p:nvSpPr>
          <p:cNvPr id="123" name="Google Shape;123;p19"/>
          <p:cNvSpPr/>
          <p:nvPr/>
        </p:nvSpPr>
        <p:spPr>
          <a:xfrm>
            <a:off x="2244950" y="2105350"/>
            <a:ext cx="1718400" cy="12480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9"/>
          <p:cNvSpPr txBox="1"/>
          <p:nvPr/>
        </p:nvSpPr>
        <p:spPr>
          <a:xfrm>
            <a:off x="3963350" y="2525713"/>
            <a:ext cx="15288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highlight>
                  <a:srgbClr val="E84A26"/>
                </a:highlight>
              </a:rPr>
              <a:t>li-po</a:t>
            </a:r>
            <a:endParaRPr b="1" sz="1500">
              <a:solidFill>
                <a:srgbClr val="FFFFFF"/>
              </a:solidFill>
              <a:highlight>
                <a:srgbClr val="E84A2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FFFFFF"/>
                </a:solidFill>
                <a:highlight>
                  <a:srgbClr val="E84A26"/>
                </a:highlight>
              </a:rPr>
              <a:t>battery</a:t>
            </a:r>
            <a:endParaRPr b="1" sz="1500">
              <a:solidFill>
                <a:srgbClr val="FFFFFF"/>
              </a:solidFill>
              <a:highlight>
                <a:srgbClr val="E84A26"/>
              </a:highlight>
            </a:endParaRPr>
          </a:p>
        </p:txBody>
      </p:sp>
      <p:sp>
        <p:nvSpPr>
          <p:cNvPr id="125" name="Google Shape;125;p19"/>
          <p:cNvSpPr/>
          <p:nvPr/>
        </p:nvSpPr>
        <p:spPr>
          <a:xfrm>
            <a:off x="13423575" y="0"/>
            <a:ext cx="427800" cy="4209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9"/>
          <p:cNvSpPr txBox="1"/>
          <p:nvPr/>
        </p:nvSpPr>
        <p:spPr>
          <a:xfrm>
            <a:off x="1223525" y="1468200"/>
            <a:ext cx="9396600" cy="7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500"/>
              <a:buChar char="●"/>
            </a:pPr>
            <a:r>
              <a:rPr lang="en-US" sz="3500">
                <a:solidFill>
                  <a:srgbClr val="13294B"/>
                </a:solidFill>
              </a:rPr>
              <a:t>Provides power to RFID and Microcontroller</a:t>
            </a:r>
            <a:endParaRPr sz="3500">
              <a:solidFill>
                <a:srgbClr val="13294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tent Slides - Blue Tex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over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