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83" r:id="rId2"/>
    <p:sldId id="303" r:id="rId3"/>
    <p:sldId id="277" r:id="rId4"/>
    <p:sldId id="284" r:id="rId5"/>
    <p:sldId id="285" r:id="rId6"/>
    <p:sldId id="304" r:id="rId7"/>
    <p:sldId id="305" r:id="rId8"/>
    <p:sldId id="327" r:id="rId9"/>
    <p:sldId id="330" r:id="rId10"/>
    <p:sldId id="306" r:id="rId11"/>
    <p:sldId id="317" r:id="rId12"/>
    <p:sldId id="318" r:id="rId13"/>
    <p:sldId id="319" r:id="rId14"/>
    <p:sldId id="290" r:id="rId15"/>
    <p:sldId id="309" r:id="rId16"/>
    <p:sldId id="320" r:id="rId17"/>
    <p:sldId id="321" r:id="rId18"/>
    <p:sldId id="322" r:id="rId19"/>
    <p:sldId id="332" r:id="rId20"/>
    <p:sldId id="333" r:id="rId21"/>
    <p:sldId id="323" r:id="rId22"/>
    <p:sldId id="324" r:id="rId23"/>
    <p:sldId id="307" r:id="rId24"/>
    <p:sldId id="310" r:id="rId25"/>
    <p:sldId id="325" r:id="rId26"/>
    <p:sldId id="308" r:id="rId27"/>
    <p:sldId id="311" r:id="rId28"/>
    <p:sldId id="314" r:id="rId29"/>
    <p:sldId id="312" r:id="rId30"/>
    <p:sldId id="315" r:id="rId31"/>
    <p:sldId id="313" r:id="rId32"/>
    <p:sldId id="316" r:id="rId33"/>
    <p:sldId id="298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65C496-C7FA-C30B-8F44-577B070DBF65}" name="Shah, Bhaven" initials="SB" userId="S::bhaven2@illinois.edu::51bad2f1-9b0d-4330-aa17-7c00342e6b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F478A5-CA81-5A6D-0E72-5C2197C06549}" v="324" dt="2023-04-29T18:57:06.266"/>
    <p1510:client id="{92117372-46EF-6A41-8D14-10A5B4D96613}" v="436" dt="2023-04-29T18:57:49.017"/>
    <p1510:client id="{B4A93225-02CD-4737-BA21-116BB10F3C9F}" v="364" dt="2023-04-29T18:57:39.4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9C0A5-4F52-594B-869E-D0311E24387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465CA-C73E-D14B-9B81-C34C0B17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ron.com/12v-dc-switching-power-supply-mean-well-rs-100-12-p53684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369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https://courses.engr.illinois.edu/ece445/getfile.asp?id=19638</a:t>
            </a: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2022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https://courses.engr.illinois.edu/ece445/getfile.asp?id=19638</a:t>
            </a: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3858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https://courses.engr.illinois.edu/ece445/getfile.asp?id=19638</a:t>
            </a: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586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https://courses.engr.illinois.edu/ece445/getfile.asp?id=19638</a:t>
            </a: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1679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https://courses.engr.illinois.edu/ece445/getfile.asp?id=19638</a:t>
            </a: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972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https://courses.engr.illinois.edu/ece445/getfile.asp?id=19638</a:t>
            </a: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2283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https://courses.engr.illinois.edu/ece445/getfile.asp?id=19638</a:t>
            </a: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7633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https://www.digikey.com/en/maker/projects/adafruit-pyportal-iot-for-circuitpython/3a9b824ec105490daff240ba4496ef80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https://courses.engr.illinois.edu/ece445/getfile.asp?id=19638</a:t>
            </a: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1913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3854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https://courses.engr.illinois.edu/ece445/getfile.asp?id=19638</a:t>
            </a: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7197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168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618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1816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30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2801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9430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545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009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6509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7321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hlinkClick r:id="rId3"/>
              </a:rPr>
              <a:t>https://www.electron.com/12v-dc-switching-power-supply-mean-well-rs-100-12-p53684/</a:t>
            </a:r>
            <a:r>
              <a:rPr lang="en-US"/>
              <a:t> </a:t>
            </a: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60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9895-92A1-9D48-A03D-F7E2008D6925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F601F-080C-4C4D-B932-36FF20C11396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96FC-9AA8-7E4B-9750-6D0DC31E81FC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708E-0263-E14E-9572-FE01BF38A133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81EC-AD39-F744-A953-2C1D3B8F6EEC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99DA-5CA5-9D4A-8BB4-9B32D90ABE7D}" type="datetime1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DBDF-5E94-DF44-A308-1570AB9728BB}" type="datetime1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9FDA-79CD-454E-BC2A-9AD15A3756C7}" type="datetime1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4860-5D29-AE45-BE0D-AA0E564ACE0B}" type="datetime1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D770-BDDD-BA48-9BF8-AE5DEF1E3BF7}" type="datetime1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A70B7-546C-C042-94F0-711872299CCA}" type="datetime1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37348-6D7E-484A-949D-8DBAEFBA5C66}" type="datetime1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Gd68ynqUQE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C1FA7C40-A5CF-024C-8FE8-5396C6906587}"/>
              </a:ext>
            </a:extLst>
          </p:cNvPr>
          <p:cNvSpPr/>
          <p:nvPr/>
        </p:nvSpPr>
        <p:spPr>
          <a:xfrm rot="10800000" flipH="1">
            <a:off x="-125053" y="-70342"/>
            <a:ext cx="12442107" cy="6998685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249122D5-F0B6-6948-B395-9DF02DCB4E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1134035" y="2553964"/>
            <a:ext cx="9923929" cy="238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Easy Bake PCBs</a:t>
            </a:r>
            <a:endParaRPr sz="4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600"/>
              </a:spcBef>
            </a:pPr>
            <a:r>
              <a:rPr lang="en-US" sz="250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Electrical &amp; Computer Engineering</a:t>
            </a:r>
          </a:p>
          <a:p>
            <a:pPr lvl="0" algn="ctr">
              <a:spcBef>
                <a:spcPts val="600"/>
              </a:spcBef>
            </a:pPr>
            <a:endParaRPr lang="en-US" sz="1800">
              <a:solidFill>
                <a:schemeClr val="lt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lvl="0" algn="ctr">
              <a:spcBef>
                <a:spcPts val="600"/>
              </a:spcBef>
            </a:pPr>
            <a:r>
              <a:rPr lang="en-US" sz="180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Team 51</a:t>
            </a:r>
          </a:p>
          <a:p>
            <a:pPr lvl="0" algn="ctr">
              <a:spcBef>
                <a:spcPts val="600"/>
              </a:spcBef>
            </a:pPr>
            <a:r>
              <a:rPr lang="en-US" sz="180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ECE 445 – SP 23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BAA0E1-3AE3-CC42-A2EA-C66D0BE9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07" y="852965"/>
            <a:ext cx="2909982" cy="754082"/>
          </a:xfrm>
          <a:prstGeom prst="rect">
            <a:avLst/>
          </a:prstGeom>
        </p:spPr>
      </p:pic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5C6D8374-322F-A84C-B20A-504C6528FDDA}"/>
              </a:ext>
            </a:extLst>
          </p:cNvPr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spc="3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May 02, 2023</a:t>
            </a:r>
            <a:endParaRPr sz="1800" spc="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558F2-388E-EBD9-2F73-2C5A3ABD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sky, outdoor, dark&#10;&#10;Description automatically generated">
            <a:extLst>
              <a:ext uri="{FF2B5EF4-FFF2-40B4-BE49-F238E27FC236}">
                <a16:creationId xmlns:a16="http://schemas.microsoft.com/office/drawing/2014/main" id="{5DAA1493-2FB5-2344-8A9A-E273AD71C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062CE0D5-1B23-B448-AA0C-E3F4C798E861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7;p2">
            <a:extLst>
              <a:ext uri="{FF2B5EF4-FFF2-40B4-BE49-F238E27FC236}">
                <a16:creationId xmlns:a16="http://schemas.microsoft.com/office/drawing/2014/main" id="{C894A7ED-525D-7042-9F0E-5D50052367C2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Subsystem Designs</a:t>
            </a:r>
            <a:endParaRPr>
              <a:latin typeface="+mn-lt"/>
            </a:endParaRPr>
          </a:p>
        </p:txBody>
      </p:sp>
      <p:sp>
        <p:nvSpPr>
          <p:cNvPr id="23" name="Google Shape;108;p2">
            <a:extLst>
              <a:ext uri="{FF2B5EF4-FFF2-40B4-BE49-F238E27FC236}">
                <a16:creationId xmlns:a16="http://schemas.microsoft.com/office/drawing/2014/main" id="{F8490BBC-2D3D-ED46-BEA1-CAD327B7D168}"/>
              </a:ext>
            </a:extLst>
          </p:cNvPr>
          <p:cNvSpPr txBox="1"/>
          <p:nvPr/>
        </p:nvSpPr>
        <p:spPr>
          <a:xfrm>
            <a:off x="1441528" y="3232230"/>
            <a:ext cx="930894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</a:rPr>
              <a:t>Power</a:t>
            </a:r>
            <a:endParaRPr lang="en-US" sz="2800">
              <a:solidFill>
                <a:schemeClr val="lt1"/>
              </a:solidFill>
              <a:ea typeface="Helvetica Neue Light"/>
              <a:cs typeface="Helvetica Neue Light"/>
              <a:sym typeface="Helvetica Neue Light"/>
            </a:endParaRPr>
          </a:p>
          <a:p>
            <a:pPr marL="457200" marR="0" lvl="0" indent="-45720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Sensors</a:t>
            </a:r>
            <a:endParaRPr lang="en-US">
              <a:solidFill>
                <a:schemeClr val="lt1"/>
              </a:solidFill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HVAC</a:t>
            </a:r>
            <a:endParaRPr lang="en-US" sz="2800" b="0" i="0" u="none" strike="noStrike" cap="none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User Interface</a:t>
            </a:r>
            <a:endParaRPr lang="en-US" sz="2800" b="0" i="0" u="none" strike="noStrike" cap="none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82466DE-B3AA-B047-B85B-D8A258C6C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3CEFFFC9-67B9-8843-B5FD-8ECA6E744A60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44603391-9C4F-8545-BD4F-1D0E1DCE80D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592F2115-AAD2-4D4D-B5F6-B6CAC244A2B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0E9925-5DE3-8CD8-4ECF-A4DD949D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09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FB597F24-5AC0-9E4E-8B36-8FB9DE99BE0F}"/>
              </a:ext>
            </a:extLst>
          </p:cNvPr>
          <p:cNvSpPr/>
          <p:nvPr/>
        </p:nvSpPr>
        <p:spPr>
          <a:xfrm rot="10800000" flipH="1">
            <a:off x="0" y="8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717B7D2E-6B93-DB49-81CB-CD48A115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8162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95B940-6B3C-0C47-A381-DCF406EB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306BA419-8D50-5D4C-94E5-1DF4AAA8F39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2" name="Google Shape;123;p4">
            <a:extLst>
              <a:ext uri="{FF2B5EF4-FFF2-40B4-BE49-F238E27FC236}">
                <a16:creationId xmlns:a16="http://schemas.microsoft.com/office/drawing/2014/main" id="{00DF8F85-9B48-104E-9E43-C984BC40DD4F}"/>
              </a:ext>
            </a:extLst>
          </p:cNvPr>
          <p:cNvSpPr txBox="1"/>
          <p:nvPr/>
        </p:nvSpPr>
        <p:spPr>
          <a:xfrm>
            <a:off x="1295400" y="3036605"/>
            <a:ext cx="96012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Power</a:t>
            </a:r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 Subsystem</a:t>
            </a:r>
            <a:endParaRPr lang="en-US" sz="1800" b="1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25;p4">
            <a:extLst>
              <a:ext uri="{FF2B5EF4-FFF2-40B4-BE49-F238E27FC236}">
                <a16:creationId xmlns:a16="http://schemas.microsoft.com/office/drawing/2014/main" id="{CD16C340-4A79-0845-9097-71B0EB5D23C1}"/>
              </a:ext>
            </a:extLst>
          </p:cNvPr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0BDB2703-7E62-DD44-A99B-A4D6C2F06C1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F5BC4D-CFCB-5092-24EE-202A4357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33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Power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Google Shape;147;p7">
            <a:extLst>
              <a:ext uri="{FF2B5EF4-FFF2-40B4-BE49-F238E27FC236}">
                <a16:creationId xmlns:a16="http://schemas.microsoft.com/office/drawing/2014/main" id="{D4083580-7924-F2B5-5474-12F0C9C71168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Power Supply R&amp;V: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28AA5F-34AE-937B-85BC-964B7049D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271413"/>
              </p:ext>
            </p:extLst>
          </p:nvPr>
        </p:nvGraphicFramePr>
        <p:xfrm>
          <a:off x="594338" y="1965155"/>
          <a:ext cx="4907633" cy="424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980">
                  <a:extLst>
                    <a:ext uri="{9D8B030D-6E8A-4147-A177-3AD203B41FA5}">
                      <a16:colId xmlns:a16="http://schemas.microsoft.com/office/drawing/2014/main" val="2570928880"/>
                    </a:ext>
                  </a:extLst>
                </a:gridCol>
                <a:gridCol w="1455653">
                  <a:extLst>
                    <a:ext uri="{9D8B030D-6E8A-4147-A177-3AD203B41FA5}">
                      <a16:colId xmlns:a16="http://schemas.microsoft.com/office/drawing/2014/main" val="495795455"/>
                    </a:ext>
                  </a:extLst>
                </a:gridCol>
              </a:tblGrid>
              <a:tr h="539566">
                <a:tc>
                  <a:txBody>
                    <a:bodyPr/>
                    <a:lstStyle/>
                    <a:p>
                      <a:pPr fontAlgn="t"/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Requirements </a:t>
                      </a:r>
                      <a:endParaRPr lang="en-US" sz="1500" b="0" i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Verified?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554023"/>
                  </a:ext>
                </a:extLst>
              </a:tr>
              <a:tr h="1726469">
                <a:tc>
                  <a:txBody>
                    <a:bodyPr/>
                    <a:lstStyle/>
                    <a:p>
                      <a:pPr fontAlgn="t"/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 rtl="0" fontAlgn="base">
                        <a:buFont typeface="+mj-lt"/>
                        <a:buAutoNum type="arabicPeriod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5V regulator circuit outputs 5V ± 10% for a 120V AC power supply. </a:t>
                      </a:r>
                      <a:endParaRPr lang="en-US" sz="1500" b="0" i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AutoNum type="arabicPeriod" startAt="3"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>
                        <a:buAutoNum type="arabicPeriod" startAt="3"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302464"/>
                  </a:ext>
                </a:extLst>
              </a:tr>
              <a:tr h="1975605">
                <a:tc>
                  <a:txBody>
                    <a:bodyPr/>
                    <a:lstStyle/>
                    <a:p>
                      <a:pPr fontAlgn="t"/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 rtl="0" fontAlgn="base">
                        <a:buFont typeface="+mj-lt"/>
                        <a:buAutoNum type="arabicPeriod"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3.3V regulator outputs 3.3V ± 0.3V given a 5V ±10% input. </a:t>
                      </a:r>
                      <a:endParaRPr lang="en-US" sz="1500" b="0" i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AutoNum type="arabicPeriod" startAt="4"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>
                        <a:buAutoNum type="arabicPeriod" startAt="4"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220371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65109A7-BDD3-3F1C-7725-2F3B892A6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62" y="3534540"/>
            <a:ext cx="6004690" cy="2707624"/>
          </a:xfrm>
          <a:prstGeom prst="rect">
            <a:avLst/>
          </a:prstGeom>
        </p:spPr>
      </p:pic>
      <p:pic>
        <p:nvPicPr>
          <p:cNvPr id="5" name="Picture 4" descr="A picture containing text, device, control panel&#10;&#10;Description automatically generated">
            <a:extLst>
              <a:ext uri="{FF2B5EF4-FFF2-40B4-BE49-F238E27FC236}">
                <a16:creationId xmlns:a16="http://schemas.microsoft.com/office/drawing/2014/main" id="{5D5913A4-A6DE-0799-7709-757283175F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62" y="1231451"/>
            <a:ext cx="6011018" cy="27076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67B9D-8C16-5F5C-F526-59868D7A2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EB8DAB-F6B4-A076-BC45-6B6221C0FCDA}"/>
              </a:ext>
            </a:extLst>
          </p:cNvPr>
          <p:cNvSpPr/>
          <p:nvPr/>
        </p:nvSpPr>
        <p:spPr>
          <a:xfrm>
            <a:off x="9438101" y="4595701"/>
            <a:ext cx="2532533" cy="1164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66314E-BE29-980E-F7CF-6BD302089715}"/>
              </a:ext>
            </a:extLst>
          </p:cNvPr>
          <p:cNvSpPr/>
          <p:nvPr/>
        </p:nvSpPr>
        <p:spPr>
          <a:xfrm>
            <a:off x="9528511" y="2470560"/>
            <a:ext cx="2532533" cy="1164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22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7;p7">
            <a:extLst>
              <a:ext uri="{FF2B5EF4-FFF2-40B4-BE49-F238E27FC236}">
                <a16:creationId xmlns:a16="http://schemas.microsoft.com/office/drawing/2014/main" id="{7E08CA0F-FDB8-5AA1-7B52-95E1DB7E6892}"/>
              </a:ext>
            </a:extLst>
          </p:cNvPr>
          <p:cNvSpPr txBox="1">
            <a:spLocks/>
          </p:cNvSpPr>
          <p:nvPr/>
        </p:nvSpPr>
        <p:spPr>
          <a:xfrm>
            <a:off x="529209" y="14866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Results:</a:t>
            </a:r>
          </a:p>
          <a:p>
            <a:pPr marL="92202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>
                <a:latin typeface="Arial"/>
                <a:ea typeface="+mn-lt"/>
                <a:cs typeface="Arial"/>
              </a:rPr>
              <a:t>Had to switch from the Link Switch 120 VAC to 5 VDC circuit to an off-the-shelf power supply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137922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400">
                <a:latin typeface="Arial"/>
                <a:ea typeface="+mn-lt"/>
                <a:cs typeface="Arial"/>
              </a:rPr>
              <a:t>Original circuit was too complex and difficult to debug</a:t>
            </a:r>
            <a:endParaRPr lang="en-US" sz="1400">
              <a:solidFill>
                <a:srgbClr val="000000"/>
              </a:solidFill>
              <a:latin typeface="Arial"/>
              <a:cs typeface="Arial"/>
            </a:endParaRPr>
          </a:p>
          <a:p>
            <a:pPr marL="137922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400">
                <a:latin typeface="Arial"/>
                <a:ea typeface="+mn-lt"/>
                <a:cs typeface="Arial"/>
              </a:rPr>
              <a:t>The power supply is much easier to use and understand</a:t>
            </a:r>
            <a:endParaRPr lang="en-US" sz="14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u="none" strike="noStrike" cap="none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Power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pic>
        <p:nvPicPr>
          <p:cNvPr id="2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9243373F-80F3-0A2E-6C84-9380097D7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0" y="2804622"/>
            <a:ext cx="7251699" cy="256669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4D9F781-DA2A-9434-533D-E26AC6734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549" y="2769384"/>
            <a:ext cx="3145366" cy="31347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C0C28-7D9F-8793-47D0-F91FF9FF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74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FB597F24-5AC0-9E4E-8B36-8FB9DE99BE0F}"/>
              </a:ext>
            </a:extLst>
          </p:cNvPr>
          <p:cNvSpPr/>
          <p:nvPr/>
        </p:nvSpPr>
        <p:spPr>
          <a:xfrm rot="10800000" flipH="1">
            <a:off x="0" y="8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717B7D2E-6B93-DB49-81CB-CD48A115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8162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95B940-6B3C-0C47-A381-DCF406EB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306BA419-8D50-5D4C-94E5-1DF4AAA8F39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2" name="Google Shape;123;p4">
            <a:extLst>
              <a:ext uri="{FF2B5EF4-FFF2-40B4-BE49-F238E27FC236}">
                <a16:creationId xmlns:a16="http://schemas.microsoft.com/office/drawing/2014/main" id="{00DF8F85-9B48-104E-9E43-C984BC40DD4F}"/>
              </a:ext>
            </a:extLst>
          </p:cNvPr>
          <p:cNvSpPr txBox="1"/>
          <p:nvPr/>
        </p:nvSpPr>
        <p:spPr>
          <a:xfrm>
            <a:off x="1295400" y="3036605"/>
            <a:ext cx="96012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Sensor Subsystem</a:t>
            </a:r>
            <a:endParaRPr lang="en-US" sz="18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25;p4">
            <a:extLst>
              <a:ext uri="{FF2B5EF4-FFF2-40B4-BE49-F238E27FC236}">
                <a16:creationId xmlns:a16="http://schemas.microsoft.com/office/drawing/2014/main" id="{CD16C340-4A79-0845-9097-71B0EB5D23C1}"/>
              </a:ext>
            </a:extLst>
          </p:cNvPr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0BDB2703-7E62-DD44-A99B-A4D6C2F06C1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3A617-2DA8-5612-E77C-C17F8A98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19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Thermocouple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112029"/>
            <a:ext cx="11444724" cy="50433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+mn-lt"/>
                <a:cs typeface="Arial"/>
              </a:rPr>
              <a:t>Thermocouple R&amp;V: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D85D4A-E810-182F-C542-A1314B645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601739"/>
              </p:ext>
            </p:extLst>
          </p:nvPr>
        </p:nvGraphicFramePr>
        <p:xfrm>
          <a:off x="592666" y="1598083"/>
          <a:ext cx="4907633" cy="4156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980">
                  <a:extLst>
                    <a:ext uri="{9D8B030D-6E8A-4147-A177-3AD203B41FA5}">
                      <a16:colId xmlns:a16="http://schemas.microsoft.com/office/drawing/2014/main" val="2570928880"/>
                    </a:ext>
                  </a:extLst>
                </a:gridCol>
                <a:gridCol w="1455653">
                  <a:extLst>
                    <a:ext uri="{9D8B030D-6E8A-4147-A177-3AD203B41FA5}">
                      <a16:colId xmlns:a16="http://schemas.microsoft.com/office/drawing/2014/main" val="495795455"/>
                    </a:ext>
                  </a:extLst>
                </a:gridCol>
              </a:tblGrid>
              <a:tr h="536430">
                <a:tc>
                  <a:txBody>
                    <a:bodyPr/>
                    <a:lstStyle/>
                    <a:p>
                      <a:pPr fontAlgn="t"/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Requirements </a:t>
                      </a:r>
                      <a:endParaRPr lang="en-US" sz="1500" b="0" i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Verified?</a:t>
                      </a:r>
                      <a:r>
                        <a:rPr lang="en-US" sz="1500">
                          <a:effectLst/>
                          <a:latin typeface="Arial"/>
                          <a:cs typeface="Arial"/>
                        </a:rPr>
                        <a:t>?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554023"/>
                  </a:ext>
                </a:extLst>
              </a:tr>
              <a:tr h="190870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5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 rtl="0" fontAlgn="base">
                        <a:buFont typeface="+mj-lt"/>
                        <a:buAutoNum type="arabicPeriod"/>
                      </a:pPr>
                      <a:r>
                        <a:rPr lang="en-US" sz="1500">
                          <a:effectLst/>
                          <a:latin typeface="Arial"/>
                          <a:cs typeface="Arial"/>
                        </a:rPr>
                        <a:t>Thermocouple must be accurate within ± 2°C </a:t>
                      </a:r>
                      <a:endParaRPr lang="en-US" sz="1500" b="0" i="0">
                        <a:effectLst/>
                        <a:latin typeface="Arial"/>
                        <a:cs typeface="Arial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AutoNum type="arabicPeriod" startAt="3"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>
                        <a:buAutoNum type="arabicPeriod" startAt="3"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>
                        <a:buAutoNum type="arabicPeriod" startAt="3"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500">
                          <a:effectLst/>
                          <a:latin typeface="Arial"/>
                          <a:cs typeface="Arial"/>
                        </a:rPr>
                        <a:t>Yes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302464"/>
                  </a:ext>
                </a:extLst>
              </a:tr>
              <a:tr h="1711540">
                <a:tc>
                  <a:txBody>
                    <a:bodyPr/>
                    <a:lstStyle/>
                    <a:p>
                      <a:pPr fontAlgn="t"/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 rtl="0" fontAlgn="base">
                        <a:buFont typeface="+mj-lt"/>
                        <a:buAutoNum type="arabicPeriod"/>
                      </a:pPr>
                      <a:r>
                        <a:rPr lang="en-US" sz="1500">
                          <a:effectLst/>
                          <a:latin typeface="Arial"/>
                          <a:cs typeface="Arial"/>
                        </a:rPr>
                        <a:t>Thermocouple must be able to give a temperature every 0.5 ± 0.1 second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AutoNum type="arabicPeriod" startAt="4"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>
                        <a:buAutoNum type="arabicPeriod" startAt="4"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>
                        <a:buAutoNum type="arabicPeriod" startAt="4"/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500">
                          <a:effectLst/>
                          <a:latin typeface="Arial"/>
                          <a:cs typeface="Arial"/>
                        </a:rPr>
                        <a:t>Yes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220371"/>
                  </a:ext>
                </a:extLst>
              </a:tr>
            </a:tbl>
          </a:graphicData>
        </a:graphic>
      </p:graphicFrame>
      <p:pic>
        <p:nvPicPr>
          <p:cNvPr id="4" name="Picture 3" descr="A close-up of a control panel&#10;&#10;Description automatically generated with low confidence">
            <a:extLst>
              <a:ext uri="{FF2B5EF4-FFF2-40B4-BE49-F238E27FC236}">
                <a16:creationId xmlns:a16="http://schemas.microsoft.com/office/drawing/2014/main" id="{DA57081E-7501-2624-E215-D07CAACA8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89" y="853910"/>
            <a:ext cx="5941527" cy="2676045"/>
          </a:xfrm>
          <a:prstGeom prst="rect">
            <a:avLst/>
          </a:prstGeom>
        </p:spPr>
      </p:pic>
      <p:pic>
        <p:nvPicPr>
          <p:cNvPr id="7" name="Picture 6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AEEE5191-6833-07EA-EE78-F819C67A1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90" y="3255017"/>
            <a:ext cx="5941526" cy="2675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3C88CB-14DC-426E-E5EA-1D2689FF2922}"/>
              </a:ext>
            </a:extLst>
          </p:cNvPr>
          <p:cNvSpPr txBox="1"/>
          <p:nvPr/>
        </p:nvSpPr>
        <p:spPr>
          <a:xfrm>
            <a:off x="5890589" y="6004090"/>
            <a:ext cx="591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Blue: SPI Signal, Green: Clock Signal, Yellow: Chip Select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144CC-4370-E2B0-35FA-56AD124D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6494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27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21980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Thermocouple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+mn-lt"/>
                <a:cs typeface="Arial"/>
              </a:rPr>
              <a:t>Results:</a:t>
            </a:r>
          </a:p>
          <a:p>
            <a:pPr marL="92202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Had to use I2C ports on the touchscreen microcontroller in order to read the SPI output of the thermocouple</a:t>
            </a:r>
          </a:p>
          <a:p>
            <a:pPr marL="137922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Able to do this because the MAX31855 does not receive any serial data (no MOSI port)</a:t>
            </a:r>
          </a:p>
          <a:p>
            <a:pPr marL="137922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MISO to SDA</a:t>
            </a:r>
          </a:p>
          <a:p>
            <a:pPr marL="1379220" lvl="1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Clocks and chip selects connect together</a:t>
            </a:r>
          </a:p>
        </p:txBody>
      </p:sp>
      <p:pic>
        <p:nvPicPr>
          <p:cNvPr id="2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FB0CF063-F053-FFB1-F493-2312BBC15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233" y="3366053"/>
            <a:ext cx="4288366" cy="26129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B149D0-B5AF-7567-5E37-C71C6BDA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46573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3FC81C-0B8A-9E47-97F6-8051BE649D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44584" r="45120"/>
          <a:stretch/>
        </p:blipFill>
        <p:spPr>
          <a:xfrm rot="5400000">
            <a:off x="1642824" y="2789064"/>
            <a:ext cx="2839849" cy="332330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FC48DC-F27A-7EE4-FDDA-56D092930A49}"/>
              </a:ext>
            </a:extLst>
          </p:cNvPr>
          <p:cNvSpPr/>
          <p:nvPr/>
        </p:nvSpPr>
        <p:spPr>
          <a:xfrm rot="5400000">
            <a:off x="2635044" y="4375355"/>
            <a:ext cx="1995949" cy="8357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73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Camera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027363"/>
            <a:ext cx="11444724" cy="51280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+mn-lt"/>
                <a:cs typeface="Arial"/>
              </a:rPr>
              <a:t>Camera R&amp;V: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8FB7C9-7AAE-4C46-377B-A9D5DFA00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22255"/>
              </p:ext>
            </p:extLst>
          </p:nvPr>
        </p:nvGraphicFramePr>
        <p:xfrm>
          <a:off x="594338" y="1929580"/>
          <a:ext cx="4907633" cy="3386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980">
                  <a:extLst>
                    <a:ext uri="{9D8B030D-6E8A-4147-A177-3AD203B41FA5}">
                      <a16:colId xmlns:a16="http://schemas.microsoft.com/office/drawing/2014/main" val="2570928880"/>
                    </a:ext>
                  </a:extLst>
                </a:gridCol>
                <a:gridCol w="1455653">
                  <a:extLst>
                    <a:ext uri="{9D8B030D-6E8A-4147-A177-3AD203B41FA5}">
                      <a16:colId xmlns:a16="http://schemas.microsoft.com/office/drawing/2014/main" val="495795455"/>
                    </a:ext>
                  </a:extLst>
                </a:gridCol>
              </a:tblGrid>
              <a:tr h="34501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Requirements </a:t>
                      </a:r>
                      <a:endParaRPr lang="en-US" sz="1500" b="0" i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Verified?</a:t>
                      </a:r>
                      <a:endParaRPr lang="en-US" sz="1500">
                        <a:effectLst/>
                        <a:latin typeface="Arial"/>
                        <a:cs typeface="Arial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554023"/>
                  </a:ext>
                </a:extLst>
              </a:tr>
              <a:tr h="179916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3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/>
                      </a:pPr>
                      <a:r>
                        <a:rPr lang="en-US" sz="1300">
                          <a:effectLst/>
                          <a:latin typeface="Arial"/>
                          <a:cs typeface="Arial"/>
                        </a:rPr>
                        <a:t>Camera must be able to detect when a component is covering less than 70% of its corresponding pad</a:t>
                      </a:r>
                      <a:endParaRPr lang="en-US" sz="1300" b="0" i="0">
                        <a:effectLst/>
                        <a:latin typeface="Arial"/>
                        <a:cs typeface="Arial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AutoNum type="arabicPeriod" startAt="3"/>
                      </a:pPr>
                      <a:endParaRPr lang="en-US" sz="13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 startAt="3"/>
                      </a:pPr>
                      <a:endParaRPr lang="en-US" sz="13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 startAt="3"/>
                      </a:pPr>
                      <a:endParaRPr lang="en-US" sz="1300">
                        <a:effectLst/>
                        <a:latin typeface="Arial"/>
                        <a:cs typeface="Arial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300">
                          <a:effectLst/>
                          <a:latin typeface="Arial"/>
                          <a:cs typeface="Arial"/>
                        </a:rPr>
                        <a:t>Yes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302464"/>
                  </a:ext>
                </a:extLst>
              </a:tr>
              <a:tr h="1242000">
                <a:tc>
                  <a:txBody>
                    <a:bodyPr/>
                    <a:lstStyle/>
                    <a:p>
                      <a:pPr fontAlgn="t"/>
                      <a:endParaRPr lang="en-US" sz="13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/>
                      </a:pPr>
                      <a:r>
                        <a:rPr lang="en-US" sz="1300">
                          <a:effectLst/>
                          <a:latin typeface="Arial"/>
                          <a:cs typeface="Arial"/>
                        </a:rPr>
                        <a:t>Camera must be able to send a frame once every 0.5 ± 0.1 second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AutoNum type="arabicPeriod" startAt="4"/>
                      </a:pPr>
                      <a:endParaRPr lang="en-US" sz="13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 startAt="4"/>
                      </a:pPr>
                      <a:endParaRPr lang="en-US" sz="13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 startAt="4"/>
                      </a:pPr>
                      <a:endParaRPr lang="en-US" sz="1300">
                        <a:effectLst/>
                        <a:latin typeface="Arial"/>
                        <a:cs typeface="Arial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300">
                          <a:effectLst/>
                          <a:latin typeface="Arial"/>
                          <a:cs typeface="Arial"/>
                        </a:rPr>
                        <a:t>Yes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22037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96543D-B628-D805-E58B-E7EC413A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51F50035-8199-3DEE-3096-1A3AF8545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1" y="2115625"/>
            <a:ext cx="4733364" cy="29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62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Camera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16350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cs typeface="Arial"/>
              </a:rPr>
              <a:t>Results:</a:t>
            </a:r>
            <a:endParaRPr lang="en-US"/>
          </a:p>
          <a:p>
            <a:pPr marL="92202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Used OpenCV along with Image Processing library to determine image similarity</a:t>
            </a:r>
            <a:endParaRPr lang="en-US" sz="1800">
              <a:latin typeface="Arial"/>
              <a:cs typeface="Arial"/>
            </a:endParaRPr>
          </a:p>
          <a:p>
            <a:pPr marL="1379220" lvl="1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One photo would be captured in the beginning of the soldering process </a:t>
            </a:r>
          </a:p>
          <a:p>
            <a:pPr marL="1379220" lvl="1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Subsequent pictures would be taken at 0.5-second increments </a:t>
            </a:r>
          </a:p>
          <a:p>
            <a:pPr marL="1379220" lvl="1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The similarity with the most recent picture and the original picture is determined</a:t>
            </a:r>
          </a:p>
          <a:p>
            <a:pPr marL="1379220" lvl="1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A threshold is set stating if the similarity is too low, a 'slip' occurs</a:t>
            </a:r>
          </a:p>
          <a:p>
            <a:pPr marL="1379220" lvl="1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4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1A51C-32CF-A847-AD6B-09040F6F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6494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5" descr="Icon&#10;&#10;Description automatically generated">
            <a:extLst>
              <a:ext uri="{FF2B5EF4-FFF2-40B4-BE49-F238E27FC236}">
                <a16:creationId xmlns:a16="http://schemas.microsoft.com/office/drawing/2014/main" id="{587FE6BF-3A75-2EAD-80E3-DAFAB808A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836" y="3541049"/>
            <a:ext cx="1990165" cy="24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20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Arial"/>
                <a:cs typeface="Arial"/>
              </a:rPr>
              <a:t>Camera Algorithm - Results</a:t>
            </a: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1A51C-32CF-A847-AD6B-09040F6F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6494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F59B5F3-8EC6-3505-C415-7BB5FE9BF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399" y="1919778"/>
            <a:ext cx="3179107" cy="4258895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5276C7D9-9B09-35B2-F07F-2F403CC84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143" y="1917217"/>
            <a:ext cx="3179107" cy="4261458"/>
          </a:xfrm>
          <a:prstGeom prst="rect">
            <a:avLst/>
          </a:prstGeom>
        </p:spPr>
      </p:pic>
      <p:sp>
        <p:nvSpPr>
          <p:cNvPr id="3" name="Google Shape;147;p7">
            <a:extLst>
              <a:ext uri="{FF2B5EF4-FFF2-40B4-BE49-F238E27FC236}">
                <a16:creationId xmlns:a16="http://schemas.microsoft.com/office/drawing/2014/main" id="{D82F847B-8CD7-E193-CD71-F3C7A3C551E8}"/>
              </a:ext>
            </a:extLst>
          </p:cNvPr>
          <p:cNvSpPr txBox="1">
            <a:spLocks/>
          </p:cNvSpPr>
          <p:nvPr/>
        </p:nvSpPr>
        <p:spPr>
          <a:xfrm>
            <a:off x="376809" y="1316350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cs typeface="Arial"/>
              </a:rPr>
              <a:t>Example:</a:t>
            </a:r>
            <a:endParaRPr lang="en-US" sz="14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239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blackboard, night sky&#10;&#10;Description automatically generated">
            <a:extLst>
              <a:ext uri="{FF2B5EF4-FFF2-40B4-BE49-F238E27FC236}">
                <a16:creationId xmlns:a16="http://schemas.microsoft.com/office/drawing/2014/main" id="{2CE92976-3B2E-2342-B723-32D5B9663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145;p7">
            <a:extLst>
              <a:ext uri="{FF2B5EF4-FFF2-40B4-BE49-F238E27FC236}">
                <a16:creationId xmlns:a16="http://schemas.microsoft.com/office/drawing/2014/main" id="{E4168B91-BC2F-A74D-8610-CBF0810FCD65}"/>
              </a:ext>
            </a:extLst>
          </p:cNvPr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28EBB5B6-548E-5041-9DD5-A97758B97CA0}"/>
              </a:ext>
            </a:extLst>
          </p:cNvPr>
          <p:cNvSpPr txBox="1"/>
          <p:nvPr/>
        </p:nvSpPr>
        <p:spPr>
          <a:xfrm>
            <a:off x="2206906" y="1491040"/>
            <a:ext cx="777818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Introduction</a:t>
            </a:r>
            <a:endParaRPr>
              <a:latin typeface="+mn-lt"/>
            </a:endParaRPr>
          </a:p>
        </p:txBody>
      </p:sp>
      <p:sp>
        <p:nvSpPr>
          <p:cNvPr id="5" name="Google Shape;108;p2">
            <a:extLst>
              <a:ext uri="{FF2B5EF4-FFF2-40B4-BE49-F238E27FC236}">
                <a16:creationId xmlns:a16="http://schemas.microsoft.com/office/drawing/2014/main" id="{BC0E792A-B7ED-F644-A7C0-FE935365632E}"/>
              </a:ext>
            </a:extLst>
          </p:cNvPr>
          <p:cNvSpPr txBox="1"/>
          <p:nvPr/>
        </p:nvSpPr>
        <p:spPr>
          <a:xfrm>
            <a:off x="1441528" y="3232230"/>
            <a:ext cx="930894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Team Introduction</a:t>
            </a: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Problem</a:t>
            </a: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Solution</a:t>
            </a: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High-Level Requirements</a:t>
            </a: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Block Diagram</a:t>
            </a: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Final Product Clip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CBAB924-48C1-114B-A2B1-EC5C10EB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71BD2D62-C8F6-E843-8B60-116211D7CA49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CC3F2F34-0DB8-1143-8A57-D1D0FFF2ABE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A071A21E-E58F-5D41-8772-F2E2F30FD96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068B3C-34AE-5986-79CF-93655DE9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02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Arial"/>
                <a:cs typeface="Arial"/>
              </a:rPr>
              <a:t>Camera Algorithm - Results</a:t>
            </a: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1A51C-32CF-A847-AD6B-09040F6F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6494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CD25A2F-45F5-4875-584B-40F396251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5278612"/>
            <a:ext cx="9466729" cy="96242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5A2877A-8B3E-553F-C7A0-CAACEA414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635" y="1005686"/>
            <a:ext cx="4374775" cy="4192204"/>
          </a:xfrm>
          <a:prstGeom prst="rect">
            <a:avLst/>
          </a:prstGeom>
        </p:spPr>
      </p:pic>
      <p:sp>
        <p:nvSpPr>
          <p:cNvPr id="3" name="Google Shape;147;p7">
            <a:extLst>
              <a:ext uri="{FF2B5EF4-FFF2-40B4-BE49-F238E27FC236}">
                <a16:creationId xmlns:a16="http://schemas.microsoft.com/office/drawing/2014/main" id="{DBEA6A8B-A33F-71CC-978B-59DBF8A34753}"/>
              </a:ext>
            </a:extLst>
          </p:cNvPr>
          <p:cNvSpPr txBox="1">
            <a:spLocks/>
          </p:cNvSpPr>
          <p:nvPr/>
        </p:nvSpPr>
        <p:spPr>
          <a:xfrm>
            <a:off x="376809" y="1316350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cs typeface="Arial"/>
              </a:rPr>
              <a:t>Example:</a:t>
            </a:r>
            <a:endParaRPr lang="en-US" sz="14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860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Microcontroller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053295"/>
            <a:ext cx="11444724" cy="5202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+mn-lt"/>
                <a:cs typeface="Arial"/>
              </a:rPr>
              <a:t>Microcontroller R&amp;V: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41AB7E-E16B-4857-5258-A165C2541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838328"/>
              </p:ext>
            </p:extLst>
          </p:nvPr>
        </p:nvGraphicFramePr>
        <p:xfrm>
          <a:off x="592666" y="1734153"/>
          <a:ext cx="4907633" cy="4293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980">
                  <a:extLst>
                    <a:ext uri="{9D8B030D-6E8A-4147-A177-3AD203B41FA5}">
                      <a16:colId xmlns:a16="http://schemas.microsoft.com/office/drawing/2014/main" val="2570928880"/>
                    </a:ext>
                  </a:extLst>
                </a:gridCol>
                <a:gridCol w="1455653">
                  <a:extLst>
                    <a:ext uri="{9D8B030D-6E8A-4147-A177-3AD203B41FA5}">
                      <a16:colId xmlns:a16="http://schemas.microsoft.com/office/drawing/2014/main" val="4957954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Requirements </a:t>
                      </a:r>
                      <a:endParaRPr lang="en-US" sz="1500" b="0" i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Verified?</a:t>
                      </a:r>
                      <a:endParaRPr lang="en-US" sz="1500">
                        <a:effectLst/>
                        <a:latin typeface="Arial"/>
                        <a:cs typeface="Arial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554023"/>
                  </a:ext>
                </a:extLst>
              </a:tr>
              <a:tr h="130520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 rtl="0" fontAlgn="base">
                        <a:buFont typeface="+mj-lt"/>
                        <a:buAutoNum type="arabicPeriod"/>
                      </a:pPr>
                      <a:r>
                        <a:rPr lang="en-US" sz="1400">
                          <a:effectLst/>
                          <a:latin typeface="Arial"/>
                          <a:cs typeface="Arial"/>
                        </a:rPr>
                        <a:t>Microcontroller digital output pins must correctly output a 1 or 0 for a corresponding voltage of ≥ 3.0V and ≤ 0.2V respectively. </a:t>
                      </a:r>
                      <a:endParaRPr lang="en-US" sz="1400" b="0" i="0">
                        <a:effectLst/>
                        <a:latin typeface="Arial"/>
                        <a:cs typeface="Arial"/>
                      </a:endParaRP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AutoNum type="arabicPeriod" startAt="3"/>
                      </a:pPr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 startAt="3"/>
                      </a:pPr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 startAt="3"/>
                      </a:pPr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400">
                          <a:effectLst/>
                          <a:latin typeface="Arial"/>
                          <a:cs typeface="Arial"/>
                        </a:rPr>
                        <a:t>Yes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302464"/>
                  </a:ext>
                </a:extLst>
              </a:tr>
              <a:tr h="1509937">
                <a:tc>
                  <a:txBody>
                    <a:bodyPr/>
                    <a:lstStyle/>
                    <a:p>
                      <a:pPr fontAlgn="t"/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/>
                      </a:pPr>
                      <a:r>
                        <a:rPr lang="en-US" sz="1400">
                          <a:effectLst/>
                          <a:latin typeface="Arial"/>
                          <a:cs typeface="Arial"/>
                        </a:rPr>
                        <a:t>Microcontroller digital input pins must correctly read a 1 or 0 for a corresponding voltage of ≥ 3.0V and ≤ 0.2V respectively</a:t>
                      </a:r>
                      <a:endParaRPr lang="en-US" sz="1400"/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AutoNum type="arabicPeriod" startAt="4"/>
                      </a:pPr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 startAt="4"/>
                      </a:pPr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  <a:p>
                      <a:pPr marL="342900" lvl="0" indent="-342900" algn="l">
                        <a:buAutoNum type="arabicPeriod" startAt="4"/>
                      </a:pPr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400">
                          <a:effectLst/>
                          <a:latin typeface="Arial"/>
                          <a:cs typeface="Arial"/>
                        </a:rPr>
                        <a:t>Yes</a:t>
                      </a:r>
                    </a:p>
                  </a:txBody>
                  <a:tcPr marL="78759" marR="78759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220371"/>
                  </a:ext>
                </a:extLst>
              </a:tr>
              <a:tr h="1170908">
                <a:tc>
                  <a:txBody>
                    <a:bodyPr/>
                    <a:lstStyle/>
                    <a:p>
                      <a:pPr marL="342900" lvl="0" indent="-342900" algn="l">
                        <a:buAutoNum type="arabicPeriod"/>
                      </a:pPr>
                      <a:r>
                        <a:rPr lang="en-US" sz="1400">
                          <a:effectLst/>
                          <a:latin typeface="Arial"/>
                          <a:cs typeface="Arial"/>
                        </a:rPr>
                        <a:t>Microcontroller can produce a variable PWM signal at a frequency of 100kHz</a:t>
                      </a:r>
                    </a:p>
                  </a:txBody>
                  <a:tcPr marL="78758" marR="78758" marT="39380" marB="3938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  <a:p>
                      <a:pPr marL="0" lvl="0" indent="0" algn="ctr">
                        <a:buNone/>
                      </a:pPr>
                      <a:endParaRPr lang="en-US" sz="1400">
                        <a:effectLst/>
                        <a:latin typeface="Arial"/>
                        <a:cs typeface="Arial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400">
                          <a:effectLst/>
                          <a:latin typeface="Arial"/>
                          <a:cs typeface="Arial"/>
                        </a:rPr>
                        <a:t>No</a:t>
                      </a:r>
                    </a:p>
                  </a:txBody>
                  <a:tcPr marL="78758" marR="78758" marT="39380" marB="39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60469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2EA09A-DBE1-1F12-329A-7CA03D74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6494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DFED8AD3-79A3-AA9D-1FD9-3B31CC096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07" y="2091487"/>
            <a:ext cx="5941526" cy="26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Microcontroller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+mn-lt"/>
                <a:cs typeface="Arial"/>
              </a:rPr>
              <a:t>Results:</a:t>
            </a:r>
            <a:endParaRPr lang="en-US">
              <a:latin typeface="Arial"/>
              <a:cs typeface="Arial"/>
            </a:endParaRPr>
          </a:p>
          <a:p>
            <a:pPr marL="92202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Arial"/>
                <a:ea typeface="+mn-lt"/>
                <a:cs typeface="Arial"/>
              </a:rPr>
              <a:t>Had to shift away from using a PWM and instead used GPIO pins for the same use</a:t>
            </a:r>
          </a:p>
          <a:p>
            <a:pPr marL="1379220" lvl="1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latin typeface="Arial"/>
                <a:cs typeface="Arial"/>
              </a:rPr>
              <a:t>Solid-state relay worked differently from what we initially thought</a:t>
            </a:r>
          </a:p>
          <a:p>
            <a:pPr marL="1379220" lvl="1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latin typeface="Arial"/>
                <a:cs typeface="Arial"/>
              </a:rPr>
              <a:t>Can use a GPIO for the fan and the heating instead</a:t>
            </a:r>
          </a:p>
          <a:p>
            <a:pPr marL="92202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Changed microcontroller to the one on the touchscreen</a:t>
            </a:r>
          </a:p>
          <a:p>
            <a:pPr marL="1379220" lvl="1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latin typeface="Arial"/>
                <a:cs typeface="Arial"/>
              </a:rPr>
              <a:t>NXP microcontroller was difficult to program and the IDE was difficult to use</a:t>
            </a:r>
          </a:p>
          <a:p>
            <a:pPr marL="1379220" lvl="1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latin typeface="Arial"/>
                <a:cs typeface="Arial"/>
              </a:rPr>
              <a:t>Power traces were not connected to the microcontroller on the PCB</a:t>
            </a:r>
          </a:p>
          <a:p>
            <a:pPr marL="1379220" lvl="1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400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EF7DDC-B52C-5D8D-155C-AFD051FD2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  <p:pic>
        <p:nvPicPr>
          <p:cNvPr id="1028" name="Picture 4" descr="Adafruit PyPortal - IoT for CircuitPython">
            <a:extLst>
              <a:ext uri="{FF2B5EF4-FFF2-40B4-BE49-F238E27FC236}">
                <a16:creationId xmlns:a16="http://schemas.microsoft.com/office/drawing/2014/main" id="{350B94CA-27AA-E64D-B437-FB90167D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37" y="3476661"/>
            <a:ext cx="3625276" cy="263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F87DD9-C153-FD49-5029-3064E20315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44584" r="45120"/>
          <a:stretch/>
        </p:blipFill>
        <p:spPr>
          <a:xfrm rot="5400000">
            <a:off x="2201829" y="3256032"/>
            <a:ext cx="2591993" cy="3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70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FB597F24-5AC0-9E4E-8B36-8FB9DE99BE0F}"/>
              </a:ext>
            </a:extLst>
          </p:cNvPr>
          <p:cNvSpPr/>
          <p:nvPr/>
        </p:nvSpPr>
        <p:spPr>
          <a:xfrm rot="10800000" flipH="1">
            <a:off x="0" y="8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717B7D2E-6B93-DB49-81CB-CD48A115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8162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95B940-6B3C-0C47-A381-DCF406EB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306BA419-8D50-5D4C-94E5-1DF4AAA8F39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2" name="Google Shape;123;p4">
            <a:extLst>
              <a:ext uri="{FF2B5EF4-FFF2-40B4-BE49-F238E27FC236}">
                <a16:creationId xmlns:a16="http://schemas.microsoft.com/office/drawing/2014/main" id="{00DF8F85-9B48-104E-9E43-C984BC40DD4F}"/>
              </a:ext>
            </a:extLst>
          </p:cNvPr>
          <p:cNvSpPr txBox="1"/>
          <p:nvPr/>
        </p:nvSpPr>
        <p:spPr>
          <a:xfrm>
            <a:off x="1295400" y="3036605"/>
            <a:ext cx="96012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HVAC Subsystem</a:t>
            </a:r>
            <a:endParaRPr lang="en-US" sz="18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25;p4">
            <a:extLst>
              <a:ext uri="{FF2B5EF4-FFF2-40B4-BE49-F238E27FC236}">
                <a16:creationId xmlns:a16="http://schemas.microsoft.com/office/drawing/2014/main" id="{CD16C340-4A79-0845-9097-71B0EB5D23C1}"/>
              </a:ext>
            </a:extLst>
          </p:cNvPr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0BDB2703-7E62-DD44-A99B-A4D6C2F06C1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9EAD22-5E86-B0B6-0700-6D3DBA0B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0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Design – HVAC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endParaRPr lang="en-US" sz="18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7EF8175B-4177-8D1A-BBA6-A6F9F73E58C2}"/>
              </a:ext>
            </a:extLst>
          </p:cNvPr>
          <p:cNvSpPr txBox="1">
            <a:spLocks/>
          </p:cNvSpPr>
          <p:nvPr/>
        </p:nvSpPr>
        <p:spPr>
          <a:xfrm>
            <a:off x="376809" y="1053295"/>
            <a:ext cx="11444724" cy="5202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+mn-lt"/>
                <a:cs typeface="Arial"/>
              </a:rPr>
              <a:t>Heating R&amp;V: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240C86-D0D9-9E35-69E7-2BEB8E4D34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004402"/>
              </p:ext>
            </p:extLst>
          </p:nvPr>
        </p:nvGraphicFramePr>
        <p:xfrm>
          <a:off x="715488" y="1674800"/>
          <a:ext cx="4281115" cy="3947937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2767301">
                  <a:extLst>
                    <a:ext uri="{9D8B030D-6E8A-4147-A177-3AD203B41FA5}">
                      <a16:colId xmlns:a16="http://schemas.microsoft.com/office/drawing/2014/main" val="4270242814"/>
                    </a:ext>
                  </a:extLst>
                </a:gridCol>
                <a:gridCol w="1513814">
                  <a:extLst>
                    <a:ext uri="{9D8B030D-6E8A-4147-A177-3AD203B41FA5}">
                      <a16:colId xmlns:a16="http://schemas.microsoft.com/office/drawing/2014/main" val="99066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Requirements</a:t>
                      </a:r>
                      <a:endParaRPr lang="en-US" sz="1400" b="1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984" marR="27984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Verified?</a:t>
                      </a:r>
                    </a:p>
                  </a:txBody>
                  <a:tcPr marL="27984" marR="27984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629540"/>
                  </a:ext>
                </a:extLst>
              </a:tr>
              <a:tr h="1576979">
                <a:tc>
                  <a:txBody>
                    <a:bodyPr/>
                    <a:lstStyle/>
                    <a:p>
                      <a:pPr marL="241300" marR="0" lvl="0" indent="-241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the user begins the reflow process, the coils should begin to heat the chamber and follow the specified profile that was chosen within ±10°C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984" marR="27984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27984" marR="27984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04430"/>
                  </a:ext>
                </a:extLst>
              </a:tr>
              <a:tr h="1197033">
                <a:tc>
                  <a:txBody>
                    <a:bodyPr/>
                    <a:lstStyle/>
                    <a:p>
                      <a:pPr marL="230188" marR="0" lvl="3" indent="-230188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the reflow process reaches ± 10°C peak temperature the fan will turn on at 7600 ± 10% RPM.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984" marR="27984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27984" marR="27984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380184"/>
                  </a:ext>
                </a:extLst>
              </a:tr>
              <a:tr h="943706">
                <a:tc>
                  <a:txBody>
                    <a:bodyPr/>
                    <a:lstStyle/>
                    <a:p>
                      <a:pPr marL="241300" marR="0" lvl="0" indent="-241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– 30 seconds after reaching the peak temperature ± 5°C the fan will run at 8300 ± 10% RPM.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984" marR="27984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27984" marR="27984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56753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44B74B-2A39-62F2-341D-4CF45293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1D1BB76F-BD32-B6B6-31A0-93D96088A2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0" r="38495"/>
          <a:stretch/>
        </p:blipFill>
        <p:spPr>
          <a:xfrm rot="5400000">
            <a:off x="7114187" y="1350678"/>
            <a:ext cx="3553841" cy="479145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4556C2-C6CD-63E1-19A3-1AF8EA5C76E3}"/>
              </a:ext>
            </a:extLst>
          </p:cNvPr>
          <p:cNvCxnSpPr>
            <a:cxnSpLocks/>
          </p:cNvCxnSpPr>
          <p:nvPr/>
        </p:nvCxnSpPr>
        <p:spPr>
          <a:xfrm>
            <a:off x="9563875" y="3308888"/>
            <a:ext cx="0" cy="186283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98C092-7CB9-F8E4-E434-7642C8BE16D5}"/>
              </a:ext>
            </a:extLst>
          </p:cNvPr>
          <p:cNvCxnSpPr>
            <a:cxnSpLocks/>
          </p:cNvCxnSpPr>
          <p:nvPr/>
        </p:nvCxnSpPr>
        <p:spPr>
          <a:xfrm>
            <a:off x="8755380" y="3308888"/>
            <a:ext cx="0" cy="187138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AC23DE-35AF-1603-A51F-10A46F9227B4}"/>
              </a:ext>
            </a:extLst>
          </p:cNvPr>
          <p:cNvCxnSpPr>
            <a:cxnSpLocks/>
          </p:cNvCxnSpPr>
          <p:nvPr/>
        </p:nvCxnSpPr>
        <p:spPr>
          <a:xfrm>
            <a:off x="10312959" y="3308888"/>
            <a:ext cx="0" cy="187138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241C29C-6056-F4A0-F512-DE2D9F5F8229}"/>
              </a:ext>
            </a:extLst>
          </p:cNvPr>
          <p:cNvSpPr txBox="1"/>
          <p:nvPr/>
        </p:nvSpPr>
        <p:spPr>
          <a:xfrm>
            <a:off x="7761658" y="517508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Preheat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07BFAD-E976-39CB-5EBF-627F20BC2B76}"/>
              </a:ext>
            </a:extLst>
          </p:cNvPr>
          <p:cNvSpPr txBox="1"/>
          <p:nvPr/>
        </p:nvSpPr>
        <p:spPr>
          <a:xfrm>
            <a:off x="8768716" y="51717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Soak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7AA096-F570-B3A2-CEF9-908339D82BB2}"/>
              </a:ext>
            </a:extLst>
          </p:cNvPr>
          <p:cNvSpPr txBox="1"/>
          <p:nvPr/>
        </p:nvSpPr>
        <p:spPr>
          <a:xfrm>
            <a:off x="9490371" y="518027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Reflow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55538D-6ED9-A595-39CD-2779BD50919C}"/>
              </a:ext>
            </a:extLst>
          </p:cNvPr>
          <p:cNvSpPr txBox="1"/>
          <p:nvPr/>
        </p:nvSpPr>
        <p:spPr>
          <a:xfrm>
            <a:off x="10352429" y="5180271"/>
            <a:ext cx="6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Cool</a:t>
            </a:r>
          </a:p>
        </p:txBody>
      </p:sp>
    </p:spTree>
    <p:extLst>
      <p:ext uri="{BB962C8B-B14F-4D97-AF65-F5344CB8AC3E}">
        <p14:creationId xmlns:p14="http://schemas.microsoft.com/office/powerpoint/2010/main" val="1572365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Arial"/>
                <a:ea typeface="Helvetica Neue Light"/>
                <a:cs typeface="Arial"/>
                <a:sym typeface="Helvetica Neue Light"/>
              </a:rPr>
              <a:t>HVAC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6195441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+mn-lt"/>
                <a:cs typeface="Arial"/>
              </a:rPr>
              <a:t>Results: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latin typeface="Arial"/>
              <a:cs typeface="Arial"/>
            </a:endParaRPr>
          </a:p>
          <a:p>
            <a:pPr marL="927100" lvl="1" indent="-3143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We were able to successfully control the heating of the toaster oven</a:t>
            </a:r>
          </a:p>
          <a:p>
            <a:pPr marL="1384300" lvl="2" indent="-3143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latin typeface="Arial"/>
                <a:cs typeface="Arial"/>
              </a:rPr>
              <a:t>Had to use a BJT transistor circuit </a:t>
            </a:r>
          </a:p>
          <a:p>
            <a:pPr marL="1069975" lvl="2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latin typeface="Arial"/>
              <a:cs typeface="Arial"/>
            </a:endParaRPr>
          </a:p>
          <a:p>
            <a:pPr marL="927100" lvl="1" indent="-3143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We were unable to get the fan integrated into the circuit, but could integrate it as we have the data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2FB1A9A-4EA4-4E31-FEEF-774C7EF367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1" y="2274357"/>
            <a:ext cx="4705512" cy="29409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9FB7D4-F302-919D-0E63-ACE269CD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07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FB597F24-5AC0-9E4E-8B36-8FB9DE99BE0F}"/>
              </a:ext>
            </a:extLst>
          </p:cNvPr>
          <p:cNvSpPr/>
          <p:nvPr/>
        </p:nvSpPr>
        <p:spPr>
          <a:xfrm rot="10800000" flipH="1">
            <a:off x="0" y="8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717B7D2E-6B93-DB49-81CB-CD48A115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8162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95B940-6B3C-0C47-A381-DCF406EB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306BA419-8D50-5D4C-94E5-1DF4AAA8F39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2" name="Google Shape;123;p4">
            <a:extLst>
              <a:ext uri="{FF2B5EF4-FFF2-40B4-BE49-F238E27FC236}">
                <a16:creationId xmlns:a16="http://schemas.microsoft.com/office/drawing/2014/main" id="{00DF8F85-9B48-104E-9E43-C984BC40DD4F}"/>
              </a:ext>
            </a:extLst>
          </p:cNvPr>
          <p:cNvSpPr txBox="1"/>
          <p:nvPr/>
        </p:nvSpPr>
        <p:spPr>
          <a:xfrm>
            <a:off x="1295400" y="3036605"/>
            <a:ext cx="96012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User Interface Subsystem</a:t>
            </a:r>
            <a:endParaRPr lang="en-US" sz="18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25;p4">
            <a:extLst>
              <a:ext uri="{FF2B5EF4-FFF2-40B4-BE49-F238E27FC236}">
                <a16:creationId xmlns:a16="http://schemas.microsoft.com/office/drawing/2014/main" id="{CD16C340-4A79-0845-9097-71B0EB5D23C1}"/>
              </a:ext>
            </a:extLst>
          </p:cNvPr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0BDB2703-7E62-DD44-A99B-A4D6C2F06C1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16BDFE-82A2-5D5A-7F32-F648EBB4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99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Design – User Interface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Google Shape;147;p7">
            <a:extLst>
              <a:ext uri="{FF2B5EF4-FFF2-40B4-BE49-F238E27FC236}">
                <a16:creationId xmlns:a16="http://schemas.microsoft.com/office/drawing/2014/main" id="{8115B2D0-AD9B-ED1B-88A9-C72EF41F163C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6195441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+mn-lt"/>
                <a:cs typeface="Arial"/>
              </a:rPr>
              <a:t>Results: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latin typeface="Arial"/>
              <a:cs typeface="Arial"/>
            </a:endParaRPr>
          </a:p>
          <a:p>
            <a:pPr marL="927100" lvl="1" indent="-3143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Easy to read and responsive touchscreen</a:t>
            </a:r>
          </a:p>
          <a:p>
            <a:pPr marL="1384300" lvl="2" indent="-3143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400">
                <a:latin typeface="Arial"/>
                <a:cs typeface="Arial"/>
              </a:rPr>
              <a:t>Displayed the reflow profile graph </a:t>
            </a:r>
          </a:p>
          <a:p>
            <a:pPr marL="927100" lvl="1" indent="-3143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Created a new graph that showed the current temperature in the oven with a red line</a:t>
            </a:r>
          </a:p>
          <a:p>
            <a:pPr marL="927100" lvl="1" indent="-3143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Profile selector</a:t>
            </a:r>
          </a:p>
          <a:p>
            <a:pPr marL="1384300" lvl="2" indent="-314325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400">
                <a:latin typeface="Arial"/>
                <a:cs typeface="Arial"/>
              </a:rPr>
              <a:t>Press profile button and then press save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98F90-11D4-B5DC-22EC-14DE625E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0577B9E4-C075-EA20-9463-BB598168B6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0" r="38495"/>
          <a:stretch/>
        </p:blipFill>
        <p:spPr>
          <a:xfrm rot="5400000">
            <a:off x="6846012" y="526883"/>
            <a:ext cx="2634098" cy="3551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22CC87-D06C-4056-8F99-CE4044F2E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678" y="3744550"/>
            <a:ext cx="3551416" cy="252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61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3A4660A9-28DC-F646-9EF3-5BE223623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8E06DB74-B9EE-AC40-B38A-47A3A2F114F9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Conclusion</a:t>
            </a:r>
            <a:endParaRPr>
              <a:latin typeface="+mn-lt"/>
            </a:endParaRPr>
          </a:p>
        </p:txBody>
      </p:sp>
      <p:sp>
        <p:nvSpPr>
          <p:cNvPr id="5" name="Google Shape;108;p2">
            <a:extLst>
              <a:ext uri="{FF2B5EF4-FFF2-40B4-BE49-F238E27FC236}">
                <a16:creationId xmlns:a16="http://schemas.microsoft.com/office/drawing/2014/main" id="{E57410C5-4C09-0241-B829-B5B1AACF1427}"/>
              </a:ext>
            </a:extLst>
          </p:cNvPr>
          <p:cNvSpPr txBox="1"/>
          <p:nvPr/>
        </p:nvSpPr>
        <p:spPr>
          <a:xfrm>
            <a:off x="1441528" y="3232230"/>
            <a:ext cx="930894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Lessons Learned</a:t>
            </a: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Future Work</a:t>
            </a: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Thank You &amp; Questions</a:t>
            </a:r>
            <a:endParaRPr lang="en-US" sz="2800" b="0" i="0" u="none" strike="noStrike" cap="none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EBB1D3E-AFC3-754E-A1F2-626952E95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095CEFDB-3F70-904A-BA0B-B8A6D23B7491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2C6758CC-B7E5-234D-97B7-550DA738E64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D5B5DFCE-0575-9A47-9B96-81A8A141E6F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3CF2C-25D5-AE50-115A-5E758492E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44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FB597F24-5AC0-9E4E-8B36-8FB9DE99BE0F}"/>
              </a:ext>
            </a:extLst>
          </p:cNvPr>
          <p:cNvSpPr/>
          <p:nvPr/>
        </p:nvSpPr>
        <p:spPr>
          <a:xfrm rot="10800000" flipH="1">
            <a:off x="0" y="8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717B7D2E-6B93-DB49-81CB-CD48A115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8162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95B940-6B3C-0C47-A381-DCF406EB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306BA419-8D50-5D4C-94E5-1DF4AAA8F39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2" name="Google Shape;123;p4">
            <a:extLst>
              <a:ext uri="{FF2B5EF4-FFF2-40B4-BE49-F238E27FC236}">
                <a16:creationId xmlns:a16="http://schemas.microsoft.com/office/drawing/2014/main" id="{00DF8F85-9B48-104E-9E43-C984BC40DD4F}"/>
              </a:ext>
            </a:extLst>
          </p:cNvPr>
          <p:cNvSpPr txBox="1"/>
          <p:nvPr/>
        </p:nvSpPr>
        <p:spPr>
          <a:xfrm>
            <a:off x="1295400" y="3036605"/>
            <a:ext cx="96012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Lessons Learned</a:t>
            </a:r>
            <a:endParaRPr lang="en-US" sz="18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25;p4">
            <a:extLst>
              <a:ext uri="{FF2B5EF4-FFF2-40B4-BE49-F238E27FC236}">
                <a16:creationId xmlns:a16="http://schemas.microsoft.com/office/drawing/2014/main" id="{CD16C340-4A79-0845-9097-71B0EB5D23C1}"/>
              </a:ext>
            </a:extLst>
          </p:cNvPr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0BDB2703-7E62-DD44-A99B-A4D6C2F06C1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D306E1-59C5-17D8-80F7-BF3C216CB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8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Introduction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95E4007-D1EF-D3E5-6CCD-AC8BC96C5EC1}"/>
              </a:ext>
            </a:extLst>
          </p:cNvPr>
          <p:cNvSpPr/>
          <p:nvPr/>
        </p:nvSpPr>
        <p:spPr>
          <a:xfrm>
            <a:off x="1500523" y="1482768"/>
            <a:ext cx="2063303" cy="262581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265" r="-1426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164DD1A-CC16-96AC-699E-DF7EA130CA7D}"/>
              </a:ext>
            </a:extLst>
          </p:cNvPr>
          <p:cNvSpPr/>
          <p:nvPr/>
        </p:nvSpPr>
        <p:spPr>
          <a:xfrm>
            <a:off x="5064349" y="1482769"/>
            <a:ext cx="2063303" cy="2625814"/>
          </a:xfrm>
          <a:prstGeom prst="roundRect">
            <a:avLst>
              <a:gd name="adj" fmla="val 13981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02B652B-C0B4-7D6A-1E74-6F16BC785C7F}"/>
              </a:ext>
            </a:extLst>
          </p:cNvPr>
          <p:cNvSpPr/>
          <p:nvPr/>
        </p:nvSpPr>
        <p:spPr>
          <a:xfrm>
            <a:off x="8628175" y="1482768"/>
            <a:ext cx="2063303" cy="2625814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6AD4A-EF2F-4DF5-7E12-5ED59ABC0566}"/>
              </a:ext>
            </a:extLst>
          </p:cNvPr>
          <p:cNvSpPr txBox="1"/>
          <p:nvPr/>
        </p:nvSpPr>
        <p:spPr>
          <a:xfrm>
            <a:off x="1383307" y="4442678"/>
            <a:ext cx="229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Bhaven Shah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Computer Engineering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9553F-8235-A9FF-D495-281B8CD88EB8}"/>
              </a:ext>
            </a:extLst>
          </p:cNvPr>
          <p:cNvSpPr txBox="1"/>
          <p:nvPr/>
        </p:nvSpPr>
        <p:spPr>
          <a:xfrm>
            <a:off x="4898112" y="4451901"/>
            <a:ext cx="239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Raghav Narasimhan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Computer Engineering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C0588-7B98-CDF8-DD3E-E0E86F36B813}"/>
              </a:ext>
            </a:extLst>
          </p:cNvPr>
          <p:cNvSpPr txBox="1"/>
          <p:nvPr/>
        </p:nvSpPr>
        <p:spPr>
          <a:xfrm>
            <a:off x="8510959" y="4442678"/>
            <a:ext cx="229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Zak Kaminski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Electrical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2FBBE-1179-8720-939C-BF2FD9CA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3203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65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Conclusion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Google Shape;147;p7">
            <a:extLst>
              <a:ext uri="{FF2B5EF4-FFF2-40B4-BE49-F238E27FC236}">
                <a16:creationId xmlns:a16="http://schemas.microsoft.com/office/drawing/2014/main" id="{61EBC776-5686-57BC-3146-9898DDADA9CE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Lessons Learned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925513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More careful consideration is needed when picking components</a:t>
            </a:r>
          </a:p>
          <a:p>
            <a:pPr marL="925513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GPIO pins on microcontrollers provide very little current and can create issues</a:t>
            </a:r>
          </a:p>
          <a:p>
            <a:pPr marL="925513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Breadboarding is very useful and helps provide confirmation that our circuit works</a:t>
            </a:r>
          </a:p>
          <a:p>
            <a:pPr marL="925513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Dev boards and through-hole components are useful for testing</a:t>
            </a:r>
          </a:p>
          <a:p>
            <a:pPr marL="925513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Order backup components</a:t>
            </a:r>
          </a:p>
          <a:p>
            <a:pPr marL="687388" indent="0">
              <a:lnSpc>
                <a:spcPct val="150000"/>
              </a:lnSpc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5513" indent="-238125">
              <a:lnSpc>
                <a:spcPct val="150000"/>
              </a:lnSpc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5513" indent="-238125">
              <a:lnSpc>
                <a:spcPct val="150000"/>
              </a:lnSpc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214748-781F-3DAF-1352-15B07F1F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20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FB597F24-5AC0-9E4E-8B36-8FB9DE99BE0F}"/>
              </a:ext>
            </a:extLst>
          </p:cNvPr>
          <p:cNvSpPr/>
          <p:nvPr/>
        </p:nvSpPr>
        <p:spPr>
          <a:xfrm rot="10800000" flipH="1">
            <a:off x="0" y="8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717B7D2E-6B93-DB49-81CB-CD48A115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8162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95B940-6B3C-0C47-A381-DCF406EB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306BA419-8D50-5D4C-94E5-1DF4AAA8F39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2" name="Google Shape;123;p4">
            <a:extLst>
              <a:ext uri="{FF2B5EF4-FFF2-40B4-BE49-F238E27FC236}">
                <a16:creationId xmlns:a16="http://schemas.microsoft.com/office/drawing/2014/main" id="{00DF8F85-9B48-104E-9E43-C984BC40DD4F}"/>
              </a:ext>
            </a:extLst>
          </p:cNvPr>
          <p:cNvSpPr txBox="1"/>
          <p:nvPr/>
        </p:nvSpPr>
        <p:spPr>
          <a:xfrm>
            <a:off x="1295400" y="3036605"/>
            <a:ext cx="96012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Future Work</a:t>
            </a:r>
            <a:endParaRPr lang="en-US" sz="18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25;p4">
            <a:extLst>
              <a:ext uri="{FF2B5EF4-FFF2-40B4-BE49-F238E27FC236}">
                <a16:creationId xmlns:a16="http://schemas.microsoft.com/office/drawing/2014/main" id="{CD16C340-4A79-0845-9097-71B0EB5D23C1}"/>
              </a:ext>
            </a:extLst>
          </p:cNvPr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0BDB2703-7E62-DD44-A99B-A4D6C2F06C1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CBB100-9CD1-DBB5-7EA8-7E91120F6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58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Conclusion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Google Shape;147;p7">
            <a:extLst>
              <a:ext uri="{FF2B5EF4-FFF2-40B4-BE49-F238E27FC236}">
                <a16:creationId xmlns:a16="http://schemas.microsoft.com/office/drawing/2014/main" id="{592A9BF9-A45B-47DD-47F1-E5FA6D6277FB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Future Work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925195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Run full tests to ensure the reflow process is working</a:t>
            </a:r>
          </a:p>
          <a:p>
            <a:pPr marL="925195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Use a PID controller to get more accurate temperature readings</a:t>
            </a:r>
          </a:p>
          <a:p>
            <a:pPr marL="925195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Use a Solid-State Relay with +3.3VDC as a viable input voltage</a:t>
            </a:r>
          </a:p>
          <a:p>
            <a:pPr marL="925195" indent="-238125">
              <a:lnSpc>
                <a:spcPct val="150000"/>
              </a:lnSpc>
            </a:pPr>
            <a:r>
              <a:rPr lang="en-US" sz="1800">
                <a:latin typeface="Arial"/>
                <a:cs typeface="Arial"/>
              </a:rPr>
              <a:t>Integrate the Camera Module with the microcontroller so that it can halt the process</a:t>
            </a:r>
          </a:p>
          <a:p>
            <a:pPr marL="925195" indent="-238125">
              <a:lnSpc>
                <a:spcPct val="150000"/>
              </a:lnSpc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D5DE2A-44DC-522C-E307-0860BBEB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6494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99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C1E9E323-7FE6-774D-999D-DB456F9813F1}"/>
              </a:ext>
            </a:extLst>
          </p:cNvPr>
          <p:cNvSpPr/>
          <p:nvPr/>
        </p:nvSpPr>
        <p:spPr>
          <a:xfrm rot="10800000" flipH="1">
            <a:off x="0" y="-7696"/>
            <a:ext cx="12192000" cy="6865695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AA3AB03C-0390-9F46-9B7C-4C2DAFAF4B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CF7FA76-E2DB-F44D-943F-42CB96E21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1" name="Google Shape;147;p7">
            <a:extLst>
              <a:ext uri="{FF2B5EF4-FFF2-40B4-BE49-F238E27FC236}">
                <a16:creationId xmlns:a16="http://schemas.microsoft.com/office/drawing/2014/main" id="{E0413B06-A2E6-C746-8C3D-87E15D354737}"/>
              </a:ext>
            </a:extLst>
          </p:cNvPr>
          <p:cNvSpPr txBox="1">
            <a:spLocks/>
          </p:cNvSpPr>
          <p:nvPr/>
        </p:nvSpPr>
        <p:spPr>
          <a:xfrm>
            <a:off x="376807" y="1334279"/>
            <a:ext cx="1117740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Thank You</a:t>
            </a:r>
          </a:p>
          <a:p>
            <a:pPr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Any questions?</a:t>
            </a:r>
          </a:p>
          <a:p>
            <a:pPr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60F7FEC7-95F3-474E-B097-FC209879264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EA2E381D-85E1-5244-A1AF-09EE86EDAF3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F98D95-C85E-0FC9-A33F-BB3FC46C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93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8FE8EAD3-2D7F-0846-8465-1E5EC531CB76}"/>
              </a:ext>
            </a:extLst>
          </p:cNvPr>
          <p:cNvSpPr/>
          <p:nvPr/>
        </p:nvSpPr>
        <p:spPr>
          <a:xfrm rot="10800000" flipH="1">
            <a:off x="-1" y="816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40BBED40-2928-B047-86D9-C914F64E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" y="8164"/>
            <a:ext cx="12192000" cy="685800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3AF0C5-85E3-5442-BD93-F22B807C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021" y="2252985"/>
            <a:ext cx="7131957" cy="23520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E3809-EC0C-7E5B-6A50-A0B44859A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67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Introduction</a:t>
            </a: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5515991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Problem: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3000"/>
              <a:buNone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925513" indent="-238125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Soldering is time consuming and requires technical skill</a:t>
            </a:r>
          </a:p>
          <a:p>
            <a:pPr marL="925513" indent="-238125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Hand soldering requires larger pads for Surface Mount Devices(SMD) increasing PCB size</a:t>
            </a:r>
          </a:p>
          <a:p>
            <a:pPr marL="925513" indent="-238125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Need for increased efficiency of soldering for testing and production</a:t>
            </a:r>
          </a:p>
          <a:p>
            <a:pPr marL="925513" indent="-238125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Reflow ovens exist, but are expensive ($250 minimum)</a:t>
            </a:r>
          </a:p>
        </p:txBody>
      </p:sp>
      <p:pic>
        <p:nvPicPr>
          <p:cNvPr id="1026" name="Picture 2" descr="Understanding Soldering Part 8: PCB Cleaning Before &amp; After Soldering |  Tempo">
            <a:extLst>
              <a:ext uri="{FF2B5EF4-FFF2-40B4-BE49-F238E27FC236}">
                <a16:creationId xmlns:a16="http://schemas.microsoft.com/office/drawing/2014/main" id="{73F29399-3C29-1611-BAA3-EFBE5643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359" y="2552135"/>
            <a:ext cx="3573117" cy="238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D419F-25D2-7C75-9A7B-D37665F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46573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6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53396" y="6443455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Introduction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5515991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Solution: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3000"/>
              <a:buNone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925513" indent="-238125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Toaster Oven based Reflow Oven</a:t>
            </a:r>
          </a:p>
          <a:p>
            <a:pPr marL="925513" indent="-238125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Breakout board to control the reflow process following the JEDEC recommendation</a:t>
            </a:r>
          </a:p>
          <a:p>
            <a:pPr marL="925513" indent="-238125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Camera to watch process and stop from any failures occurring</a:t>
            </a:r>
          </a:p>
        </p:txBody>
      </p:sp>
      <p:pic>
        <p:nvPicPr>
          <p:cNvPr id="2050" name="Picture 2" descr="Introduction to the Manually-Controlled Toaster Oven Reflow - Technical  Articles">
            <a:extLst>
              <a:ext uri="{FF2B5EF4-FFF2-40B4-BE49-F238E27FC236}">
                <a16:creationId xmlns:a16="http://schemas.microsoft.com/office/drawing/2014/main" id="{DE135EBA-5E93-45A1-3805-624033EC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63" y="2344655"/>
            <a:ext cx="4148667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40AB4F-1F4D-932B-FE60-F46AC654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58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53395" y="6443455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Introduction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High-Level Requirements: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925513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Solder PCBs with a margin of error of 10%</a:t>
            </a:r>
          </a:p>
          <a:p>
            <a:pPr marL="925513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Detect when a component covers less than 50% of the pad</a:t>
            </a:r>
          </a:p>
          <a:p>
            <a:pPr marL="925513" indent="-238125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Reach temperatures of up to 270</a:t>
            </a:r>
            <a:r>
              <a:rPr lang="en-US" sz="18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°C with a tolerance of ± 10°C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7AD80-5C5C-7A9D-DF56-A959D3B4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49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Introduction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Block Diagram (Original):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2" name="Picture 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8145FB97-9217-14C5-9FF3-119725D41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7" y="1987030"/>
            <a:ext cx="10288747" cy="41400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66149B-01EF-911A-DBB6-CA97404E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66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3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Introduction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Block Diagram (Updated):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2" name="Picture 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8145FB97-9217-14C5-9FF3-119725D41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7" y="1987030"/>
            <a:ext cx="10288747" cy="41400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8CDFC5-C94C-7373-9070-E32E70366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" y="1961359"/>
            <a:ext cx="10429586" cy="43383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726E2-ED52-C334-323A-215E0E6B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88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Introduction</a:t>
            </a: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C860E91F-D4AF-9969-3FC4-39263B125E62}"/>
              </a:ext>
            </a:extLst>
          </p:cNvPr>
          <p:cNvSpPr txBox="1">
            <a:spLocks/>
          </p:cNvSpPr>
          <p:nvPr/>
        </p:nvSpPr>
        <p:spPr>
          <a:xfrm>
            <a:off x="376809" y="1334279"/>
            <a:ext cx="11455307" cy="48211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Demo Clip: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Font typeface="Arial" panose="020B0604020202020204" pitchFamily="34" charset="0"/>
              <a:buNone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726E2-ED52-C334-323A-215E0E6B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7214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pic>
        <p:nvPicPr>
          <p:cNvPr id="6" name="Online Media 5" descr="ECE 445: Team 51 Video Demonstration (Easy Bake PCBs)">
            <a:hlinkClick r:id="" action="ppaction://media"/>
            <a:extLst>
              <a:ext uri="{FF2B5EF4-FFF2-40B4-BE49-F238E27FC236}">
                <a16:creationId xmlns:a16="http://schemas.microsoft.com/office/drawing/2014/main" id="{2B8E75B2-F0E1-B044-C499-84F4B222C2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40462" y="1957593"/>
            <a:ext cx="7111076" cy="401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9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1365</Words>
  <Application>Microsoft Office PowerPoint</Application>
  <PresentationFormat>Widescreen</PresentationFormat>
  <Paragraphs>333</Paragraphs>
  <Slides>34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Arial,Sans-Serif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Kaminski</dc:creator>
  <cp:lastModifiedBy>Kaminski, Zak</cp:lastModifiedBy>
  <cp:revision>5</cp:revision>
  <dcterms:created xsi:type="dcterms:W3CDTF">2023-04-24T00:29:29Z</dcterms:created>
  <dcterms:modified xsi:type="dcterms:W3CDTF">2023-05-02T19:04:04Z</dcterms:modified>
</cp:coreProperties>
</file>