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Robo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133AE10-3638-4286-A17D-A5883E7FB733}">
  <a:tblStyle styleId="{6133AE10-3638-4286-A17D-A5883E7FB7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7.xml"/><Relationship Id="rId44" Type="http://schemas.openxmlformats.org/officeDocument/2006/relationships/font" Target="fonts/Roboto-boldItalic.fntdata"/><Relationship Id="rId21" Type="http://schemas.openxmlformats.org/officeDocument/2006/relationships/slide" Target="slides/slide16.xml"/><Relationship Id="rId43" Type="http://schemas.openxmlformats.org/officeDocument/2006/relationships/font" Target="fonts/Roboto-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a3315996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4a3315996b_0_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89a001d0e_3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89a001d0e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a3315996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a3315996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settled on the lasers that were 5.6mm in diameter, because typically smaller lasers are cheaper and we also didn’t want the size to be too big.</a:t>
            </a:r>
            <a:endParaRPr/>
          </a:p>
          <a:p>
            <a:pPr indent="0" lvl="0" marL="0" rtl="0" algn="l">
              <a:spcBef>
                <a:spcPts val="0"/>
              </a:spcBef>
              <a:spcAft>
                <a:spcPts val="0"/>
              </a:spcAft>
              <a:buNone/>
            </a:pPr>
            <a:r>
              <a:rPr lang="en"/>
              <a:t>The outputs are 5mW because those were the smallest we were able to find that were affordable and obtainable through resellers. As for the wavelength, as forementioned, we wanted to avoid visible range because we didn’t want </a:t>
            </a:r>
            <a:r>
              <a:rPr lang="en"/>
              <a:t>passersby</a:t>
            </a:r>
            <a:r>
              <a:rPr lang="en"/>
              <a:t> to be annoyed with our lasers. Tuneable lasers are astronomical in cost, so we had to stick to whichever wavelengths available yet in the absorption bands of the water molecules. We had chosen 808nm because it was the closest to 820nm absorption peak and 850 for being closest to 808nm</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a53c459b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a53c459b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Laser diodes are very sensitive device. A slightly higher current beyond the operating current will destroy the diode. Also, there are multiple devices hooked up to the microcontroller and we were worried about exceeding the current limit of the microcontroller. Therefore, we used BJTs to switch the diodes on and simple resistors to limit the current. Also the current is held stable because the voltage is regulated by 3.3v voltage regulator.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89a001d0e_3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89a001d0e_3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laser rays are divergent. According to the datasheet of the laser, we have 23~35 degrees of divergence on perpendicular axis and 7.0 ~ 12 degrees of divergence on parallel axis. We collimated the rays so that the range of rays would be limited which limits the range of scattering.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9a06f2cb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9a06f2cb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5mW is enough to cause eye damage and we had to attenuate the power. We looked at options of attenuation around 800 to 850nm and we found heat absorbing glasses.</a:t>
            </a:r>
            <a:endParaRPr/>
          </a:p>
          <a:p>
            <a:pPr indent="0" lvl="0" marL="0" rtl="0" algn="l">
              <a:spcBef>
                <a:spcPts val="0"/>
              </a:spcBef>
              <a:spcAft>
                <a:spcPts val="0"/>
              </a:spcAft>
              <a:buNone/>
            </a:pPr>
            <a:r>
              <a:rPr lang="en"/>
              <a:t>They were able to bring down the power by approximately 2.5% at 808nm and at 850, 0.5%. We wanted to make sure that this wouldn’t blind people not only during the demo but also when out in public, so we verified this.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9a06f2cb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9a06f2cb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measured the output power of our system at point blank range using a photodetector with known responsivity curve.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9a06f2cb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9a06f2cb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got the current from the detector and using the responsivity of the photodetector, we got the following results.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9a06f2cb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9a06f2cb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lasers from 700 to 1050nm,  ANSI Z.136.1 dictates that MPE for 10 to 30000 second exposure to the beam is </a:t>
            </a:r>
            <a:r>
              <a:rPr lang="en" sz="1800">
                <a:latin typeface="Roboto"/>
                <a:ea typeface="Roboto"/>
                <a:cs typeface="Roboto"/>
                <a:sym typeface="Roboto"/>
              </a:rPr>
              <a:t>10</a:t>
            </a:r>
            <a:r>
              <a:rPr baseline="30000" lang="en" sz="1800">
                <a:latin typeface="Roboto"/>
                <a:ea typeface="Roboto"/>
                <a:cs typeface="Roboto"/>
                <a:sym typeface="Roboto"/>
              </a:rPr>
              <a:t>0.002*(λ-700) </a:t>
            </a:r>
            <a:r>
              <a:rPr lang="en" sz="1800">
                <a:latin typeface="Roboto"/>
                <a:ea typeface="Roboto"/>
                <a:cs typeface="Roboto"/>
                <a:sym typeface="Roboto"/>
              </a:rPr>
              <a:t>mW * cm</a:t>
            </a:r>
            <a:r>
              <a:rPr baseline="30000" lang="en" sz="1800">
                <a:latin typeface="Roboto"/>
                <a:ea typeface="Roboto"/>
                <a:cs typeface="Roboto"/>
                <a:sym typeface="Roboto"/>
              </a:rPr>
              <a:t>-2</a:t>
            </a:r>
            <a:endParaRPr baseline="30000" sz="1800">
              <a:latin typeface="Roboto"/>
              <a:ea typeface="Roboto"/>
              <a:cs typeface="Roboto"/>
              <a:sym typeface="Roboto"/>
            </a:endParaRPr>
          </a:p>
          <a:p>
            <a:pPr indent="0" lvl="0" marL="0" rtl="0" algn="l">
              <a:spcBef>
                <a:spcPts val="0"/>
              </a:spcBef>
              <a:spcAft>
                <a:spcPts val="0"/>
              </a:spcAft>
              <a:buNone/>
            </a:pPr>
            <a:r>
              <a:rPr baseline="30000" lang="en" sz="1800">
                <a:latin typeface="Roboto"/>
                <a:ea typeface="Roboto"/>
                <a:cs typeface="Roboto"/>
                <a:sym typeface="Roboto"/>
              </a:rPr>
              <a:t>Which gets the following upper bounds. Our system is way below that.</a:t>
            </a:r>
            <a:endParaRPr baseline="30000" sz="1800">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4a53c459b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4a53c459b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to measure our backscattering, we’ve decided to use a photodiode. This photodiode is the most sensitive one that we found. Another attractive thing was it had a built-in IR filter so that other bandwidths we aren’t interested would be filtered.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9a06f2cb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9a06f2cb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the output current is very tiny, we have used an opamp to amplify our current and convert into voltage. 1Mohm negative feedback resistor is used to achieve a high gain and output is filtered out with a passive RC low-pass filter, since sensors are noisy by nature.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489a001d0e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489a001d0e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reason we chose to build this bike light is because the number of cyclists has been consistently increasing in major US cities. A lot of major cities have adverse environmental conditions including fog. None of the bike lights currently in the market are sensitive to the environmental changes especially fog. On the other hand, the number of fatalities for cyclists has also been increasing, and it increased by 11% between 2015 and 2016 in the US.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a3315996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microcontroller we used was the ATMega 328P - PU. It has 28 pins and is an 8 bit microcontroller with 32 Kb of flash memory which is more than enough for our program. It can operate from 1.8 - 5.5 V which is optimal for our needs since our circuit runs on 3.3 V.</a:t>
            </a:r>
            <a:endParaRPr/>
          </a:p>
          <a:p>
            <a:pPr indent="0" lvl="0" marL="0" rtl="0" algn="l">
              <a:spcBef>
                <a:spcPts val="0"/>
              </a:spcBef>
              <a:spcAft>
                <a:spcPts val="0"/>
              </a:spcAft>
              <a:buNone/>
            </a:pPr>
            <a:r>
              <a:t/>
            </a:r>
            <a:endParaRPr/>
          </a:p>
        </p:txBody>
      </p:sp>
      <p:sp>
        <p:nvSpPr>
          <p:cNvPr id="205" name="Google Shape;205;g4a3315996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a3315996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Used an FT232 R chip for USB communication and used a serial breakout board with 6 headers which allows for easy access. Has LEDs which show USB communication easily. The DTR pin also allows for auto resets for Arduino sketches.</a:t>
            </a:r>
            <a:endParaRPr/>
          </a:p>
        </p:txBody>
      </p:sp>
      <p:sp>
        <p:nvSpPr>
          <p:cNvPr id="212" name="Google Shape;212;g4a3315996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a3315996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basic schematic for the microcontroller unit. The boxes represent the subsystems which were externally connected to the microcontroller in order for it to properly work. We use an external clock for the ATmega since the clock allows us to run at a speed of 16MHz as compared to the 8MHz internal clock present. Also the internal clock might not be as precise as the external clock. The internal clock might also be sensitive to temperature and voltage. The capacitor to the DTR pin allows for auto resetting.</a:t>
            </a:r>
            <a:endParaRPr/>
          </a:p>
        </p:txBody>
      </p:sp>
      <p:sp>
        <p:nvSpPr>
          <p:cNvPr id="222" name="Google Shape;222;g4a3315996b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89a001d0e_3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489a001d0e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Bootloader is needed to add new firmware onto the microcontroller.</a:t>
            </a:r>
            <a:endParaRPr/>
          </a:p>
          <a:p>
            <a:pPr indent="0" lvl="0" marL="0" rtl="0" algn="l">
              <a:spcBef>
                <a:spcPts val="0"/>
              </a:spcBef>
              <a:spcAft>
                <a:spcPts val="0"/>
              </a:spcAft>
              <a:buNone/>
            </a:pPr>
            <a:r>
              <a:rPr lang="en"/>
              <a:t>Used the Arduino ISP sketch along with an Arduino UNO to burn the bootloader.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489a001d0e_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489a001d0e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code for the microcontroller had a few high level requirements. The first one was to control multiple LEDs at once. The next and most important feature was to empirically test what threshold would give the most difference between photodiode values and switch on the LEDs from backscattering. The third requirement would be to switch on the laser diodes in an alternating way to record the values of the receiver.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89a001d0e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89a001d0e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Roboto"/>
                <a:ea typeface="Roboto"/>
                <a:cs typeface="Roboto"/>
                <a:sym typeface="Roboto"/>
              </a:rPr>
              <a:t>  PC4 : LED									</a:t>
            </a:r>
            <a:br>
              <a:rPr lang="en">
                <a:latin typeface="Roboto"/>
                <a:ea typeface="Roboto"/>
                <a:cs typeface="Roboto"/>
                <a:sym typeface="Roboto"/>
              </a:rPr>
            </a:br>
            <a:r>
              <a:rPr lang="en">
                <a:latin typeface="Roboto"/>
                <a:ea typeface="Roboto"/>
                <a:cs typeface="Roboto"/>
                <a:sym typeface="Roboto"/>
              </a:rPr>
              <a:t>  PC5 : Photodiode</a:t>
            </a:r>
            <a:br>
              <a:rPr lang="en">
                <a:latin typeface="Roboto"/>
                <a:ea typeface="Roboto"/>
                <a:cs typeface="Roboto"/>
                <a:sym typeface="Roboto"/>
              </a:rPr>
            </a:br>
            <a:r>
              <a:rPr lang="en">
                <a:latin typeface="Roboto"/>
                <a:ea typeface="Roboto"/>
                <a:cs typeface="Roboto"/>
                <a:sym typeface="Roboto"/>
              </a:rPr>
              <a:t>  PB0 : Laser Diode 1</a:t>
            </a:r>
            <a:br>
              <a:rPr lang="en">
                <a:latin typeface="Roboto"/>
                <a:ea typeface="Roboto"/>
                <a:cs typeface="Roboto"/>
                <a:sym typeface="Roboto"/>
              </a:rPr>
            </a:br>
            <a:r>
              <a:rPr lang="en">
                <a:latin typeface="Roboto"/>
                <a:ea typeface="Roboto"/>
                <a:cs typeface="Roboto"/>
                <a:sym typeface="Roboto"/>
              </a:rPr>
              <a:t>  PB1 : Laser Diode 2</a:t>
            </a:r>
            <a:endParaRPr>
              <a:latin typeface="Roboto"/>
              <a:ea typeface="Roboto"/>
              <a:cs typeface="Roboto"/>
              <a:sym typeface="Roboto"/>
            </a:endParaRPr>
          </a:p>
          <a:p>
            <a:pPr indent="0" lvl="0" marL="0" rtl="0" algn="l">
              <a:lnSpc>
                <a:spcPct val="115000"/>
              </a:lnSpc>
              <a:spcBef>
                <a:spcPts val="1600"/>
              </a:spcBef>
              <a:spcAft>
                <a:spcPts val="1600"/>
              </a:spcAft>
              <a:buClr>
                <a:srgbClr val="000000"/>
              </a:buClr>
              <a:buSzPts val="1100"/>
              <a:buFont typeface="Arial"/>
              <a:buNone/>
            </a:pPr>
            <a:r>
              <a:rPr lang="en">
                <a:latin typeface="Roboto"/>
                <a:ea typeface="Roboto"/>
                <a:cs typeface="Roboto"/>
                <a:sym typeface="Roboto"/>
              </a:rPr>
              <a:t>This code sets up the variables we need to actually work through the microcontrollers requirements. </a:t>
            </a:r>
            <a:endParaRPr>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a504e88b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a504e88b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code of the program is written here. The Laser Diodes are turned on in an alternating fashion and their backscattered values are recorded by the photodiode. If the difference between those values crosses our defined threshold, then fog has been detected and the LED is turned on else it is turned off. The program would run once every 500ms.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a3315996b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4a3315996b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4a3315996b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4a3315996b_0_3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89a001d0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89a001d0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a3315996b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a3315996b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project in essence aims to combat these issues. So our bike light should be sensitive and aware of fog in the immediate vicinity, and also make sure that the rider is safer while using the bike light.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89a001d0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89a001d0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4a3315996b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4a3315996b_0_3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89a001d0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89a001d0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a53c459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a53c459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tried our best but unfortunately our project failed to detect fog. Interelated, but the reasons why we failed is because laser wasn’t strong enough and the photodiode wasn’t strong enough. In order to be eyesafe, we had to lower the power, but with our means, it might’ve lowered too much to even measure a back scattering. Now if the photodiode was strong enough, it might’ve been able to pick it up, but our photodiode was the best that we’ve found. So, in retrospect, DIAL might’ve been too far fetched of a system for us to build.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a3315996b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a3315996b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were to continue on, we would like to work on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9a06f2cb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9a06f2cb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a3315996b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4a3315996b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high level requirement for our project include detecting fog via a DIAL based approach which will be touched upon by Hosang in the following slides. The next requirement to satisfy would be to make sure that the bike would be sufficiently lit for a reasonable time just using AA batteries. And lastly, since we were using lasers in our project, we wanted to make sure that they were safe for human eyes.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89a001d0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89a001d0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is DIAL? DIAL stands for Differential Absorption Lidar. It is used to measure the concentration of gases or aerosol. The way DIAL works is that just like Lidar system, a ray would be transmitted through a medium. In our case, air. But, unlike a regular lidar, it transmits two beams close but slightly off that one is on the absorption band and one isn’t. The difference in returned energy would signify how much aerosol is present.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89a001d0e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89a001d0e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the particle size of the fog molecules are larger than the wavelength of the light, Mie scattering would be the dominating scattering mechanism and doing the simulation of mie scattering results in a pattern as you see on the screen. Most of the scattering is forward, but you do see some that are directed backward. Since we can’t put a sensor in front of the fog, we have to take as much advantage of the returned signal.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89a001d0e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89a001d0e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Fog is an aerosol of water molecules. So, we looked into the absorption bands of water using HITRAN. We wanted to avoid visible range because we didn’t want to annoy the pedestrian or passersby with our laser beam. Also, we wanted to avoid wavelengths that were hard to get. So we focused on the 820nm absorption band and settled with 808nm and 850nm lasers.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a3315996b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a3315996b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489a001d0e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89a001d0e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3" name="Shape 63"/>
        <p:cNvGrpSpPr/>
        <p:nvPr/>
      </p:nvGrpSpPr>
      <p:grpSpPr>
        <a:xfrm>
          <a:off x="0" y="0"/>
          <a:ext cx="0" cy="0"/>
          <a:chOff x="0" y="0"/>
          <a:chExt cx="0" cy="0"/>
        </a:xfrm>
      </p:grpSpPr>
      <p:sp>
        <p:nvSpPr>
          <p:cNvPr id="64" name="Google Shape;64;p13"/>
          <p:cNvSpPr txBox="1"/>
          <p:nvPr>
            <p:ph type="title"/>
          </p:nvPr>
        </p:nvSpPr>
        <p:spPr>
          <a:xfrm>
            <a:off x="856060" y="463889"/>
            <a:ext cx="7429500" cy="1109100"/>
          </a:xfrm>
          <a:prstGeom prst="rect">
            <a:avLst/>
          </a:prstGeom>
          <a:noFill/>
          <a:ln>
            <a:noFill/>
          </a:ln>
        </p:spPr>
        <p:txBody>
          <a:bodyPr anchorCtr="0" anchor="ctr" bIns="34275" lIns="68575" spcFirstLastPara="1" rIns="68575" wrap="square" tIns="34275"/>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5" name="Google Shape;65;p13"/>
          <p:cNvSpPr txBox="1"/>
          <p:nvPr>
            <p:ph idx="1" type="body"/>
          </p:nvPr>
        </p:nvSpPr>
        <p:spPr>
          <a:xfrm>
            <a:off x="856059" y="1687115"/>
            <a:ext cx="7429500" cy="2656500"/>
          </a:xfrm>
          <a:prstGeom prst="rect">
            <a:avLst/>
          </a:prstGeom>
          <a:noFill/>
          <a:ln>
            <a:noFill/>
          </a:ln>
        </p:spPr>
        <p:txBody>
          <a:bodyPr anchorCtr="0" anchor="t" bIns="34275" lIns="68575" spcFirstLastPara="1" rIns="68575" wrap="square" tIns="34275"/>
          <a:lstStyle>
            <a:lvl1pPr indent="-336550" lvl="0" marL="457200" rtl="0" algn="l">
              <a:lnSpc>
                <a:spcPct val="120000"/>
              </a:lnSpc>
              <a:spcBef>
                <a:spcPts val="800"/>
              </a:spcBef>
              <a:spcAft>
                <a:spcPts val="0"/>
              </a:spcAft>
              <a:buClr>
                <a:schemeClr val="lt1"/>
              </a:buClr>
              <a:buSzPts val="1700"/>
              <a:buChar char="●"/>
              <a:defRPr/>
            </a:lvl1pPr>
            <a:lvl2pPr indent="-336550" lvl="1" marL="914400" rtl="0" algn="l">
              <a:lnSpc>
                <a:spcPct val="120000"/>
              </a:lnSpc>
              <a:spcBef>
                <a:spcPts val="1600"/>
              </a:spcBef>
              <a:spcAft>
                <a:spcPts val="0"/>
              </a:spcAft>
              <a:buClr>
                <a:schemeClr val="lt1"/>
              </a:buClr>
              <a:buSzPts val="1700"/>
              <a:buChar char="○"/>
              <a:defRPr/>
            </a:lvl2pPr>
            <a:lvl3pPr indent="-336550" lvl="2" marL="1371600" rtl="0" algn="l">
              <a:lnSpc>
                <a:spcPct val="120000"/>
              </a:lnSpc>
              <a:spcBef>
                <a:spcPts val="1600"/>
              </a:spcBef>
              <a:spcAft>
                <a:spcPts val="0"/>
              </a:spcAft>
              <a:buClr>
                <a:schemeClr val="lt1"/>
              </a:buClr>
              <a:buSzPts val="1700"/>
              <a:buChar char="■"/>
              <a:defRPr/>
            </a:lvl3pPr>
            <a:lvl4pPr indent="-336550" lvl="3" marL="1828800" rtl="0" algn="l">
              <a:lnSpc>
                <a:spcPct val="120000"/>
              </a:lnSpc>
              <a:spcBef>
                <a:spcPts val="1600"/>
              </a:spcBef>
              <a:spcAft>
                <a:spcPts val="0"/>
              </a:spcAft>
              <a:buClr>
                <a:schemeClr val="lt1"/>
              </a:buClr>
              <a:buSzPts val="1700"/>
              <a:buChar char="●"/>
              <a:defRPr/>
            </a:lvl4pPr>
            <a:lvl5pPr indent="-336550" lvl="4" marL="2286000" rtl="0" algn="l">
              <a:lnSpc>
                <a:spcPct val="120000"/>
              </a:lnSpc>
              <a:spcBef>
                <a:spcPts val="1600"/>
              </a:spcBef>
              <a:spcAft>
                <a:spcPts val="0"/>
              </a:spcAft>
              <a:buClr>
                <a:schemeClr val="lt1"/>
              </a:buClr>
              <a:buSzPts val="1700"/>
              <a:buChar char="○"/>
              <a:defRPr/>
            </a:lvl5pPr>
            <a:lvl6pPr indent="-336550" lvl="5" marL="2743200" rtl="0" algn="l">
              <a:lnSpc>
                <a:spcPct val="120000"/>
              </a:lnSpc>
              <a:spcBef>
                <a:spcPts val="1600"/>
              </a:spcBef>
              <a:spcAft>
                <a:spcPts val="0"/>
              </a:spcAft>
              <a:buClr>
                <a:schemeClr val="lt1"/>
              </a:buClr>
              <a:buSzPts val="1700"/>
              <a:buChar char="■"/>
              <a:defRPr/>
            </a:lvl6pPr>
            <a:lvl7pPr indent="-336550" lvl="6" marL="3200400" rtl="0" algn="l">
              <a:lnSpc>
                <a:spcPct val="120000"/>
              </a:lnSpc>
              <a:spcBef>
                <a:spcPts val="1600"/>
              </a:spcBef>
              <a:spcAft>
                <a:spcPts val="0"/>
              </a:spcAft>
              <a:buClr>
                <a:schemeClr val="lt1"/>
              </a:buClr>
              <a:buSzPts val="1700"/>
              <a:buChar char="●"/>
              <a:defRPr/>
            </a:lvl7pPr>
            <a:lvl8pPr indent="-336550" lvl="7" marL="3657600" rtl="0" algn="l">
              <a:lnSpc>
                <a:spcPct val="120000"/>
              </a:lnSpc>
              <a:spcBef>
                <a:spcPts val="1600"/>
              </a:spcBef>
              <a:spcAft>
                <a:spcPts val="0"/>
              </a:spcAft>
              <a:buClr>
                <a:schemeClr val="lt1"/>
              </a:buClr>
              <a:buSzPts val="1700"/>
              <a:buChar char="○"/>
              <a:defRPr/>
            </a:lvl8pPr>
            <a:lvl9pPr indent="-336550" lvl="8" marL="4114800" rtl="0" algn="l">
              <a:lnSpc>
                <a:spcPct val="120000"/>
              </a:lnSpc>
              <a:spcBef>
                <a:spcPts val="1600"/>
              </a:spcBef>
              <a:spcAft>
                <a:spcPts val="1600"/>
              </a:spcAft>
              <a:buClr>
                <a:schemeClr val="lt1"/>
              </a:buClr>
              <a:buSzPts val="1700"/>
              <a:buChar char="■"/>
              <a:defRPr/>
            </a:lvl9pPr>
          </a:lstStyle>
          <a:p/>
        </p:txBody>
      </p:sp>
      <p:sp>
        <p:nvSpPr>
          <p:cNvPr id="66" name="Google Shape;66;p13"/>
          <p:cNvSpPr txBox="1"/>
          <p:nvPr>
            <p:ph idx="10" type="dt"/>
          </p:nvPr>
        </p:nvSpPr>
        <p:spPr>
          <a:xfrm>
            <a:off x="5592691" y="4412457"/>
            <a:ext cx="2057400" cy="273900"/>
          </a:xfrm>
          <a:prstGeom prst="rect">
            <a:avLst/>
          </a:prstGeom>
          <a:noFill/>
          <a:ln>
            <a:noFill/>
          </a:ln>
        </p:spPr>
        <p:txBody>
          <a:bodyPr anchorCtr="0" anchor="ctr" bIns="34275" lIns="68575" spcFirstLastPara="1" rIns="68575" wrap="square" tIns="34275"/>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3"/>
          <p:cNvSpPr txBox="1"/>
          <p:nvPr>
            <p:ph idx="11" type="ftr"/>
          </p:nvPr>
        </p:nvSpPr>
        <p:spPr>
          <a:xfrm>
            <a:off x="856058" y="4412456"/>
            <a:ext cx="4679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13"/>
          <p:cNvSpPr txBox="1"/>
          <p:nvPr>
            <p:ph idx="12" type="sldNum"/>
          </p:nvPr>
        </p:nvSpPr>
        <p:spPr>
          <a:xfrm>
            <a:off x="7707241" y="4412455"/>
            <a:ext cx="578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9" name="Shape 69"/>
        <p:cNvGrpSpPr/>
        <p:nvPr/>
      </p:nvGrpSpPr>
      <p:grpSpPr>
        <a:xfrm>
          <a:off x="0" y="0"/>
          <a:ext cx="0" cy="0"/>
          <a:chOff x="0" y="0"/>
          <a:chExt cx="0" cy="0"/>
        </a:xfrm>
      </p:grpSpPr>
      <p:sp>
        <p:nvSpPr>
          <p:cNvPr id="70" name="Google Shape;70;p14"/>
          <p:cNvSpPr txBox="1"/>
          <p:nvPr>
            <p:ph type="title"/>
          </p:nvPr>
        </p:nvSpPr>
        <p:spPr>
          <a:xfrm>
            <a:off x="860029" y="457201"/>
            <a:ext cx="2892000" cy="1229700"/>
          </a:xfrm>
          <a:prstGeom prst="rect">
            <a:avLst/>
          </a:prstGeom>
          <a:noFill/>
          <a:ln>
            <a:noFill/>
          </a:ln>
        </p:spPr>
        <p:txBody>
          <a:bodyPr anchorCtr="0" anchor="b" bIns="34275" lIns="68575" spcFirstLastPara="1" rIns="68575" wrap="square" tIns="34275"/>
          <a:lstStyle>
            <a:lvl1pPr lvl="0" rtl="0" algn="l">
              <a:lnSpc>
                <a:spcPct val="90000"/>
              </a:lnSpc>
              <a:spcBef>
                <a:spcPts val="0"/>
              </a:spcBef>
              <a:spcAft>
                <a:spcPts val="0"/>
              </a:spcAft>
              <a:buClr>
                <a:schemeClr val="lt1"/>
              </a:buClr>
              <a:buSzPts val="2400"/>
              <a:buFont typeface="Questrial"/>
              <a:buNone/>
              <a:defRPr sz="2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1" name="Google Shape;71;p14"/>
          <p:cNvSpPr txBox="1"/>
          <p:nvPr>
            <p:ph idx="1" type="body"/>
          </p:nvPr>
        </p:nvSpPr>
        <p:spPr>
          <a:xfrm>
            <a:off x="3867150" y="444500"/>
            <a:ext cx="4418400" cy="3898800"/>
          </a:xfrm>
          <a:prstGeom prst="rect">
            <a:avLst/>
          </a:prstGeom>
          <a:noFill/>
          <a:ln>
            <a:noFill/>
          </a:ln>
        </p:spPr>
        <p:txBody>
          <a:bodyPr anchorCtr="0" anchor="ctr" bIns="34275" lIns="68575" spcFirstLastPara="1" rIns="68575" wrap="square" tIns="34275"/>
          <a:lstStyle>
            <a:lvl1pPr indent="-336550" lvl="0" marL="457200" rtl="0" algn="l">
              <a:lnSpc>
                <a:spcPct val="120000"/>
              </a:lnSpc>
              <a:spcBef>
                <a:spcPts val="800"/>
              </a:spcBef>
              <a:spcAft>
                <a:spcPts val="0"/>
              </a:spcAft>
              <a:buClr>
                <a:schemeClr val="lt1"/>
              </a:buClr>
              <a:buSzPts val="1700"/>
              <a:buChar char="●"/>
              <a:defRPr/>
            </a:lvl1pPr>
            <a:lvl2pPr indent="-336550" lvl="1" marL="914400" rtl="0" algn="l">
              <a:lnSpc>
                <a:spcPct val="120000"/>
              </a:lnSpc>
              <a:spcBef>
                <a:spcPts val="1600"/>
              </a:spcBef>
              <a:spcAft>
                <a:spcPts val="0"/>
              </a:spcAft>
              <a:buClr>
                <a:schemeClr val="lt1"/>
              </a:buClr>
              <a:buSzPts val="1700"/>
              <a:buChar char="○"/>
              <a:defRPr/>
            </a:lvl2pPr>
            <a:lvl3pPr indent="-336550" lvl="2" marL="1371600" rtl="0" algn="l">
              <a:lnSpc>
                <a:spcPct val="120000"/>
              </a:lnSpc>
              <a:spcBef>
                <a:spcPts val="1600"/>
              </a:spcBef>
              <a:spcAft>
                <a:spcPts val="0"/>
              </a:spcAft>
              <a:buClr>
                <a:schemeClr val="lt1"/>
              </a:buClr>
              <a:buSzPts val="1700"/>
              <a:buChar char="■"/>
              <a:defRPr/>
            </a:lvl3pPr>
            <a:lvl4pPr indent="-336550" lvl="3" marL="1828800" rtl="0" algn="l">
              <a:lnSpc>
                <a:spcPct val="120000"/>
              </a:lnSpc>
              <a:spcBef>
                <a:spcPts val="1600"/>
              </a:spcBef>
              <a:spcAft>
                <a:spcPts val="0"/>
              </a:spcAft>
              <a:buClr>
                <a:schemeClr val="lt1"/>
              </a:buClr>
              <a:buSzPts val="1700"/>
              <a:buChar char="●"/>
              <a:defRPr/>
            </a:lvl4pPr>
            <a:lvl5pPr indent="-336550" lvl="4" marL="2286000" rtl="0" algn="l">
              <a:lnSpc>
                <a:spcPct val="120000"/>
              </a:lnSpc>
              <a:spcBef>
                <a:spcPts val="1600"/>
              </a:spcBef>
              <a:spcAft>
                <a:spcPts val="0"/>
              </a:spcAft>
              <a:buClr>
                <a:schemeClr val="lt1"/>
              </a:buClr>
              <a:buSzPts val="1700"/>
              <a:buChar char="○"/>
              <a:defRPr/>
            </a:lvl5pPr>
            <a:lvl6pPr indent="-336550" lvl="5" marL="2743200" rtl="0" algn="l">
              <a:lnSpc>
                <a:spcPct val="120000"/>
              </a:lnSpc>
              <a:spcBef>
                <a:spcPts val="1600"/>
              </a:spcBef>
              <a:spcAft>
                <a:spcPts val="0"/>
              </a:spcAft>
              <a:buClr>
                <a:schemeClr val="lt1"/>
              </a:buClr>
              <a:buSzPts val="1700"/>
              <a:buChar char="■"/>
              <a:defRPr/>
            </a:lvl6pPr>
            <a:lvl7pPr indent="-336550" lvl="6" marL="3200400" rtl="0" algn="l">
              <a:lnSpc>
                <a:spcPct val="120000"/>
              </a:lnSpc>
              <a:spcBef>
                <a:spcPts val="1600"/>
              </a:spcBef>
              <a:spcAft>
                <a:spcPts val="0"/>
              </a:spcAft>
              <a:buClr>
                <a:schemeClr val="lt1"/>
              </a:buClr>
              <a:buSzPts val="1700"/>
              <a:buChar char="●"/>
              <a:defRPr/>
            </a:lvl7pPr>
            <a:lvl8pPr indent="-336550" lvl="7" marL="3657600" rtl="0" algn="l">
              <a:lnSpc>
                <a:spcPct val="120000"/>
              </a:lnSpc>
              <a:spcBef>
                <a:spcPts val="1600"/>
              </a:spcBef>
              <a:spcAft>
                <a:spcPts val="0"/>
              </a:spcAft>
              <a:buClr>
                <a:schemeClr val="lt1"/>
              </a:buClr>
              <a:buSzPts val="1700"/>
              <a:buChar char="○"/>
              <a:defRPr/>
            </a:lvl8pPr>
            <a:lvl9pPr indent="-336550" lvl="8" marL="4114800" rtl="0" algn="l">
              <a:lnSpc>
                <a:spcPct val="120000"/>
              </a:lnSpc>
              <a:spcBef>
                <a:spcPts val="1600"/>
              </a:spcBef>
              <a:spcAft>
                <a:spcPts val="1600"/>
              </a:spcAft>
              <a:buClr>
                <a:schemeClr val="lt1"/>
              </a:buClr>
              <a:buSzPts val="1700"/>
              <a:buChar char="■"/>
              <a:defRPr/>
            </a:lvl9pPr>
          </a:lstStyle>
          <a:p/>
        </p:txBody>
      </p:sp>
      <p:sp>
        <p:nvSpPr>
          <p:cNvPr id="72" name="Google Shape;72;p14"/>
          <p:cNvSpPr txBox="1"/>
          <p:nvPr>
            <p:ph idx="2" type="body"/>
          </p:nvPr>
        </p:nvSpPr>
        <p:spPr>
          <a:xfrm>
            <a:off x="860029" y="1687114"/>
            <a:ext cx="2892000" cy="2656500"/>
          </a:xfrm>
          <a:prstGeom prst="rect">
            <a:avLst/>
          </a:prstGeom>
          <a:noFill/>
          <a:ln>
            <a:noFill/>
          </a:ln>
        </p:spPr>
        <p:txBody>
          <a:bodyPr anchorCtr="0" anchor="t" bIns="34275" lIns="68575" spcFirstLastPara="1" rIns="68575" wrap="square" tIns="34275"/>
          <a:lstStyle>
            <a:lvl1pPr indent="-228600" lvl="0" marL="457200" rtl="0" algn="l">
              <a:lnSpc>
                <a:spcPct val="120000"/>
              </a:lnSpc>
              <a:spcBef>
                <a:spcPts val="800"/>
              </a:spcBef>
              <a:spcAft>
                <a:spcPts val="0"/>
              </a:spcAft>
              <a:buClr>
                <a:schemeClr val="lt1"/>
              </a:buClr>
              <a:buSzPts val="1500"/>
              <a:buNone/>
              <a:defRPr sz="1200"/>
            </a:lvl1pPr>
            <a:lvl2pPr indent="-228600" lvl="1" marL="914400" rtl="0" algn="l">
              <a:lnSpc>
                <a:spcPct val="120000"/>
              </a:lnSpc>
              <a:spcBef>
                <a:spcPts val="1600"/>
              </a:spcBef>
              <a:spcAft>
                <a:spcPts val="0"/>
              </a:spcAft>
              <a:buClr>
                <a:schemeClr val="lt1"/>
              </a:buClr>
              <a:buSzPts val="1300"/>
              <a:buNone/>
              <a:defRPr sz="1100"/>
            </a:lvl2pPr>
            <a:lvl3pPr indent="-228600" lvl="2" marL="1371600" rtl="0" algn="l">
              <a:lnSpc>
                <a:spcPct val="120000"/>
              </a:lnSpc>
              <a:spcBef>
                <a:spcPts val="1600"/>
              </a:spcBef>
              <a:spcAft>
                <a:spcPts val="0"/>
              </a:spcAft>
              <a:buClr>
                <a:schemeClr val="lt1"/>
              </a:buClr>
              <a:buSzPts val="1100"/>
              <a:buNone/>
              <a:defRPr sz="900"/>
            </a:lvl3pPr>
            <a:lvl4pPr indent="-228600" lvl="3" marL="1828800" rtl="0" algn="l">
              <a:lnSpc>
                <a:spcPct val="120000"/>
              </a:lnSpc>
              <a:spcBef>
                <a:spcPts val="1600"/>
              </a:spcBef>
              <a:spcAft>
                <a:spcPts val="0"/>
              </a:spcAft>
              <a:buClr>
                <a:schemeClr val="lt1"/>
              </a:buClr>
              <a:buSzPts val="900"/>
              <a:buNone/>
              <a:defRPr sz="800"/>
            </a:lvl4pPr>
            <a:lvl5pPr indent="-228600" lvl="4" marL="2286000" rtl="0" algn="l">
              <a:lnSpc>
                <a:spcPct val="120000"/>
              </a:lnSpc>
              <a:spcBef>
                <a:spcPts val="1600"/>
              </a:spcBef>
              <a:spcAft>
                <a:spcPts val="0"/>
              </a:spcAft>
              <a:buClr>
                <a:schemeClr val="lt1"/>
              </a:buClr>
              <a:buSzPts val="900"/>
              <a:buNone/>
              <a:defRPr sz="800"/>
            </a:lvl5pPr>
            <a:lvl6pPr indent="-228600" lvl="5" marL="2743200" rtl="0" algn="l">
              <a:lnSpc>
                <a:spcPct val="120000"/>
              </a:lnSpc>
              <a:spcBef>
                <a:spcPts val="1600"/>
              </a:spcBef>
              <a:spcAft>
                <a:spcPts val="0"/>
              </a:spcAft>
              <a:buClr>
                <a:schemeClr val="lt1"/>
              </a:buClr>
              <a:buSzPts val="900"/>
              <a:buNone/>
              <a:defRPr sz="800"/>
            </a:lvl6pPr>
            <a:lvl7pPr indent="-228600" lvl="6" marL="3200400" rtl="0" algn="l">
              <a:lnSpc>
                <a:spcPct val="120000"/>
              </a:lnSpc>
              <a:spcBef>
                <a:spcPts val="1600"/>
              </a:spcBef>
              <a:spcAft>
                <a:spcPts val="0"/>
              </a:spcAft>
              <a:buClr>
                <a:schemeClr val="lt1"/>
              </a:buClr>
              <a:buSzPts val="900"/>
              <a:buNone/>
              <a:defRPr sz="800"/>
            </a:lvl7pPr>
            <a:lvl8pPr indent="-228600" lvl="7" marL="3657600" rtl="0" algn="l">
              <a:lnSpc>
                <a:spcPct val="120000"/>
              </a:lnSpc>
              <a:spcBef>
                <a:spcPts val="1600"/>
              </a:spcBef>
              <a:spcAft>
                <a:spcPts val="0"/>
              </a:spcAft>
              <a:buClr>
                <a:schemeClr val="lt1"/>
              </a:buClr>
              <a:buSzPts val="900"/>
              <a:buNone/>
              <a:defRPr sz="800"/>
            </a:lvl8pPr>
            <a:lvl9pPr indent="-228600" lvl="8" marL="4114800" rtl="0" algn="l">
              <a:lnSpc>
                <a:spcPct val="120000"/>
              </a:lnSpc>
              <a:spcBef>
                <a:spcPts val="1600"/>
              </a:spcBef>
              <a:spcAft>
                <a:spcPts val="1600"/>
              </a:spcAft>
              <a:buClr>
                <a:schemeClr val="lt1"/>
              </a:buClr>
              <a:buSzPts val="900"/>
              <a:buNone/>
              <a:defRPr sz="800"/>
            </a:lvl9pPr>
          </a:lstStyle>
          <a:p/>
        </p:txBody>
      </p:sp>
      <p:sp>
        <p:nvSpPr>
          <p:cNvPr id="73" name="Google Shape;73;p14"/>
          <p:cNvSpPr txBox="1"/>
          <p:nvPr>
            <p:ph idx="10" type="dt"/>
          </p:nvPr>
        </p:nvSpPr>
        <p:spPr>
          <a:xfrm>
            <a:off x="5592691" y="4412457"/>
            <a:ext cx="2057400" cy="273900"/>
          </a:xfrm>
          <a:prstGeom prst="rect">
            <a:avLst/>
          </a:prstGeom>
          <a:noFill/>
          <a:ln>
            <a:noFill/>
          </a:ln>
        </p:spPr>
        <p:txBody>
          <a:bodyPr anchorCtr="0" anchor="ctr" bIns="34275" lIns="68575" spcFirstLastPara="1" rIns="68575" wrap="square" tIns="34275"/>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14"/>
          <p:cNvSpPr txBox="1"/>
          <p:nvPr>
            <p:ph idx="11" type="ftr"/>
          </p:nvPr>
        </p:nvSpPr>
        <p:spPr>
          <a:xfrm>
            <a:off x="856058" y="4412456"/>
            <a:ext cx="4679400" cy="273900"/>
          </a:xfrm>
          <a:prstGeom prst="rect">
            <a:avLst/>
          </a:prstGeom>
          <a:noFill/>
          <a:ln>
            <a:noFill/>
          </a:ln>
        </p:spPr>
        <p:txBody>
          <a:bodyPr anchorCtr="0" anchor="ctr" bIns="34275" lIns="68575" spcFirstLastPara="1" rIns="68575" wrap="square" tIns="34275"/>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14"/>
          <p:cNvSpPr txBox="1"/>
          <p:nvPr>
            <p:ph idx="12" type="sldNum"/>
          </p:nvPr>
        </p:nvSpPr>
        <p:spPr>
          <a:xfrm>
            <a:off x="7707241" y="4412455"/>
            <a:ext cx="578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jp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5.jpg"/><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5"/>
          <p:cNvSpPr txBox="1"/>
          <p:nvPr>
            <p:ph type="ctrTitle"/>
          </p:nvPr>
        </p:nvSpPr>
        <p:spPr>
          <a:xfrm>
            <a:off x="390525" y="1819275"/>
            <a:ext cx="8222100" cy="933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600"/>
              <a:buFont typeface="Questrial"/>
              <a:buNone/>
            </a:pPr>
            <a:r>
              <a:rPr lang="en"/>
              <a:t>Environment Aware Bike Light</a:t>
            </a:r>
            <a:endParaRPr/>
          </a:p>
        </p:txBody>
      </p:sp>
      <p:sp>
        <p:nvSpPr>
          <p:cNvPr id="81" name="Google Shape;81;p15"/>
          <p:cNvSpPr txBox="1"/>
          <p:nvPr>
            <p:ph idx="1" type="subTitle"/>
          </p:nvPr>
        </p:nvSpPr>
        <p:spPr>
          <a:xfrm>
            <a:off x="390525" y="2789130"/>
            <a:ext cx="8222100" cy="4329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0"/>
              </a:spcBef>
              <a:spcAft>
                <a:spcPts val="0"/>
              </a:spcAft>
              <a:buClr>
                <a:schemeClr val="lt2"/>
              </a:buClr>
              <a:buSzPts val="1900"/>
              <a:buNone/>
            </a:pPr>
            <a:r>
              <a:rPr lang="en"/>
              <a:t>Team 31</a:t>
            </a:r>
            <a:endParaRPr/>
          </a:p>
          <a:p>
            <a:pPr indent="0" lvl="0" marL="0" rtl="0" algn="l">
              <a:lnSpc>
                <a:spcPct val="120000"/>
              </a:lnSpc>
              <a:spcBef>
                <a:spcPts val="0"/>
              </a:spcBef>
              <a:spcAft>
                <a:spcPts val="0"/>
              </a:spcAft>
              <a:buClr>
                <a:schemeClr val="lt2"/>
              </a:buClr>
              <a:buSzPts val="1900"/>
              <a:buNone/>
            </a:pPr>
            <a:r>
              <a:t/>
            </a:r>
            <a:endParaRPr/>
          </a:p>
          <a:p>
            <a:pPr indent="0" lvl="0" marL="0" rtl="0" algn="l">
              <a:lnSpc>
                <a:spcPct val="120000"/>
              </a:lnSpc>
              <a:spcBef>
                <a:spcPts val="0"/>
              </a:spcBef>
              <a:spcAft>
                <a:spcPts val="0"/>
              </a:spcAft>
              <a:buClr>
                <a:schemeClr val="lt2"/>
              </a:buClr>
              <a:buSzPts val="1900"/>
              <a:buNone/>
            </a:pPr>
            <a:r>
              <a:rPr lang="en"/>
              <a:t>Hosang Chun</a:t>
            </a:r>
            <a:endParaRPr/>
          </a:p>
          <a:p>
            <a:pPr indent="0" lvl="0" marL="0" rtl="0" algn="l">
              <a:lnSpc>
                <a:spcPct val="120000"/>
              </a:lnSpc>
              <a:spcBef>
                <a:spcPts val="0"/>
              </a:spcBef>
              <a:spcAft>
                <a:spcPts val="0"/>
              </a:spcAft>
              <a:buClr>
                <a:schemeClr val="lt2"/>
              </a:buClr>
              <a:buSzPts val="1900"/>
              <a:buNone/>
            </a:pPr>
            <a:r>
              <a:rPr lang="en"/>
              <a:t>Sid Sharma</a:t>
            </a:r>
            <a:endParaRPr/>
          </a:p>
          <a:p>
            <a:pPr indent="0" lvl="0" marL="0" rtl="0" algn="l">
              <a:lnSpc>
                <a:spcPct val="120000"/>
              </a:lnSpc>
              <a:spcBef>
                <a:spcPts val="0"/>
              </a:spcBef>
              <a:spcAft>
                <a:spcPts val="0"/>
              </a:spcAft>
              <a:buClr>
                <a:schemeClr val="lt2"/>
              </a:buClr>
              <a:buSzPts val="1900"/>
              <a:buNone/>
            </a:pPr>
            <a:r>
              <a:rPr lang="en"/>
              <a:t>Guan Qin</a:t>
            </a:r>
            <a:endParaRPr/>
          </a:p>
          <a:p>
            <a:pPr indent="0" lvl="0" marL="0" rtl="0" algn="l">
              <a:lnSpc>
                <a:spcPct val="120000"/>
              </a:lnSpc>
              <a:spcBef>
                <a:spcPts val="0"/>
              </a:spcBef>
              <a:spcAft>
                <a:spcPts val="0"/>
              </a:spcAft>
              <a:buClr>
                <a:schemeClr val="lt2"/>
              </a:buClr>
              <a:buSzPts val="1900"/>
              <a:buNone/>
            </a:pPr>
            <a:r>
              <a:rPr lang="en"/>
              <a:t>TA : Anthony Caton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Physical Design </a:t>
            </a:r>
            <a:endParaRPr/>
          </a:p>
        </p:txBody>
      </p:sp>
      <p:pic>
        <p:nvPicPr>
          <p:cNvPr id="139" name="Google Shape;139;p24"/>
          <p:cNvPicPr preferRelativeResize="0"/>
          <p:nvPr/>
        </p:nvPicPr>
        <p:blipFill>
          <a:blip r:embed="rId3">
            <a:alphaModFix/>
          </a:blip>
          <a:stretch>
            <a:fillRect/>
          </a:stretch>
        </p:blipFill>
        <p:spPr>
          <a:xfrm>
            <a:off x="3309975" y="727900"/>
            <a:ext cx="3297528" cy="4396704"/>
          </a:xfrm>
          <a:prstGeom prst="rect">
            <a:avLst/>
          </a:prstGeom>
          <a:noFill/>
          <a:ln>
            <a:noFill/>
          </a:ln>
        </p:spPr>
      </p:pic>
      <p:pic>
        <p:nvPicPr>
          <p:cNvPr id="140" name="Google Shape;140;p24"/>
          <p:cNvPicPr preferRelativeResize="0"/>
          <p:nvPr/>
        </p:nvPicPr>
        <p:blipFill>
          <a:blip r:embed="rId4">
            <a:alphaModFix/>
          </a:blip>
          <a:stretch>
            <a:fillRect/>
          </a:stretch>
        </p:blipFill>
        <p:spPr>
          <a:xfrm>
            <a:off x="12451" y="727900"/>
            <a:ext cx="3297528" cy="4396704"/>
          </a:xfrm>
          <a:prstGeom prst="rect">
            <a:avLst/>
          </a:prstGeom>
          <a:noFill/>
          <a:ln>
            <a:noFill/>
          </a:ln>
        </p:spPr>
      </p:pic>
      <p:pic>
        <p:nvPicPr>
          <p:cNvPr id="141" name="Google Shape;141;p24"/>
          <p:cNvPicPr preferRelativeResize="0"/>
          <p:nvPr/>
        </p:nvPicPr>
        <p:blipFill rotWithShape="1">
          <a:blip r:embed="rId5">
            <a:alphaModFix/>
          </a:blip>
          <a:srcRect b="0" l="19910" r="0" t="0"/>
          <a:stretch/>
        </p:blipFill>
        <p:spPr>
          <a:xfrm>
            <a:off x="6607500" y="1740676"/>
            <a:ext cx="2536501" cy="23753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Lasers</a:t>
            </a:r>
            <a:endParaRPr/>
          </a:p>
        </p:txBody>
      </p:sp>
      <p:sp>
        <p:nvSpPr>
          <p:cNvPr id="147" name="Google Shape;147;p25"/>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sz="1800"/>
              <a:t>5.6mm Diameter</a:t>
            </a:r>
            <a:endParaRPr sz="1800"/>
          </a:p>
          <a:p>
            <a:pPr indent="-342900" lvl="0" marL="457200" rtl="0" algn="l">
              <a:spcBef>
                <a:spcPts val="0"/>
              </a:spcBef>
              <a:spcAft>
                <a:spcPts val="0"/>
              </a:spcAft>
              <a:buClr>
                <a:schemeClr val="lt1"/>
              </a:buClr>
              <a:buSzPts val="1800"/>
              <a:buChar char="●"/>
            </a:pPr>
            <a:r>
              <a:rPr lang="en" sz="1800"/>
              <a:t>5mW Output</a:t>
            </a:r>
            <a:endParaRPr sz="1800"/>
          </a:p>
          <a:p>
            <a:pPr indent="-342900" lvl="0" marL="457200" rtl="0" algn="l">
              <a:spcBef>
                <a:spcPts val="0"/>
              </a:spcBef>
              <a:spcAft>
                <a:spcPts val="0"/>
              </a:spcAft>
              <a:buClr>
                <a:schemeClr val="lt1"/>
              </a:buClr>
              <a:buSzPts val="1800"/>
              <a:buChar char="●"/>
            </a:pPr>
            <a:r>
              <a:rPr lang="en" sz="1800"/>
              <a:t>808nm and 850nm</a:t>
            </a:r>
            <a:endParaRPr sz="1800"/>
          </a:p>
        </p:txBody>
      </p:sp>
      <p:pic>
        <p:nvPicPr>
          <p:cNvPr id="148" name="Google Shape;148;p25"/>
          <p:cNvPicPr preferRelativeResize="0"/>
          <p:nvPr/>
        </p:nvPicPr>
        <p:blipFill>
          <a:blip r:embed="rId3">
            <a:alphaModFix/>
          </a:blip>
          <a:stretch>
            <a:fillRect/>
          </a:stretch>
        </p:blipFill>
        <p:spPr>
          <a:xfrm>
            <a:off x="3338875" y="1463600"/>
            <a:ext cx="5805124" cy="2242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Laser Diode Driving</a:t>
            </a:r>
            <a:endParaRPr/>
          </a:p>
        </p:txBody>
      </p:sp>
      <p:sp>
        <p:nvSpPr>
          <p:cNvPr id="154" name="Google Shape;154;p26"/>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Microcontroller’s max current : </a:t>
            </a:r>
            <a:r>
              <a:rPr lang="en" sz="1800"/>
              <a:t>40mA</a:t>
            </a:r>
            <a:endParaRPr sz="1800"/>
          </a:p>
          <a:p>
            <a:pPr indent="-342900" lvl="0" marL="457200" rtl="0" algn="l">
              <a:spcBef>
                <a:spcPts val="0"/>
              </a:spcBef>
              <a:spcAft>
                <a:spcPts val="0"/>
              </a:spcAft>
              <a:buSzPts val="1800"/>
              <a:buChar char="●"/>
            </a:pPr>
            <a:r>
              <a:rPr lang="en" sz="1800"/>
              <a:t>Current range of diodes: 22~35mA</a:t>
            </a:r>
            <a:endParaRPr sz="1800"/>
          </a:p>
          <a:p>
            <a:pPr indent="-342900" lvl="0" marL="457200" rtl="0" algn="l">
              <a:spcBef>
                <a:spcPts val="0"/>
              </a:spcBef>
              <a:spcAft>
                <a:spcPts val="0"/>
              </a:spcAft>
              <a:buSzPts val="1800"/>
              <a:buChar char="●"/>
            </a:pPr>
            <a:r>
              <a:rPr lang="en" sz="1800"/>
              <a:t>Used BJTs to safeguard the microcontroller</a:t>
            </a:r>
            <a:endParaRPr sz="1800"/>
          </a:p>
          <a:p>
            <a:pPr indent="-342900" lvl="0" marL="457200" rtl="0" algn="l">
              <a:spcBef>
                <a:spcPts val="0"/>
              </a:spcBef>
              <a:spcAft>
                <a:spcPts val="0"/>
              </a:spcAft>
              <a:buSzPts val="1800"/>
              <a:buChar char="●"/>
            </a:pPr>
            <a:r>
              <a:rPr lang="en" sz="1800"/>
              <a:t>Simple resistor to limit current on the diode</a:t>
            </a:r>
            <a:endParaRPr sz="1800"/>
          </a:p>
        </p:txBody>
      </p:sp>
      <p:pic>
        <p:nvPicPr>
          <p:cNvPr id="155" name="Google Shape;155;p26"/>
          <p:cNvPicPr preferRelativeResize="0"/>
          <p:nvPr/>
        </p:nvPicPr>
        <p:blipFill>
          <a:blip r:embed="rId3">
            <a:alphaModFix/>
          </a:blip>
          <a:stretch>
            <a:fillRect/>
          </a:stretch>
        </p:blipFill>
        <p:spPr>
          <a:xfrm>
            <a:off x="3281325" y="0"/>
            <a:ext cx="586267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Laser Divergence</a:t>
            </a:r>
            <a:endParaRPr/>
          </a:p>
        </p:txBody>
      </p:sp>
      <p:sp>
        <p:nvSpPr>
          <p:cNvPr id="161" name="Google Shape;161;p2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Rays from lasers are divergent</a:t>
            </a:r>
            <a:endParaRPr sz="1800"/>
          </a:p>
          <a:p>
            <a:pPr indent="-342900" lvl="0" marL="457200" rtl="0" algn="l">
              <a:spcBef>
                <a:spcPts val="0"/>
              </a:spcBef>
              <a:spcAft>
                <a:spcPts val="0"/>
              </a:spcAft>
              <a:buSzPts val="1800"/>
              <a:buChar char="●"/>
            </a:pPr>
            <a:r>
              <a:rPr lang="en" sz="1800"/>
              <a:t>Collimate the divergent rays to have a limited range</a:t>
            </a:r>
            <a:endParaRPr sz="1800"/>
          </a:p>
        </p:txBody>
      </p:sp>
      <p:pic>
        <p:nvPicPr>
          <p:cNvPr id="162" name="Google Shape;162;p27"/>
          <p:cNvPicPr preferRelativeResize="0"/>
          <p:nvPr/>
        </p:nvPicPr>
        <p:blipFill rotWithShape="1">
          <a:blip r:embed="rId3">
            <a:alphaModFix/>
          </a:blip>
          <a:srcRect b="8659" l="0" r="0" t="0"/>
          <a:stretch/>
        </p:blipFill>
        <p:spPr>
          <a:xfrm>
            <a:off x="3287475" y="0"/>
            <a:ext cx="585652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8"/>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Eye Safety</a:t>
            </a:r>
            <a:endParaRPr/>
          </a:p>
        </p:txBody>
      </p:sp>
      <p:sp>
        <p:nvSpPr>
          <p:cNvPr id="168" name="Google Shape;168;p28"/>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5mW is enough to cause permanent eye damage</a:t>
            </a:r>
            <a:endParaRPr sz="1800"/>
          </a:p>
          <a:p>
            <a:pPr indent="-342900" lvl="0" marL="457200" rtl="0" algn="l">
              <a:spcBef>
                <a:spcPts val="0"/>
              </a:spcBef>
              <a:spcAft>
                <a:spcPts val="0"/>
              </a:spcAft>
              <a:buSzPts val="1800"/>
              <a:buChar char="●"/>
            </a:pPr>
            <a:r>
              <a:rPr lang="en" sz="1800"/>
              <a:t>Use heat absorbing glass to attenuate the power level</a:t>
            </a:r>
            <a:endParaRPr sz="1800"/>
          </a:p>
          <a:p>
            <a:pPr indent="-342900" lvl="0" marL="457200" rtl="0" algn="l">
              <a:spcBef>
                <a:spcPts val="0"/>
              </a:spcBef>
              <a:spcAft>
                <a:spcPts val="0"/>
              </a:spcAft>
              <a:buSzPts val="1800"/>
              <a:buChar char="●"/>
            </a:pPr>
            <a:r>
              <a:rPr lang="en" sz="1800"/>
              <a:t>Complies with ANSI Z136.1</a:t>
            </a:r>
            <a:endParaRPr sz="1800"/>
          </a:p>
        </p:txBody>
      </p:sp>
      <p:pic>
        <p:nvPicPr>
          <p:cNvPr id="169" name="Google Shape;169;p28"/>
          <p:cNvPicPr preferRelativeResize="0"/>
          <p:nvPr/>
        </p:nvPicPr>
        <p:blipFill>
          <a:blip r:embed="rId3">
            <a:alphaModFix/>
          </a:blip>
          <a:stretch>
            <a:fillRect/>
          </a:stretch>
        </p:blipFill>
        <p:spPr>
          <a:xfrm>
            <a:off x="3284450" y="0"/>
            <a:ext cx="585955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Eye Safety Verification</a:t>
            </a:r>
            <a:endParaRPr/>
          </a:p>
        </p:txBody>
      </p:sp>
      <p:sp>
        <p:nvSpPr>
          <p:cNvPr id="175" name="Google Shape;175;p29"/>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Used UDT-260 Photodetector</a:t>
            </a:r>
            <a:endParaRPr sz="1800"/>
          </a:p>
          <a:p>
            <a:pPr indent="-342900" lvl="0" marL="457200" rtl="0" algn="l">
              <a:spcBef>
                <a:spcPts val="0"/>
              </a:spcBef>
              <a:spcAft>
                <a:spcPts val="0"/>
              </a:spcAft>
              <a:buSzPts val="1800"/>
              <a:buChar char="●"/>
            </a:pPr>
            <a:r>
              <a:rPr lang="en" sz="1800"/>
              <a:t>Measured the output of our system at point blank range</a:t>
            </a:r>
            <a:endParaRPr sz="1800"/>
          </a:p>
        </p:txBody>
      </p:sp>
      <p:pic>
        <p:nvPicPr>
          <p:cNvPr id="176" name="Google Shape;176;p29"/>
          <p:cNvPicPr preferRelativeResize="0"/>
          <p:nvPr/>
        </p:nvPicPr>
        <p:blipFill>
          <a:blip r:embed="rId3">
            <a:alphaModFix/>
          </a:blip>
          <a:stretch>
            <a:fillRect/>
          </a:stretch>
        </p:blipFill>
        <p:spPr>
          <a:xfrm>
            <a:off x="3341175" y="583900"/>
            <a:ext cx="5802826" cy="3975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Verification Continued</a:t>
            </a:r>
            <a:endParaRPr/>
          </a:p>
        </p:txBody>
      </p:sp>
      <p:sp>
        <p:nvSpPr>
          <p:cNvPr id="182" name="Google Shape;182;p30"/>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We measured: </a:t>
            </a:r>
            <a:endParaRPr>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18.3 uA @ 808nm</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14.4 uA @ 850nm</a:t>
            </a:r>
            <a:endParaRPr sz="1800">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The photodetector’s responsivities approximately are:</a:t>
            </a:r>
            <a:endParaRPr>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0.401 A / W @ 808nm</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0.45 A / W @ 850nm</a:t>
            </a:r>
            <a:endParaRPr sz="1800">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Resulting measured optical power are:</a:t>
            </a:r>
            <a:endParaRPr>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0.0456 mW @ 808nm</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0.032mW @ 850nm</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ANSI Z.136.1 Maximum Permissible Exposure</a:t>
            </a:r>
            <a:endParaRPr/>
          </a:p>
        </p:txBody>
      </p:sp>
      <p:sp>
        <p:nvSpPr>
          <p:cNvPr id="188" name="Google Shape;188;p31"/>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10</a:t>
            </a:r>
            <a:r>
              <a:rPr baseline="30000" lang="en">
                <a:solidFill>
                  <a:srgbClr val="000000"/>
                </a:solidFill>
              </a:rPr>
              <a:t>0.002*(λ-700) </a:t>
            </a:r>
            <a:r>
              <a:rPr lang="en">
                <a:solidFill>
                  <a:srgbClr val="000000"/>
                </a:solidFill>
              </a:rPr>
              <a:t>mW * cm</a:t>
            </a:r>
            <a:r>
              <a:rPr baseline="30000" lang="en">
                <a:solidFill>
                  <a:srgbClr val="000000"/>
                </a:solidFill>
              </a:rPr>
              <a:t>-2</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1.644 mW * cm</a:t>
            </a:r>
            <a:r>
              <a:rPr baseline="30000" lang="en">
                <a:solidFill>
                  <a:srgbClr val="000000"/>
                </a:solidFill>
              </a:rPr>
              <a:t>-2</a:t>
            </a:r>
            <a:r>
              <a:rPr lang="en">
                <a:solidFill>
                  <a:srgbClr val="000000"/>
                </a:solidFill>
              </a:rPr>
              <a:t> @  808nm. 1.995 </a:t>
            </a:r>
            <a:r>
              <a:rPr lang="en">
                <a:solidFill>
                  <a:srgbClr val="000000"/>
                </a:solidFill>
              </a:rPr>
              <a:t>mW * cm</a:t>
            </a:r>
            <a:r>
              <a:rPr baseline="30000" lang="en">
                <a:solidFill>
                  <a:srgbClr val="000000"/>
                </a:solidFill>
              </a:rPr>
              <a:t>-2 </a:t>
            </a:r>
            <a:r>
              <a:rPr lang="en">
                <a:solidFill>
                  <a:srgbClr val="000000"/>
                </a:solidFill>
              </a:rPr>
              <a:t>@ 850nm</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Lens Diameter 1.25cm</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Our System:</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0.0456 mW / 1.227 cm</a:t>
            </a:r>
            <a:r>
              <a:rPr baseline="30000" lang="en">
                <a:solidFill>
                  <a:srgbClr val="000000"/>
                </a:solidFill>
              </a:rPr>
              <a:t>-2 </a:t>
            </a:r>
            <a:r>
              <a:rPr lang="en">
                <a:solidFill>
                  <a:srgbClr val="000000"/>
                </a:solidFill>
              </a:rPr>
              <a:t>= 0.0372 mW * cm</a:t>
            </a:r>
            <a:r>
              <a:rPr baseline="30000" lang="en">
                <a:solidFill>
                  <a:srgbClr val="000000"/>
                </a:solidFill>
              </a:rPr>
              <a:t>-2</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0.032 mW / 1.227 cm</a:t>
            </a:r>
            <a:r>
              <a:rPr baseline="30000" lang="en">
                <a:solidFill>
                  <a:srgbClr val="000000"/>
                </a:solidFill>
              </a:rPr>
              <a:t>-2 </a:t>
            </a:r>
            <a:r>
              <a:rPr lang="en">
                <a:solidFill>
                  <a:srgbClr val="000000"/>
                </a:solidFill>
              </a:rPr>
              <a:t>= 0.026 mW * cm</a:t>
            </a:r>
            <a:r>
              <a:rPr baseline="30000" lang="en">
                <a:solidFill>
                  <a:srgbClr val="000000"/>
                </a:solidFill>
              </a:rPr>
              <a:t>-2</a:t>
            </a:r>
            <a:endParaRPr>
              <a:solidFill>
                <a:srgbClr val="000000"/>
              </a:solidFill>
            </a:endParaRPr>
          </a:p>
          <a:p>
            <a:pPr indent="0" lvl="0" marL="0" rtl="0" algn="l">
              <a:spcBef>
                <a:spcPts val="0"/>
              </a:spcBef>
              <a:spcAft>
                <a:spcPts val="0"/>
              </a:spcAft>
              <a:buNone/>
            </a:pPr>
            <a:r>
              <a:t/>
            </a:r>
            <a:endParaRPr baseline="30000" sz="1800">
              <a:solidFill>
                <a:srgbClr val="000000"/>
              </a:solidFill>
            </a:endParaRPr>
          </a:p>
          <a:p>
            <a:pPr indent="0" lvl="0" marL="914400" rtl="0" algn="l">
              <a:spcBef>
                <a:spcPts val="0"/>
              </a:spcBef>
              <a:spcAft>
                <a:spcPts val="0"/>
              </a:spcAft>
              <a:buNone/>
            </a:pPr>
            <a:r>
              <a:t/>
            </a:r>
            <a:endParaRPr baseline="300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Photodiode</a:t>
            </a:r>
            <a:endParaRPr/>
          </a:p>
        </p:txBody>
      </p:sp>
      <p:sp>
        <p:nvSpPr>
          <p:cNvPr id="194" name="Google Shape;194;p32"/>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Most sensitive one we could find</a:t>
            </a:r>
            <a:endParaRPr sz="1800"/>
          </a:p>
          <a:p>
            <a:pPr indent="-342900" lvl="0" marL="457200" rtl="0" algn="l">
              <a:spcBef>
                <a:spcPts val="0"/>
              </a:spcBef>
              <a:spcAft>
                <a:spcPts val="0"/>
              </a:spcAft>
              <a:buSzPts val="1800"/>
              <a:buChar char="●"/>
            </a:pPr>
            <a:r>
              <a:rPr lang="en" sz="1800"/>
              <a:t>Built-in IR filter</a:t>
            </a:r>
            <a:endParaRPr sz="1800"/>
          </a:p>
          <a:p>
            <a:pPr indent="-342900" lvl="0" marL="457200" rtl="0" algn="l">
              <a:spcBef>
                <a:spcPts val="0"/>
              </a:spcBef>
              <a:spcAft>
                <a:spcPts val="0"/>
              </a:spcAft>
              <a:buSzPts val="1800"/>
              <a:buChar char="●"/>
            </a:pPr>
            <a:r>
              <a:rPr lang="en" sz="1800"/>
              <a:t>0.03uA @ 0.01 </a:t>
            </a:r>
            <a:r>
              <a:rPr lang="en" sz="1800"/>
              <a:t>mW * cm</a:t>
            </a:r>
            <a:r>
              <a:rPr baseline="30000" lang="en" sz="1800"/>
              <a:t>-2</a:t>
            </a:r>
            <a:endParaRPr sz="1800"/>
          </a:p>
          <a:p>
            <a:pPr indent="0" lvl="0" marL="457200" rtl="0" algn="l">
              <a:spcBef>
                <a:spcPts val="1600"/>
              </a:spcBef>
              <a:spcAft>
                <a:spcPts val="1600"/>
              </a:spcAft>
              <a:buNone/>
            </a:pPr>
            <a:r>
              <a:t/>
            </a:r>
            <a:endParaRPr sz="1800"/>
          </a:p>
        </p:txBody>
      </p:sp>
      <p:pic>
        <p:nvPicPr>
          <p:cNvPr id="195" name="Google Shape;195;p32"/>
          <p:cNvPicPr preferRelativeResize="0"/>
          <p:nvPr/>
        </p:nvPicPr>
        <p:blipFill>
          <a:blip r:embed="rId3">
            <a:alphaModFix/>
          </a:blip>
          <a:stretch>
            <a:fillRect/>
          </a:stretch>
        </p:blipFill>
        <p:spPr>
          <a:xfrm>
            <a:off x="3796078" y="152400"/>
            <a:ext cx="4838701"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Photodiode Circuit</a:t>
            </a:r>
            <a:endParaRPr/>
          </a:p>
        </p:txBody>
      </p:sp>
      <p:sp>
        <p:nvSpPr>
          <p:cNvPr id="201" name="Google Shape;201;p33"/>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Photodiodes operate usually in reverse bias</a:t>
            </a:r>
            <a:endParaRPr sz="1800"/>
          </a:p>
          <a:p>
            <a:pPr indent="-342900" lvl="0" marL="457200" rtl="0" algn="l">
              <a:spcBef>
                <a:spcPts val="0"/>
              </a:spcBef>
              <a:spcAft>
                <a:spcPts val="0"/>
              </a:spcAft>
              <a:buSzPts val="1800"/>
              <a:buChar char="●"/>
            </a:pPr>
            <a:r>
              <a:rPr lang="en" sz="1800"/>
              <a:t>V</a:t>
            </a:r>
            <a:r>
              <a:rPr baseline="-25000" lang="en" sz="1800"/>
              <a:t>out</a:t>
            </a:r>
            <a:r>
              <a:rPr lang="en" sz="1800"/>
              <a:t> = I</a:t>
            </a:r>
            <a:r>
              <a:rPr baseline="-25000" lang="en" sz="1800"/>
              <a:t>PD </a:t>
            </a:r>
            <a:r>
              <a:rPr lang="en" sz="1800"/>
              <a:t>* R</a:t>
            </a:r>
            <a:r>
              <a:rPr baseline="-25000" lang="en" sz="1800"/>
              <a:t>feedback</a:t>
            </a:r>
            <a:endParaRPr baseline="-25000" sz="1800"/>
          </a:p>
          <a:p>
            <a:pPr indent="-342900" lvl="0" marL="457200" rtl="0" algn="l">
              <a:spcBef>
                <a:spcPts val="0"/>
              </a:spcBef>
              <a:spcAft>
                <a:spcPts val="0"/>
              </a:spcAft>
              <a:buSzPts val="1800"/>
              <a:buChar char="●"/>
            </a:pPr>
            <a:r>
              <a:rPr lang="en" sz="1800"/>
              <a:t>R</a:t>
            </a:r>
            <a:r>
              <a:rPr baseline="-25000" lang="en" sz="1800"/>
              <a:t>feedback </a:t>
            </a:r>
            <a:r>
              <a:rPr lang="en" sz="1800"/>
              <a:t>= 1MΩ</a:t>
            </a:r>
            <a:endParaRPr sz="1800"/>
          </a:p>
          <a:p>
            <a:pPr indent="-342900" lvl="0" marL="457200" rtl="0" algn="l">
              <a:spcBef>
                <a:spcPts val="0"/>
              </a:spcBef>
              <a:spcAft>
                <a:spcPts val="0"/>
              </a:spcAft>
              <a:buSzPts val="1800"/>
              <a:buChar char="●"/>
            </a:pPr>
            <a:r>
              <a:rPr lang="en" sz="1800"/>
              <a:t>Lowpass RC filter at 7.62Hz</a:t>
            </a:r>
            <a:endParaRPr sz="1800"/>
          </a:p>
          <a:p>
            <a:pPr indent="0" lvl="0" marL="457200" rtl="0" algn="l">
              <a:spcBef>
                <a:spcPts val="1600"/>
              </a:spcBef>
              <a:spcAft>
                <a:spcPts val="1600"/>
              </a:spcAft>
              <a:buNone/>
            </a:pPr>
            <a:r>
              <a:t/>
            </a:r>
            <a:endParaRPr sz="1800"/>
          </a:p>
        </p:txBody>
      </p:sp>
      <p:pic>
        <p:nvPicPr>
          <p:cNvPr id="202" name="Google Shape;202;p33"/>
          <p:cNvPicPr preferRelativeResize="0"/>
          <p:nvPr/>
        </p:nvPicPr>
        <p:blipFill>
          <a:blip r:embed="rId3">
            <a:alphaModFix/>
          </a:blip>
          <a:stretch>
            <a:fillRect/>
          </a:stretch>
        </p:blipFill>
        <p:spPr>
          <a:xfrm>
            <a:off x="3330737" y="889063"/>
            <a:ext cx="5805138" cy="3365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Motivation</a:t>
            </a:r>
            <a:endParaRPr/>
          </a:p>
        </p:txBody>
      </p:sp>
      <p:sp>
        <p:nvSpPr>
          <p:cNvPr id="87" name="Google Shape;87;p16"/>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The number of cyclists has been steadily increasing in major US cities such as New York, Chicago, Portland and San Francisco</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Bike lights aren’t sensitive to environment changes such as fog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Pedalcyclist fatalities increased by 11% between 2015 and 2016</a:t>
            </a:r>
            <a:endParaRPr>
              <a:solidFill>
                <a:srgbClr val="000000"/>
              </a:solidFill>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226078" y="357800"/>
            <a:ext cx="2808000" cy="953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Questrial"/>
              <a:buNone/>
            </a:pPr>
            <a:r>
              <a:rPr lang="en"/>
              <a:t>Microcontroller</a:t>
            </a:r>
            <a:endParaRPr/>
          </a:p>
        </p:txBody>
      </p:sp>
      <p:sp>
        <p:nvSpPr>
          <p:cNvPr id="208" name="Google Shape;208;p34"/>
          <p:cNvSpPr txBox="1"/>
          <p:nvPr>
            <p:ph idx="1" type="body"/>
          </p:nvPr>
        </p:nvSpPr>
        <p:spPr>
          <a:xfrm>
            <a:off x="226075" y="1465800"/>
            <a:ext cx="2808000" cy="3163500"/>
          </a:xfrm>
          <a:prstGeom prst="rect">
            <a:avLst/>
          </a:prstGeom>
          <a:noFill/>
          <a:ln>
            <a:noFill/>
          </a:ln>
          <a:effectLst>
            <a:reflection blurRad="0" dir="5400000" dist="38100" endA="0" fadeDir="5400012" kx="0" rotWithShape="0" algn="bl" stPos="0" sy="-100000" ky="0"/>
          </a:effectLst>
        </p:spPr>
        <p:txBody>
          <a:bodyPr anchorCtr="0" anchor="t" bIns="34275" lIns="68575" spcFirstLastPara="1" rIns="68575" wrap="square" tIns="34275">
            <a:noAutofit/>
          </a:bodyPr>
          <a:lstStyle/>
          <a:p>
            <a:pPr indent="-342900" lvl="0" marL="457200" rtl="0" algn="l">
              <a:lnSpc>
                <a:spcPct val="120000"/>
              </a:lnSpc>
              <a:spcBef>
                <a:spcPts val="800"/>
              </a:spcBef>
              <a:spcAft>
                <a:spcPts val="0"/>
              </a:spcAft>
              <a:buClr>
                <a:srgbClr val="FFFFFF"/>
              </a:buClr>
              <a:buSzPts val="1800"/>
              <a:buChar char="●"/>
            </a:pPr>
            <a:r>
              <a:rPr lang="en" sz="1800">
                <a:solidFill>
                  <a:srgbClr val="FFFFFF"/>
                </a:solidFill>
              </a:rPr>
              <a:t>ATMega 328P - PU</a:t>
            </a:r>
            <a:endParaRPr sz="1800">
              <a:solidFill>
                <a:srgbClr val="FFFFFF"/>
              </a:solidFill>
            </a:endParaRPr>
          </a:p>
          <a:p>
            <a:pPr indent="-342900" lvl="0" marL="457200" rtl="0" algn="l">
              <a:lnSpc>
                <a:spcPct val="120000"/>
              </a:lnSpc>
              <a:spcBef>
                <a:spcPts val="0"/>
              </a:spcBef>
              <a:spcAft>
                <a:spcPts val="0"/>
              </a:spcAft>
              <a:buClr>
                <a:srgbClr val="FFFFFF"/>
              </a:buClr>
              <a:buSzPts val="1800"/>
              <a:buChar char="●"/>
            </a:pPr>
            <a:r>
              <a:rPr lang="en" sz="1800">
                <a:solidFill>
                  <a:srgbClr val="FFFFFF"/>
                </a:solidFill>
              </a:rPr>
              <a:t>8 bit 32 KB flash memory</a:t>
            </a:r>
            <a:endParaRPr sz="1800">
              <a:solidFill>
                <a:srgbClr val="FFFFFF"/>
              </a:solidFill>
            </a:endParaRPr>
          </a:p>
          <a:p>
            <a:pPr indent="-342900" lvl="0" marL="457200" rtl="0" algn="l">
              <a:lnSpc>
                <a:spcPct val="120000"/>
              </a:lnSpc>
              <a:spcBef>
                <a:spcPts val="0"/>
              </a:spcBef>
              <a:spcAft>
                <a:spcPts val="0"/>
              </a:spcAft>
              <a:buClr>
                <a:srgbClr val="FFFFFF"/>
              </a:buClr>
              <a:buSzPts val="1800"/>
              <a:buChar char="●"/>
            </a:pPr>
            <a:r>
              <a:rPr lang="en" sz="1800">
                <a:solidFill>
                  <a:srgbClr val="FFFFFF"/>
                </a:solidFill>
              </a:rPr>
              <a:t>Operates from 1.8 - 5.5 V</a:t>
            </a:r>
            <a:endParaRPr sz="1800">
              <a:solidFill>
                <a:srgbClr val="FFFFFF"/>
              </a:solidFill>
            </a:endParaRPr>
          </a:p>
          <a:p>
            <a:pPr indent="-38100" lvl="0" marL="177800" rtl="0" algn="l">
              <a:lnSpc>
                <a:spcPct val="120000"/>
              </a:lnSpc>
              <a:spcBef>
                <a:spcPts val="800"/>
              </a:spcBef>
              <a:spcAft>
                <a:spcPts val="0"/>
              </a:spcAft>
              <a:buClr>
                <a:schemeClr val="lt1"/>
              </a:buClr>
              <a:buSzPts val="2300"/>
              <a:buNone/>
            </a:pPr>
            <a:r>
              <a:t/>
            </a:r>
            <a:endParaRPr/>
          </a:p>
          <a:p>
            <a:pPr indent="0" lvl="0" marL="0" rtl="0" algn="ctr">
              <a:lnSpc>
                <a:spcPct val="120000"/>
              </a:lnSpc>
              <a:spcBef>
                <a:spcPts val="800"/>
              </a:spcBef>
              <a:spcAft>
                <a:spcPts val="1600"/>
              </a:spcAft>
              <a:buClr>
                <a:schemeClr val="lt1"/>
              </a:buClr>
              <a:buSzPts val="2300"/>
              <a:buNone/>
            </a:pPr>
            <a:r>
              <a:t/>
            </a:r>
            <a:endParaRPr/>
          </a:p>
        </p:txBody>
      </p:sp>
      <p:pic>
        <p:nvPicPr>
          <p:cNvPr id="209" name="Google Shape;209;p34"/>
          <p:cNvPicPr preferRelativeResize="0"/>
          <p:nvPr/>
        </p:nvPicPr>
        <p:blipFill rotWithShape="1">
          <a:blip r:embed="rId3">
            <a:alphaModFix/>
          </a:blip>
          <a:srcRect b="0" l="0" r="0" t="0"/>
          <a:stretch/>
        </p:blipFill>
        <p:spPr>
          <a:xfrm>
            <a:off x="4714174" y="1410250"/>
            <a:ext cx="2412450" cy="2412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226078" y="357800"/>
            <a:ext cx="2808000" cy="953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Questrial"/>
              <a:buNone/>
            </a:pPr>
            <a:r>
              <a:rPr lang="en"/>
              <a:t>USB Communication</a:t>
            </a:r>
            <a:endParaRPr/>
          </a:p>
        </p:txBody>
      </p:sp>
      <p:sp>
        <p:nvSpPr>
          <p:cNvPr id="215" name="Google Shape;215;p35"/>
          <p:cNvSpPr txBox="1"/>
          <p:nvPr>
            <p:ph idx="1" type="body"/>
          </p:nvPr>
        </p:nvSpPr>
        <p:spPr>
          <a:xfrm>
            <a:off x="226075" y="1465800"/>
            <a:ext cx="2808000" cy="3163500"/>
          </a:xfrm>
          <a:prstGeom prst="rect">
            <a:avLst/>
          </a:prstGeom>
          <a:noFill/>
          <a:ln>
            <a:noFill/>
          </a:ln>
        </p:spPr>
        <p:txBody>
          <a:bodyPr anchorCtr="0" anchor="t" bIns="34275" lIns="68575" spcFirstLastPara="1" rIns="68575" wrap="square" tIns="34275">
            <a:noAutofit/>
          </a:bodyPr>
          <a:lstStyle/>
          <a:p>
            <a:pPr indent="-342900" lvl="0" marL="457200" rtl="0" algn="l">
              <a:lnSpc>
                <a:spcPct val="120000"/>
              </a:lnSpc>
              <a:spcBef>
                <a:spcPts val="800"/>
              </a:spcBef>
              <a:spcAft>
                <a:spcPts val="0"/>
              </a:spcAft>
              <a:buClr>
                <a:srgbClr val="FFFFFF"/>
              </a:buClr>
              <a:buSzPts val="1800"/>
              <a:buChar char="●"/>
            </a:pPr>
            <a:r>
              <a:rPr lang="en" sz="1800">
                <a:solidFill>
                  <a:srgbClr val="FFFFFF"/>
                </a:solidFill>
              </a:rPr>
              <a:t>FT 232 R Chip</a:t>
            </a:r>
            <a:endParaRPr sz="1800">
              <a:solidFill>
                <a:srgbClr val="FFFFFF"/>
              </a:solidFill>
            </a:endParaRPr>
          </a:p>
          <a:p>
            <a:pPr indent="-342900" lvl="0" marL="457200" rtl="0" algn="l">
              <a:lnSpc>
                <a:spcPct val="120000"/>
              </a:lnSpc>
              <a:spcBef>
                <a:spcPts val="0"/>
              </a:spcBef>
              <a:spcAft>
                <a:spcPts val="0"/>
              </a:spcAft>
              <a:buClr>
                <a:srgbClr val="FFFFFF"/>
              </a:buClr>
              <a:buSzPts val="1800"/>
              <a:buChar char="●"/>
            </a:pPr>
            <a:r>
              <a:rPr lang="en" sz="1800">
                <a:solidFill>
                  <a:srgbClr val="FFFFFF"/>
                </a:solidFill>
              </a:rPr>
              <a:t>Breakout board with 6 headers</a:t>
            </a:r>
            <a:endParaRPr sz="1800">
              <a:solidFill>
                <a:srgbClr val="FFFFFF"/>
              </a:solidFill>
            </a:endParaRPr>
          </a:p>
          <a:p>
            <a:pPr indent="-342900" lvl="0" marL="457200" rtl="0" algn="l">
              <a:lnSpc>
                <a:spcPct val="120000"/>
              </a:lnSpc>
              <a:spcBef>
                <a:spcPts val="0"/>
              </a:spcBef>
              <a:spcAft>
                <a:spcPts val="0"/>
              </a:spcAft>
              <a:buClr>
                <a:srgbClr val="FFFFFF"/>
              </a:buClr>
              <a:buSzPts val="1800"/>
              <a:buChar char="●"/>
            </a:pPr>
            <a:r>
              <a:rPr lang="en" sz="1800">
                <a:solidFill>
                  <a:srgbClr val="FFFFFF"/>
                </a:solidFill>
              </a:rPr>
              <a:t>Auto - resets Arduino sketches</a:t>
            </a:r>
            <a:endParaRPr sz="1800">
              <a:solidFill>
                <a:srgbClr val="FFFFFF"/>
              </a:solidFill>
            </a:endParaRPr>
          </a:p>
          <a:p>
            <a:pPr indent="-38100" lvl="0" marL="177800" rtl="0" algn="l">
              <a:lnSpc>
                <a:spcPct val="120000"/>
              </a:lnSpc>
              <a:spcBef>
                <a:spcPts val="800"/>
              </a:spcBef>
              <a:spcAft>
                <a:spcPts val="1600"/>
              </a:spcAft>
              <a:buClr>
                <a:schemeClr val="lt1"/>
              </a:buClr>
              <a:buSzPts val="2300"/>
              <a:buNone/>
            </a:pPr>
            <a:r>
              <a:t/>
            </a:r>
            <a:endParaRPr/>
          </a:p>
        </p:txBody>
      </p:sp>
      <p:pic>
        <p:nvPicPr>
          <p:cNvPr id="216" name="Google Shape;216;p35"/>
          <p:cNvPicPr preferRelativeResize="0"/>
          <p:nvPr/>
        </p:nvPicPr>
        <p:blipFill rotWithShape="1">
          <a:blip r:embed="rId3">
            <a:alphaModFix/>
          </a:blip>
          <a:srcRect b="0" l="0" r="0" t="0"/>
          <a:stretch/>
        </p:blipFill>
        <p:spPr>
          <a:xfrm>
            <a:off x="5134578" y="1852215"/>
            <a:ext cx="1980321" cy="1980321"/>
          </a:xfrm>
          <a:prstGeom prst="rect">
            <a:avLst/>
          </a:prstGeom>
          <a:noFill/>
          <a:ln>
            <a:noFill/>
          </a:ln>
        </p:spPr>
      </p:pic>
      <p:cxnSp>
        <p:nvCxnSpPr>
          <p:cNvPr id="217" name="Google Shape;217;p35"/>
          <p:cNvCxnSpPr/>
          <p:nvPr/>
        </p:nvCxnSpPr>
        <p:spPr>
          <a:xfrm>
            <a:off x="5727700" y="1346200"/>
            <a:ext cx="12600" cy="800100"/>
          </a:xfrm>
          <a:prstGeom prst="straightConnector1">
            <a:avLst/>
          </a:prstGeom>
          <a:noFill/>
          <a:ln cap="flat" cmpd="sng" w="9525">
            <a:solidFill>
              <a:schemeClr val="dk2"/>
            </a:solidFill>
            <a:prstDash val="solid"/>
            <a:round/>
            <a:headEnd len="med" w="med" type="none"/>
            <a:tailEnd len="med" w="med" type="triangle"/>
          </a:ln>
        </p:spPr>
      </p:cxnSp>
      <p:sp>
        <p:nvSpPr>
          <p:cNvPr id="218" name="Google Shape;218;p35"/>
          <p:cNvSpPr txBox="1"/>
          <p:nvPr/>
        </p:nvSpPr>
        <p:spPr>
          <a:xfrm>
            <a:off x="5448300" y="1085800"/>
            <a:ext cx="812700" cy="3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LEDs</a:t>
            </a:r>
            <a:endParaRPr sz="1100"/>
          </a:p>
        </p:txBody>
      </p:sp>
      <p:cxnSp>
        <p:nvCxnSpPr>
          <p:cNvPr id="219" name="Google Shape;219;p35"/>
          <p:cNvCxnSpPr/>
          <p:nvPr/>
        </p:nvCxnSpPr>
        <p:spPr>
          <a:xfrm>
            <a:off x="5829300" y="1358900"/>
            <a:ext cx="50700" cy="761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226078" y="357800"/>
            <a:ext cx="2808000" cy="953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Questrial"/>
              <a:buNone/>
            </a:pPr>
            <a:r>
              <a:rPr lang="en"/>
              <a:t>Schematic</a:t>
            </a:r>
            <a:endParaRPr/>
          </a:p>
        </p:txBody>
      </p:sp>
      <p:pic>
        <p:nvPicPr>
          <p:cNvPr id="225" name="Google Shape;225;p36"/>
          <p:cNvPicPr preferRelativeResize="0"/>
          <p:nvPr/>
        </p:nvPicPr>
        <p:blipFill>
          <a:blip r:embed="rId3">
            <a:alphaModFix/>
          </a:blip>
          <a:stretch>
            <a:fillRect/>
          </a:stretch>
        </p:blipFill>
        <p:spPr>
          <a:xfrm>
            <a:off x="3384600" y="1190925"/>
            <a:ext cx="5600700" cy="2876050"/>
          </a:xfrm>
          <a:prstGeom prst="rect">
            <a:avLst/>
          </a:prstGeom>
          <a:noFill/>
          <a:ln>
            <a:noFill/>
          </a:ln>
        </p:spPr>
      </p:pic>
      <p:sp>
        <p:nvSpPr>
          <p:cNvPr id="226" name="Google Shape;226;p36"/>
          <p:cNvSpPr/>
          <p:nvPr/>
        </p:nvSpPr>
        <p:spPr>
          <a:xfrm>
            <a:off x="6616800" y="1465800"/>
            <a:ext cx="787500" cy="711300"/>
          </a:xfrm>
          <a:prstGeom prst="rect">
            <a:avLst/>
          </a:pr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6"/>
          <p:cNvSpPr/>
          <p:nvPr/>
        </p:nvSpPr>
        <p:spPr>
          <a:xfrm>
            <a:off x="3644900" y="2857500"/>
            <a:ext cx="1143000" cy="9399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8" name="Google Shape;228;p36"/>
          <p:cNvCxnSpPr>
            <a:stCxn id="226" idx="3"/>
          </p:cNvCxnSpPr>
          <p:nvPr/>
        </p:nvCxnSpPr>
        <p:spPr>
          <a:xfrm>
            <a:off x="7404300" y="1821450"/>
            <a:ext cx="634800" cy="0"/>
          </a:xfrm>
          <a:prstGeom prst="straightConnector1">
            <a:avLst/>
          </a:prstGeom>
          <a:noFill/>
          <a:ln cap="flat" cmpd="sng" w="9525">
            <a:solidFill>
              <a:schemeClr val="dk2"/>
            </a:solidFill>
            <a:prstDash val="solid"/>
            <a:round/>
            <a:headEnd len="med" w="med" type="none"/>
            <a:tailEnd len="med" w="med" type="triangle"/>
          </a:ln>
        </p:spPr>
      </p:cxnSp>
      <p:sp>
        <p:nvSpPr>
          <p:cNvPr id="229" name="Google Shape;229;p36"/>
          <p:cNvSpPr txBox="1"/>
          <p:nvPr/>
        </p:nvSpPr>
        <p:spPr>
          <a:xfrm>
            <a:off x="8039100" y="1618200"/>
            <a:ext cx="1143000" cy="5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USB communication</a:t>
            </a:r>
            <a:endParaRPr sz="1100"/>
          </a:p>
        </p:txBody>
      </p:sp>
      <p:sp>
        <p:nvSpPr>
          <p:cNvPr id="230" name="Google Shape;230;p36"/>
          <p:cNvSpPr txBox="1"/>
          <p:nvPr/>
        </p:nvSpPr>
        <p:spPr>
          <a:xfrm>
            <a:off x="3822650" y="4191000"/>
            <a:ext cx="787500" cy="6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External Clock        (16 Mhz) </a:t>
            </a:r>
            <a:endParaRPr sz="1100"/>
          </a:p>
        </p:txBody>
      </p:sp>
      <p:sp>
        <p:nvSpPr>
          <p:cNvPr id="231" name="Google Shape;231;p36"/>
          <p:cNvSpPr txBox="1"/>
          <p:nvPr>
            <p:ph idx="1" type="body"/>
          </p:nvPr>
        </p:nvSpPr>
        <p:spPr>
          <a:xfrm>
            <a:off x="226075" y="1465800"/>
            <a:ext cx="2808000" cy="1175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Schematic for microcontroller and subsystems</a:t>
            </a:r>
            <a:endParaRPr sz="1800"/>
          </a:p>
        </p:txBody>
      </p:sp>
      <p:cxnSp>
        <p:nvCxnSpPr>
          <p:cNvPr id="232" name="Google Shape;232;p36"/>
          <p:cNvCxnSpPr>
            <a:stCxn id="227" idx="2"/>
            <a:endCxn id="230" idx="0"/>
          </p:cNvCxnSpPr>
          <p:nvPr/>
        </p:nvCxnSpPr>
        <p:spPr>
          <a:xfrm>
            <a:off x="4216400" y="3797400"/>
            <a:ext cx="0" cy="393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Programming Microcontroller</a:t>
            </a:r>
            <a:endParaRPr/>
          </a:p>
        </p:txBody>
      </p:sp>
      <p:sp>
        <p:nvSpPr>
          <p:cNvPr id="238" name="Google Shape;238;p3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Added Arduino Bootloader for bypassing the need to buy a programmer</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Used Arduino IDE for programming and monitoring outputs</a:t>
            </a:r>
            <a:endParaRPr sz="1800">
              <a:solidFill>
                <a:srgbClr val="FFFFFF"/>
              </a:solidFill>
            </a:endParaRPr>
          </a:p>
          <a:p>
            <a:pPr indent="0" lvl="0" marL="457200" rtl="0" algn="l">
              <a:spcBef>
                <a:spcPts val="1600"/>
              </a:spcBef>
              <a:spcAft>
                <a:spcPts val="1600"/>
              </a:spcAft>
              <a:buNone/>
            </a:pPr>
            <a:r>
              <a:t/>
            </a:r>
            <a:endParaRPr/>
          </a:p>
        </p:txBody>
      </p:sp>
      <p:pic>
        <p:nvPicPr>
          <p:cNvPr id="239" name="Google Shape;239;p37"/>
          <p:cNvPicPr preferRelativeResize="0"/>
          <p:nvPr/>
        </p:nvPicPr>
        <p:blipFill>
          <a:blip r:embed="rId3">
            <a:alphaModFix/>
          </a:blip>
          <a:stretch>
            <a:fillRect/>
          </a:stretch>
        </p:blipFill>
        <p:spPr>
          <a:xfrm>
            <a:off x="4545125" y="1465800"/>
            <a:ext cx="2808000" cy="21032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Code Requirements</a:t>
            </a:r>
            <a:endParaRPr/>
          </a:p>
        </p:txBody>
      </p:sp>
      <p:sp>
        <p:nvSpPr>
          <p:cNvPr id="245" name="Google Shape;245;p3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Microcontroller should be able to control LEDs as required</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The LEDs should be switched on due to the backscattering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Laser diodes should be switched on in an alternating fashion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Measure photodiode values before switching to the other diode</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9"/>
          <p:cNvSpPr txBox="1"/>
          <p:nvPr>
            <p:ph type="title"/>
          </p:nvPr>
        </p:nvSpPr>
        <p:spPr>
          <a:xfrm>
            <a:off x="395700" y="7006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Code Breakdown</a:t>
            </a:r>
            <a:endParaRPr/>
          </a:p>
        </p:txBody>
      </p:sp>
      <p:sp>
        <p:nvSpPr>
          <p:cNvPr id="251" name="Google Shape;251;p39"/>
          <p:cNvSpPr txBox="1"/>
          <p:nvPr>
            <p:ph idx="1" type="body"/>
          </p:nvPr>
        </p:nvSpPr>
        <p:spPr>
          <a:xfrm>
            <a:off x="471900" y="1919075"/>
            <a:ext cx="8222100" cy="30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#define LD1 8</a:t>
            </a:r>
            <a:br>
              <a:rPr lang="en" sz="1100">
                <a:solidFill>
                  <a:srgbClr val="000000"/>
                </a:solidFill>
              </a:rPr>
            </a:br>
            <a:r>
              <a:rPr lang="en" sz="1100">
                <a:solidFill>
                  <a:srgbClr val="000000"/>
                </a:solidFill>
              </a:rPr>
              <a:t>#define LD2 9</a:t>
            </a:r>
            <a:br>
              <a:rPr lang="en" sz="1100">
                <a:solidFill>
                  <a:srgbClr val="000000"/>
                </a:solidFill>
              </a:rPr>
            </a:br>
            <a:r>
              <a:rPr lang="en" sz="1100">
                <a:solidFill>
                  <a:srgbClr val="000000"/>
                </a:solidFill>
              </a:rPr>
              <a:t>#define LED A4</a:t>
            </a:r>
            <a:br>
              <a:rPr lang="en" sz="1100">
                <a:solidFill>
                  <a:srgbClr val="000000"/>
                </a:solidFill>
              </a:rPr>
            </a:br>
            <a:r>
              <a:rPr lang="en" sz="1100">
                <a:solidFill>
                  <a:srgbClr val="000000"/>
                </a:solidFill>
              </a:rPr>
              <a:t>#define PD A5</a:t>
            </a:r>
            <a:br>
              <a:rPr lang="en" sz="1100">
                <a:solidFill>
                  <a:srgbClr val="000000"/>
                </a:solidFill>
              </a:rPr>
            </a:br>
            <a:br>
              <a:rPr lang="en" sz="1100">
                <a:solidFill>
                  <a:srgbClr val="000000"/>
                </a:solidFill>
              </a:rPr>
            </a:br>
            <a:r>
              <a:rPr lang="en" sz="1100">
                <a:solidFill>
                  <a:srgbClr val="000000"/>
                </a:solidFill>
              </a:rPr>
              <a:t>bool LD1_ON false;</a:t>
            </a:r>
            <a:br>
              <a:rPr lang="en" sz="1100">
                <a:solidFill>
                  <a:srgbClr val="000000"/>
                </a:solidFill>
              </a:rPr>
            </a:br>
            <a:r>
              <a:rPr lang="en" sz="1100">
                <a:solidFill>
                  <a:srgbClr val="000000"/>
                </a:solidFill>
              </a:rPr>
              <a:t>int PD_values[2];</a:t>
            </a:r>
            <a:br>
              <a:rPr lang="en" sz="1100">
                <a:solidFill>
                  <a:srgbClr val="000000"/>
                </a:solidFill>
              </a:rPr>
            </a:br>
            <a:br>
              <a:rPr lang="en" sz="1100">
                <a:solidFill>
                  <a:srgbClr val="000000"/>
                </a:solidFill>
              </a:rPr>
            </a:br>
            <a:r>
              <a:rPr lang="en" sz="1100">
                <a:solidFill>
                  <a:srgbClr val="000000"/>
                </a:solidFill>
              </a:rPr>
              <a:t>int threshold = 10;</a:t>
            </a:r>
            <a:endParaRPr sz="1100">
              <a:solidFill>
                <a:srgbClr val="000000"/>
              </a:solidFill>
            </a:endParaRPr>
          </a:p>
          <a:p>
            <a:pPr indent="0" lvl="0" marL="0" rtl="0" algn="l">
              <a:spcBef>
                <a:spcPts val="1600"/>
              </a:spcBef>
              <a:spcAft>
                <a:spcPts val="1600"/>
              </a:spcAft>
              <a:buNone/>
            </a:pPr>
            <a:br>
              <a:rPr lang="en" sz="1100">
                <a:solidFill>
                  <a:srgbClr val="000000"/>
                </a:solidFill>
              </a:rPr>
            </a:br>
            <a:r>
              <a:rPr lang="en" sz="1100">
                <a:solidFill>
                  <a:srgbClr val="000000"/>
                </a:solidFill>
              </a:rPr>
              <a:t>void setup() {</a:t>
            </a:r>
            <a:br>
              <a:rPr lang="en" sz="1100">
                <a:solidFill>
                  <a:srgbClr val="000000"/>
                </a:solidFill>
              </a:rPr>
            </a:br>
            <a:br>
              <a:rPr lang="en" sz="1100">
                <a:solidFill>
                  <a:srgbClr val="000000"/>
                </a:solidFill>
              </a:rPr>
            </a:br>
            <a:r>
              <a:rPr lang="en" sz="1100">
                <a:solidFill>
                  <a:srgbClr val="000000"/>
                </a:solidFill>
              </a:rPr>
              <a:t>  pinMode(LED, OUTPUT);</a:t>
            </a:r>
            <a:br>
              <a:rPr lang="en" sz="1100">
                <a:solidFill>
                  <a:srgbClr val="000000"/>
                </a:solidFill>
              </a:rPr>
            </a:br>
            <a:r>
              <a:rPr lang="en" sz="1100">
                <a:solidFill>
                  <a:srgbClr val="000000"/>
                </a:solidFill>
              </a:rPr>
              <a:t>  pinMode(PD, INPUT);</a:t>
            </a:r>
            <a:br>
              <a:rPr lang="en" sz="1100">
                <a:solidFill>
                  <a:srgbClr val="000000"/>
                </a:solidFill>
              </a:rPr>
            </a:br>
            <a:br>
              <a:rPr lang="en" sz="1100">
                <a:solidFill>
                  <a:srgbClr val="000000"/>
                </a:solidFill>
              </a:rPr>
            </a:br>
            <a:endParaRPr sz="1100">
              <a:solidFill>
                <a:srgbClr val="000000"/>
              </a:solidFill>
            </a:endParaRPr>
          </a:p>
        </p:txBody>
      </p:sp>
      <p:sp>
        <p:nvSpPr>
          <p:cNvPr id="252" name="Google Shape;252;p39"/>
          <p:cNvSpPr txBox="1"/>
          <p:nvPr/>
        </p:nvSpPr>
        <p:spPr>
          <a:xfrm>
            <a:off x="3924300" y="2006600"/>
            <a:ext cx="3683100" cy="273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sz="1100">
                <a:latin typeface="Roboto"/>
                <a:ea typeface="Roboto"/>
                <a:cs typeface="Roboto"/>
                <a:sym typeface="Roboto"/>
              </a:rPr>
              <a:t>  pinMode(LD1, OUTPUT);</a:t>
            </a:r>
            <a:br>
              <a:rPr lang="en" sz="1100">
                <a:latin typeface="Roboto"/>
                <a:ea typeface="Roboto"/>
                <a:cs typeface="Roboto"/>
                <a:sym typeface="Roboto"/>
              </a:rPr>
            </a:br>
            <a:r>
              <a:rPr lang="en" sz="1100">
                <a:latin typeface="Roboto"/>
                <a:ea typeface="Roboto"/>
                <a:cs typeface="Roboto"/>
                <a:sym typeface="Roboto"/>
              </a:rPr>
              <a:t>  pinMode(LD2, OUTPUT);</a:t>
            </a:r>
            <a:br>
              <a:rPr lang="en" sz="1100">
                <a:latin typeface="Roboto"/>
                <a:ea typeface="Roboto"/>
                <a:cs typeface="Roboto"/>
                <a:sym typeface="Roboto"/>
              </a:rPr>
            </a:br>
            <a:r>
              <a:rPr lang="en" sz="1100">
                <a:latin typeface="Roboto"/>
                <a:ea typeface="Roboto"/>
                <a:cs typeface="Roboto"/>
                <a:sym typeface="Roboto"/>
              </a:rPr>
              <a:t>  Serial.begin(9600);</a:t>
            </a:r>
            <a:br>
              <a:rPr lang="en" sz="1100">
                <a:latin typeface="Roboto"/>
                <a:ea typeface="Roboto"/>
                <a:cs typeface="Roboto"/>
                <a:sym typeface="Roboto"/>
              </a:rPr>
            </a:br>
            <a:r>
              <a:rPr lang="en" sz="1100">
                <a:latin typeface="Roboto"/>
                <a:ea typeface="Roboto"/>
                <a:cs typeface="Roboto"/>
                <a:sym typeface="Roboto"/>
              </a:rPr>
              <a:t> </a:t>
            </a:r>
            <a:br>
              <a:rPr lang="en" sz="1100">
                <a:latin typeface="Roboto"/>
                <a:ea typeface="Roboto"/>
                <a:cs typeface="Roboto"/>
                <a:sym typeface="Roboto"/>
              </a:rPr>
            </a:br>
            <a:r>
              <a:rPr lang="en" sz="1100">
                <a:latin typeface="Roboto"/>
                <a:ea typeface="Roboto"/>
                <a:cs typeface="Roboto"/>
                <a:sym typeface="Roboto"/>
              </a:rPr>
              <a:t>  PD_values[0] = 0;</a:t>
            </a:r>
            <a:br>
              <a:rPr lang="en" sz="1100">
                <a:latin typeface="Roboto"/>
                <a:ea typeface="Roboto"/>
                <a:cs typeface="Roboto"/>
                <a:sym typeface="Roboto"/>
              </a:rPr>
            </a:br>
            <a:r>
              <a:rPr lang="en" sz="1100">
                <a:latin typeface="Roboto"/>
                <a:ea typeface="Roboto"/>
                <a:cs typeface="Roboto"/>
                <a:sym typeface="Roboto"/>
              </a:rPr>
              <a:t>  PD_values[1] = 0;</a:t>
            </a:r>
            <a:br>
              <a:rPr lang="en" sz="1100">
                <a:latin typeface="Roboto"/>
                <a:ea typeface="Roboto"/>
                <a:cs typeface="Roboto"/>
                <a:sym typeface="Roboto"/>
              </a:rPr>
            </a:br>
            <a:r>
              <a:rPr lang="en" sz="1100">
                <a:latin typeface="Roboto"/>
                <a:ea typeface="Roboto"/>
                <a:cs typeface="Roboto"/>
                <a:sym typeface="Roboto"/>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Code Breakdown</a:t>
            </a:r>
            <a:endParaRPr/>
          </a:p>
        </p:txBody>
      </p:sp>
      <p:sp>
        <p:nvSpPr>
          <p:cNvPr id="258" name="Google Shape;258;p40"/>
          <p:cNvSpPr txBox="1"/>
          <p:nvPr>
            <p:ph idx="1" type="body"/>
          </p:nvPr>
        </p:nvSpPr>
        <p:spPr>
          <a:xfrm>
            <a:off x="471900" y="1919075"/>
            <a:ext cx="8222100" cy="312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rgbClr val="000000"/>
              </a:buClr>
              <a:buSzPts val="1100"/>
              <a:buFont typeface="Arial"/>
              <a:buNone/>
            </a:pPr>
            <a:r>
              <a:rPr lang="en" sz="900">
                <a:solidFill>
                  <a:srgbClr val="000000"/>
                </a:solidFill>
              </a:rPr>
              <a:t>void loop() {</a:t>
            </a:r>
            <a:br>
              <a:rPr lang="en" sz="900">
                <a:solidFill>
                  <a:srgbClr val="000000"/>
                </a:solidFill>
              </a:rPr>
            </a:br>
            <a:r>
              <a:rPr lang="en" sz="900">
                <a:solidFill>
                  <a:srgbClr val="000000"/>
                </a:solidFill>
              </a:rPr>
              <a:t>  // put your main code here, to run repeatedly:</a:t>
            </a:r>
            <a:br>
              <a:rPr lang="en" sz="900">
                <a:solidFill>
                  <a:srgbClr val="000000"/>
                </a:solidFill>
              </a:rPr>
            </a:br>
            <a:r>
              <a:rPr lang="en" sz="900">
                <a:solidFill>
                  <a:srgbClr val="000000"/>
                </a:solidFill>
              </a:rPr>
              <a:t>  if (LD1_ON) {</a:t>
            </a:r>
            <a:br>
              <a:rPr lang="en" sz="900">
                <a:solidFill>
                  <a:srgbClr val="000000"/>
                </a:solidFill>
              </a:rPr>
            </a:br>
            <a:r>
              <a:rPr lang="en" sz="900">
                <a:solidFill>
                  <a:srgbClr val="000000"/>
                </a:solidFill>
              </a:rPr>
              <a:t>	digitalWrite(LD1, HIGH);</a:t>
            </a:r>
            <a:br>
              <a:rPr lang="en" sz="900">
                <a:solidFill>
                  <a:srgbClr val="000000"/>
                </a:solidFill>
              </a:rPr>
            </a:br>
            <a:r>
              <a:rPr lang="en" sz="900">
                <a:solidFill>
                  <a:srgbClr val="000000"/>
                </a:solidFill>
              </a:rPr>
              <a:t>	PD_values[0] = analogRead(PD);												                                                         	LD1_ON = false;</a:t>
            </a:r>
            <a:br>
              <a:rPr lang="en" sz="900">
                <a:solidFill>
                  <a:srgbClr val="000000"/>
                </a:solidFill>
              </a:rPr>
            </a:br>
            <a:r>
              <a:rPr lang="en" sz="900">
                <a:solidFill>
                  <a:srgbClr val="000000"/>
                </a:solidFill>
              </a:rPr>
              <a:t>                digitalWrite(LD1, LOW);			 											</a:t>
            </a:r>
            <a:br>
              <a:rPr lang="en" sz="900">
                <a:solidFill>
                  <a:srgbClr val="000000"/>
                </a:solidFill>
              </a:rPr>
            </a:br>
            <a:r>
              <a:rPr lang="en" sz="900">
                <a:solidFill>
                  <a:srgbClr val="000000"/>
                </a:solidFill>
              </a:rPr>
              <a:t>  }</a:t>
            </a:r>
            <a:br>
              <a:rPr lang="en" sz="900">
                <a:solidFill>
                  <a:srgbClr val="000000"/>
                </a:solidFill>
              </a:rPr>
            </a:br>
            <a:r>
              <a:rPr lang="en" sz="900">
                <a:solidFill>
                  <a:srgbClr val="000000"/>
                </a:solidFill>
              </a:rPr>
              <a:t>  else {</a:t>
            </a:r>
            <a:br>
              <a:rPr lang="en" sz="900">
                <a:solidFill>
                  <a:srgbClr val="000000"/>
                </a:solidFill>
              </a:rPr>
            </a:br>
            <a:r>
              <a:rPr lang="en" sz="900">
                <a:solidFill>
                  <a:srgbClr val="000000"/>
                </a:solidFill>
              </a:rPr>
              <a:t>	digitalWrite(LD2, HIGH);</a:t>
            </a:r>
            <a:br>
              <a:rPr lang="en" sz="900">
                <a:solidFill>
                  <a:srgbClr val="000000"/>
                </a:solidFill>
              </a:rPr>
            </a:br>
            <a:r>
              <a:rPr lang="en" sz="900">
                <a:solidFill>
                  <a:srgbClr val="000000"/>
                </a:solidFill>
              </a:rPr>
              <a:t>	PD_values[1] = analogRead(PD);												                       	LD1_ON = true;</a:t>
            </a:r>
            <a:br>
              <a:rPr lang="en" sz="900">
                <a:solidFill>
                  <a:srgbClr val="000000"/>
                </a:solidFill>
              </a:rPr>
            </a:br>
            <a:r>
              <a:rPr lang="en" sz="900">
                <a:solidFill>
                  <a:srgbClr val="000000"/>
                </a:solidFill>
              </a:rPr>
              <a:t>                digitalWrite(LD2, LOW);</a:t>
            </a:r>
            <a:br>
              <a:rPr lang="en" sz="900">
                <a:solidFill>
                  <a:srgbClr val="000000"/>
                </a:solidFill>
              </a:rPr>
            </a:br>
            <a:r>
              <a:rPr lang="en" sz="900">
                <a:solidFill>
                  <a:srgbClr val="000000"/>
                </a:solidFill>
              </a:rPr>
              <a:t>  }</a:t>
            </a:r>
            <a:br>
              <a:rPr lang="en" sz="900">
                <a:solidFill>
                  <a:srgbClr val="000000"/>
                </a:solidFill>
              </a:rPr>
            </a:br>
            <a:r>
              <a:rPr lang="en" sz="900">
                <a:solidFill>
                  <a:srgbClr val="000000"/>
                </a:solidFill>
              </a:rPr>
              <a:t>  if abs(PD_values[0] - PD_values[1]) &gt; threshold digitalWrite(LED, HIGH);</a:t>
            </a:r>
            <a:br>
              <a:rPr lang="en" sz="900">
                <a:solidFill>
                  <a:srgbClr val="000000"/>
                </a:solidFill>
              </a:rPr>
            </a:br>
            <a:r>
              <a:rPr lang="en" sz="900">
                <a:solidFill>
                  <a:srgbClr val="000000"/>
                </a:solidFill>
              </a:rPr>
              <a:t>  else digitalWrite(LED, LOW);</a:t>
            </a:r>
            <a:br>
              <a:rPr lang="en" sz="900">
                <a:solidFill>
                  <a:srgbClr val="000000"/>
                </a:solidFill>
              </a:rPr>
            </a:br>
            <a:r>
              <a:rPr lang="en" sz="900">
                <a:solidFill>
                  <a:srgbClr val="000000"/>
                </a:solidFill>
              </a:rPr>
              <a:t>  delay(500);</a:t>
            </a:r>
            <a:br>
              <a:rPr lang="en" sz="900">
                <a:solidFill>
                  <a:srgbClr val="000000"/>
                </a:solidFill>
              </a:rPr>
            </a:br>
            <a:r>
              <a:rPr lang="en" sz="900">
                <a:solidFill>
                  <a:srgbClr val="000000"/>
                </a:solidFill>
              </a:rPr>
              <a:t>}</a:t>
            </a:r>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471900" y="738725"/>
            <a:ext cx="8222100" cy="767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Questrial"/>
              <a:buNone/>
            </a:pPr>
            <a:r>
              <a:rPr lang="en"/>
              <a:t>Power Supply</a:t>
            </a:r>
            <a:endParaRPr/>
          </a:p>
        </p:txBody>
      </p:sp>
      <p:sp>
        <p:nvSpPr>
          <p:cNvPr id="264" name="Google Shape;264;p41"/>
          <p:cNvSpPr txBox="1"/>
          <p:nvPr>
            <p:ph idx="1" type="body"/>
          </p:nvPr>
        </p:nvSpPr>
        <p:spPr>
          <a:xfrm>
            <a:off x="471900" y="1919075"/>
            <a:ext cx="8222100" cy="2710200"/>
          </a:xfrm>
          <a:prstGeom prst="rect">
            <a:avLst/>
          </a:prstGeom>
          <a:noFill/>
          <a:ln>
            <a:noFill/>
          </a:ln>
        </p:spPr>
        <p:txBody>
          <a:bodyPr anchorCtr="0" anchor="t" bIns="34275" lIns="68575" spcFirstLastPara="1" rIns="68575" wrap="square" tIns="34275">
            <a:noAutofit/>
          </a:bodyPr>
          <a:lstStyle/>
          <a:p>
            <a:pPr indent="-342900" lvl="0" marL="457200" rtl="0" algn="l">
              <a:lnSpc>
                <a:spcPct val="120000"/>
              </a:lnSpc>
              <a:spcBef>
                <a:spcPts val="800"/>
              </a:spcBef>
              <a:spcAft>
                <a:spcPts val="0"/>
              </a:spcAft>
              <a:buClr>
                <a:srgbClr val="000000"/>
              </a:buClr>
              <a:buSzPts val="1800"/>
              <a:buChar char="●"/>
            </a:pPr>
            <a:r>
              <a:rPr lang="en">
                <a:solidFill>
                  <a:srgbClr val="000000"/>
                </a:solidFill>
              </a:rPr>
              <a:t>Three AA batteries in series (4.5V Output)</a:t>
            </a:r>
            <a:endParaRPr>
              <a:solidFill>
                <a:srgbClr val="000000"/>
              </a:solidFill>
            </a:endParaRPr>
          </a:p>
          <a:p>
            <a:pPr indent="-342900" lvl="0" marL="457200" rtl="0" algn="l">
              <a:lnSpc>
                <a:spcPct val="120000"/>
              </a:lnSpc>
              <a:spcBef>
                <a:spcPts val="0"/>
              </a:spcBef>
              <a:spcAft>
                <a:spcPts val="0"/>
              </a:spcAft>
              <a:buClr>
                <a:srgbClr val="000000"/>
              </a:buClr>
              <a:buSzPts val="1800"/>
              <a:buChar char="●"/>
            </a:pPr>
            <a:r>
              <a:rPr lang="en">
                <a:solidFill>
                  <a:srgbClr val="000000"/>
                </a:solidFill>
              </a:rPr>
              <a:t> Voltage Regulators  </a:t>
            </a:r>
            <a:endParaRPr>
              <a:solidFill>
                <a:srgbClr val="000000"/>
              </a:solidFill>
            </a:endParaRPr>
          </a:p>
          <a:p>
            <a:pPr indent="0" lvl="0" marL="457200" rtl="0" algn="l">
              <a:lnSpc>
                <a:spcPct val="120000"/>
              </a:lnSpc>
              <a:spcBef>
                <a:spcPts val="1600"/>
              </a:spcBef>
              <a:spcAft>
                <a:spcPts val="0"/>
              </a:spcAft>
              <a:buNone/>
            </a:pPr>
            <a:r>
              <a:rPr lang="en">
                <a:solidFill>
                  <a:srgbClr val="000000"/>
                </a:solidFill>
              </a:rPr>
              <a:t>     (1) TL1963A-33DCYR: 3.3V Output</a:t>
            </a:r>
            <a:endParaRPr>
              <a:solidFill>
                <a:srgbClr val="000000"/>
              </a:solidFill>
            </a:endParaRPr>
          </a:p>
          <a:p>
            <a:pPr indent="0" lvl="0" marL="457200" rtl="0" algn="l">
              <a:lnSpc>
                <a:spcPct val="120000"/>
              </a:lnSpc>
              <a:spcBef>
                <a:spcPts val="1600"/>
              </a:spcBef>
              <a:spcAft>
                <a:spcPts val="0"/>
              </a:spcAft>
              <a:buNone/>
            </a:pPr>
            <a:r>
              <a:rPr lang="en">
                <a:solidFill>
                  <a:srgbClr val="000000"/>
                </a:solidFill>
              </a:rPr>
              <a:t>     (2) TL1963ADCQT: Adjustable Output (Manual Gain Control) </a:t>
            </a:r>
            <a:r>
              <a:rPr lang="en"/>
              <a:t> </a:t>
            </a:r>
            <a:endParaRPr/>
          </a:p>
          <a:p>
            <a:pPr indent="-38100" lvl="0" marL="177800" rtl="0" algn="l">
              <a:lnSpc>
                <a:spcPct val="120000"/>
              </a:lnSpc>
              <a:spcBef>
                <a:spcPts val="1600"/>
              </a:spcBef>
              <a:spcAft>
                <a:spcPts val="0"/>
              </a:spcAft>
              <a:buClr>
                <a:schemeClr val="dk1"/>
              </a:buClr>
              <a:buSzPts val="1100"/>
              <a:buFont typeface="Arial"/>
              <a:buNone/>
            </a:pPr>
            <a:r>
              <a:t/>
            </a:r>
            <a:endParaRPr/>
          </a:p>
          <a:p>
            <a:pPr indent="-38100" lvl="0" marL="177800" rtl="0" algn="l">
              <a:lnSpc>
                <a:spcPct val="120000"/>
              </a:lnSpc>
              <a:spcBef>
                <a:spcPts val="1600"/>
              </a:spcBef>
              <a:spcAft>
                <a:spcPts val="1600"/>
              </a:spcAft>
              <a:buClr>
                <a:schemeClr val="lt1"/>
              </a:buClr>
              <a:buSzPts val="23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Google Shape;269;p42"/>
          <p:cNvPicPr preferRelativeResize="0"/>
          <p:nvPr/>
        </p:nvPicPr>
        <p:blipFill rotWithShape="1">
          <a:blip r:embed="rId3">
            <a:alphaModFix/>
          </a:blip>
          <a:srcRect b="0" l="0" r="0" t="0"/>
          <a:stretch/>
        </p:blipFill>
        <p:spPr>
          <a:xfrm>
            <a:off x="110750" y="1925025"/>
            <a:ext cx="5085224" cy="2704829"/>
          </a:xfrm>
          <a:prstGeom prst="rect">
            <a:avLst/>
          </a:prstGeom>
          <a:noFill/>
          <a:ln>
            <a:noFill/>
          </a:ln>
        </p:spPr>
      </p:pic>
      <p:pic>
        <p:nvPicPr>
          <p:cNvPr id="270" name="Google Shape;270;p42"/>
          <p:cNvPicPr preferRelativeResize="0"/>
          <p:nvPr/>
        </p:nvPicPr>
        <p:blipFill rotWithShape="1">
          <a:blip r:embed="rId4">
            <a:alphaModFix/>
          </a:blip>
          <a:srcRect b="0" l="0" r="0" t="0"/>
          <a:stretch/>
        </p:blipFill>
        <p:spPr>
          <a:xfrm>
            <a:off x="5195975" y="2347175"/>
            <a:ext cx="3948024" cy="1479675"/>
          </a:xfrm>
          <a:prstGeom prst="rect">
            <a:avLst/>
          </a:prstGeom>
          <a:noFill/>
          <a:ln>
            <a:noFill/>
          </a:ln>
        </p:spPr>
      </p:pic>
      <p:sp>
        <p:nvSpPr>
          <p:cNvPr id="271" name="Google Shape;271;p42"/>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Schematic</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3"/>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Power Supply Tests</a:t>
            </a:r>
            <a:endParaRPr/>
          </a:p>
        </p:txBody>
      </p:sp>
      <p:sp>
        <p:nvSpPr>
          <p:cNvPr id="277" name="Google Shape;277;p43"/>
          <p:cNvSpPr txBox="1"/>
          <p:nvPr>
            <p:ph idx="1" type="body"/>
          </p:nvPr>
        </p:nvSpPr>
        <p:spPr>
          <a:xfrm>
            <a:off x="471900" y="19067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AA batteries</a:t>
            </a:r>
            <a:endParaRPr>
              <a:solidFill>
                <a:srgbClr val="000000"/>
              </a:solidFill>
            </a:endParaRPr>
          </a:p>
          <a:p>
            <a:pPr indent="0" lvl="0" marL="0" rtl="0" algn="l">
              <a:lnSpc>
                <a:spcPct val="120000"/>
              </a:lnSpc>
              <a:spcBef>
                <a:spcPts val="1600"/>
              </a:spcBef>
              <a:spcAft>
                <a:spcPts val="0"/>
              </a:spcAft>
              <a:buNone/>
            </a:pPr>
            <a:r>
              <a:t/>
            </a:r>
            <a:endParaRPr>
              <a:solidFill>
                <a:srgbClr val="000000"/>
              </a:solidFill>
            </a:endParaRPr>
          </a:p>
          <a:p>
            <a:pPr indent="-342900" lvl="0" marL="457200" rtl="0" algn="l">
              <a:lnSpc>
                <a:spcPct val="120000"/>
              </a:lnSpc>
              <a:spcBef>
                <a:spcPts val="1600"/>
              </a:spcBef>
              <a:spcAft>
                <a:spcPts val="0"/>
              </a:spcAft>
              <a:buClr>
                <a:srgbClr val="000000"/>
              </a:buClr>
              <a:buSzPts val="1800"/>
              <a:buChar char="●"/>
            </a:pPr>
            <a:r>
              <a:rPr lang="en">
                <a:solidFill>
                  <a:srgbClr val="000000"/>
                </a:solidFill>
              </a:rPr>
              <a:t>TL1963A-33DCYR: 3.3V Output</a:t>
            </a:r>
            <a:endParaRPr>
              <a:solidFill>
                <a:srgbClr val="000000"/>
              </a:solidFill>
            </a:endParaRPr>
          </a:p>
          <a:p>
            <a:pPr indent="0" lvl="0" marL="457200" rtl="0" algn="l">
              <a:lnSpc>
                <a:spcPct val="120000"/>
              </a:lnSpc>
              <a:spcBef>
                <a:spcPts val="1600"/>
              </a:spcBef>
              <a:spcAft>
                <a:spcPts val="1600"/>
              </a:spcAft>
              <a:buNone/>
            </a:pPr>
            <a:r>
              <a:t/>
            </a:r>
            <a:endParaRPr>
              <a:solidFill>
                <a:srgbClr val="000000"/>
              </a:solidFill>
            </a:endParaRPr>
          </a:p>
        </p:txBody>
      </p:sp>
      <p:graphicFrame>
        <p:nvGraphicFramePr>
          <p:cNvPr id="278" name="Google Shape;278;p43"/>
          <p:cNvGraphicFramePr/>
          <p:nvPr/>
        </p:nvGraphicFramePr>
        <p:xfrm>
          <a:off x="952500" y="2245938"/>
          <a:ext cx="3000000" cy="3000000"/>
        </p:xfrm>
        <a:graphic>
          <a:graphicData uri="http://schemas.openxmlformats.org/drawingml/2006/table">
            <a:tbl>
              <a:tblPr>
                <a:noFill/>
                <a:tableStyleId>{6133AE10-3638-4286-A17D-A5883E7FB733}</a:tableStyleId>
              </a:tblPr>
              <a:tblGrid>
                <a:gridCol w="2996575"/>
                <a:gridCol w="2996575"/>
              </a:tblGrid>
              <a:tr h="339525">
                <a:tc>
                  <a:txBody>
                    <a:bodyPr>
                      <a:noAutofit/>
                    </a:bodyPr>
                    <a:lstStyle/>
                    <a:p>
                      <a:pPr indent="0" lvl="0" marL="0" rtl="0" algn="l">
                        <a:spcBef>
                          <a:spcPts val="0"/>
                        </a:spcBef>
                        <a:spcAft>
                          <a:spcPts val="0"/>
                        </a:spcAft>
                        <a:buNone/>
                      </a:pPr>
                      <a:r>
                        <a:t/>
                      </a:r>
                      <a:endParaRPr/>
                    </a:p>
                  </a:txBody>
                  <a:tcPr marT="91425" marB="91425" marR="91425" marL="91425"/>
                </a:tc>
                <a:tc>
                  <a:txBody>
                    <a:bodyPr>
                      <a:noAutofit/>
                    </a:bodyPr>
                    <a:lstStyle/>
                    <a:p>
                      <a:pPr indent="0" lvl="0" marL="0" rtl="0" algn="l">
                        <a:spcBef>
                          <a:spcPts val="0"/>
                        </a:spcBef>
                        <a:spcAft>
                          <a:spcPts val="0"/>
                        </a:spcAft>
                        <a:buNone/>
                      </a:pPr>
                      <a:r>
                        <a:rPr lang="en"/>
                        <a:t>Output Voltage (V)</a:t>
                      </a:r>
                      <a:endParaRPr/>
                    </a:p>
                  </a:txBody>
                  <a:tcPr marT="91425" marB="91425" marR="91425" marL="91425"/>
                </a:tc>
              </a:tr>
              <a:tr h="336275">
                <a:tc>
                  <a:txBody>
                    <a:bodyPr>
                      <a:noAutofit/>
                    </a:bodyPr>
                    <a:lstStyle/>
                    <a:p>
                      <a:pPr indent="0" lvl="0" marL="0" rtl="0" algn="l">
                        <a:spcBef>
                          <a:spcPts val="0"/>
                        </a:spcBef>
                        <a:spcAft>
                          <a:spcPts val="0"/>
                        </a:spcAft>
                        <a:buNone/>
                      </a:pPr>
                      <a:r>
                        <a:rPr lang="en"/>
                        <a:t>#1</a:t>
                      </a:r>
                      <a:endParaRPr/>
                    </a:p>
                  </a:txBody>
                  <a:tcPr marT="91425" marB="91425" marR="91425" marL="91425"/>
                </a:tc>
                <a:tc>
                  <a:txBody>
                    <a:bodyPr>
                      <a:noAutofit/>
                    </a:bodyPr>
                    <a:lstStyle/>
                    <a:p>
                      <a:pPr indent="0" lvl="0" marL="0" rtl="0" algn="l">
                        <a:spcBef>
                          <a:spcPts val="0"/>
                        </a:spcBef>
                        <a:spcAft>
                          <a:spcPts val="0"/>
                        </a:spcAft>
                        <a:buNone/>
                      </a:pPr>
                      <a:r>
                        <a:rPr lang="en"/>
                        <a:t>5.42</a:t>
                      </a:r>
                      <a:endParaRPr/>
                    </a:p>
                  </a:txBody>
                  <a:tcPr marT="91425" marB="91425" marR="91425" marL="91425"/>
                </a:tc>
              </a:tr>
            </a:tbl>
          </a:graphicData>
        </a:graphic>
      </p:graphicFrame>
      <p:graphicFrame>
        <p:nvGraphicFramePr>
          <p:cNvPr id="279" name="Google Shape;279;p43"/>
          <p:cNvGraphicFramePr/>
          <p:nvPr/>
        </p:nvGraphicFramePr>
        <p:xfrm>
          <a:off x="952500" y="3368000"/>
          <a:ext cx="3000000" cy="3000000"/>
        </p:xfrm>
        <a:graphic>
          <a:graphicData uri="http://schemas.openxmlformats.org/drawingml/2006/table">
            <a:tbl>
              <a:tblPr>
                <a:noFill/>
                <a:tableStyleId>{6133AE10-3638-4286-A17D-A5883E7FB733}</a:tableStyleId>
              </a:tblPr>
              <a:tblGrid>
                <a:gridCol w="2996575"/>
                <a:gridCol w="2996575"/>
              </a:tblGrid>
              <a:tr h="369850">
                <a:tc>
                  <a:txBody>
                    <a:bodyPr>
                      <a:noAutofit/>
                    </a:bodyPr>
                    <a:lstStyle/>
                    <a:p>
                      <a:pPr indent="0" lvl="0" marL="0" rtl="0" algn="l">
                        <a:spcBef>
                          <a:spcPts val="0"/>
                        </a:spcBef>
                        <a:spcAft>
                          <a:spcPts val="0"/>
                        </a:spcAft>
                        <a:buNone/>
                      </a:pPr>
                      <a:r>
                        <a:rPr lang="en"/>
                        <a:t>Input Voltage (V)</a:t>
                      </a:r>
                      <a:endParaRPr/>
                    </a:p>
                  </a:txBody>
                  <a:tcPr marT="91425" marB="91425" marR="91425" marL="91425"/>
                </a:tc>
                <a:tc>
                  <a:txBody>
                    <a:bodyPr>
                      <a:noAutofit/>
                    </a:bodyPr>
                    <a:lstStyle/>
                    <a:p>
                      <a:pPr indent="0" lvl="0" marL="0" rtl="0" algn="l">
                        <a:spcBef>
                          <a:spcPts val="0"/>
                        </a:spcBef>
                        <a:spcAft>
                          <a:spcPts val="0"/>
                        </a:spcAft>
                        <a:buNone/>
                      </a:pPr>
                      <a:r>
                        <a:rPr lang="en"/>
                        <a:t>Output Voltage (V)</a:t>
                      </a:r>
                      <a:endParaRPr/>
                    </a:p>
                  </a:txBody>
                  <a:tcPr marT="91425" marB="91425" marR="91425" marL="91425"/>
                </a:tc>
              </a:tr>
              <a:tr h="369850">
                <a:tc>
                  <a:txBody>
                    <a:bodyPr>
                      <a:noAutofit/>
                    </a:bodyPr>
                    <a:lstStyle/>
                    <a:p>
                      <a:pPr indent="0" lvl="0" marL="0" rtl="0" algn="l">
                        <a:spcBef>
                          <a:spcPts val="0"/>
                        </a:spcBef>
                        <a:spcAft>
                          <a:spcPts val="0"/>
                        </a:spcAft>
                        <a:buNone/>
                      </a:pPr>
                      <a:r>
                        <a:rPr lang="en"/>
                        <a:t>5.50</a:t>
                      </a:r>
                      <a:endParaRPr/>
                    </a:p>
                  </a:txBody>
                  <a:tcPr marT="91425" marB="91425" marR="91425" marL="91425"/>
                </a:tc>
                <a:tc>
                  <a:txBody>
                    <a:bodyPr>
                      <a:noAutofit/>
                    </a:bodyPr>
                    <a:lstStyle/>
                    <a:p>
                      <a:pPr indent="0" lvl="0" marL="0" rtl="0" algn="l">
                        <a:spcBef>
                          <a:spcPts val="0"/>
                        </a:spcBef>
                        <a:spcAft>
                          <a:spcPts val="0"/>
                        </a:spcAft>
                        <a:buNone/>
                      </a:pPr>
                      <a:r>
                        <a:rPr lang="en"/>
                        <a:t>3.30</a:t>
                      </a:r>
                      <a:endParaRPr/>
                    </a:p>
                  </a:txBody>
                  <a:tcPr marT="91425" marB="91425" marR="91425" marL="91425"/>
                </a:tc>
              </a:tr>
              <a:tr h="369850">
                <a:tc>
                  <a:txBody>
                    <a:bodyPr>
                      <a:noAutofit/>
                    </a:bodyPr>
                    <a:lstStyle/>
                    <a:p>
                      <a:pPr indent="0" lvl="0" marL="0" rtl="0" algn="l">
                        <a:spcBef>
                          <a:spcPts val="0"/>
                        </a:spcBef>
                        <a:spcAft>
                          <a:spcPts val="0"/>
                        </a:spcAft>
                        <a:buNone/>
                      </a:pPr>
                      <a:r>
                        <a:rPr lang="en"/>
                        <a:t>4.50</a:t>
                      </a:r>
                      <a:endParaRPr/>
                    </a:p>
                  </a:txBody>
                  <a:tcPr marT="91425" marB="91425" marR="91425" marL="91425"/>
                </a:tc>
                <a:tc>
                  <a:txBody>
                    <a:bodyPr>
                      <a:noAutofit/>
                    </a:bodyPr>
                    <a:lstStyle/>
                    <a:p>
                      <a:pPr indent="0" lvl="0" marL="0" rtl="0" algn="l">
                        <a:spcBef>
                          <a:spcPts val="0"/>
                        </a:spcBef>
                        <a:spcAft>
                          <a:spcPts val="0"/>
                        </a:spcAft>
                        <a:buNone/>
                      </a:pPr>
                      <a:r>
                        <a:rPr lang="en"/>
                        <a:t>3.30</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Project</a:t>
            </a:r>
            <a:endParaRPr/>
          </a:p>
        </p:txBody>
      </p:sp>
      <p:sp>
        <p:nvSpPr>
          <p:cNvPr id="93" name="Google Shape;93;p17"/>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Our bike light is sensitive to fog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Provides the rider with higher degree of safety</a:t>
            </a: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Power Supply Tests</a:t>
            </a:r>
            <a:endParaRPr/>
          </a:p>
        </p:txBody>
      </p:sp>
      <p:sp>
        <p:nvSpPr>
          <p:cNvPr id="285" name="Google Shape;285;p4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800"/>
              </a:spcBef>
              <a:spcAft>
                <a:spcPts val="0"/>
              </a:spcAft>
              <a:buSzPts val="1800"/>
              <a:buChar char="●"/>
            </a:pPr>
            <a:r>
              <a:rPr lang="en">
                <a:solidFill>
                  <a:srgbClr val="000000"/>
                </a:solidFill>
              </a:rPr>
              <a:t>TL1963ADCQT: Adjustable Output</a:t>
            </a:r>
            <a:endParaRPr>
              <a:solidFill>
                <a:srgbClr val="000000"/>
              </a:solidFill>
            </a:endParaRPr>
          </a:p>
          <a:p>
            <a:pPr indent="0" lvl="0" marL="457200" rtl="0" algn="l">
              <a:lnSpc>
                <a:spcPct val="120000"/>
              </a:lnSpc>
              <a:spcBef>
                <a:spcPts val="1600"/>
              </a:spcBef>
              <a:spcAft>
                <a:spcPts val="1600"/>
              </a:spcAft>
              <a:buNone/>
            </a:pPr>
            <a:r>
              <a:t/>
            </a:r>
            <a:endParaRPr>
              <a:solidFill>
                <a:srgbClr val="000000"/>
              </a:solidFill>
            </a:endParaRPr>
          </a:p>
        </p:txBody>
      </p:sp>
      <p:graphicFrame>
        <p:nvGraphicFramePr>
          <p:cNvPr id="286" name="Google Shape;286;p44"/>
          <p:cNvGraphicFramePr/>
          <p:nvPr/>
        </p:nvGraphicFramePr>
        <p:xfrm>
          <a:off x="952500" y="2529350"/>
          <a:ext cx="3000000" cy="3000000"/>
        </p:xfrm>
        <a:graphic>
          <a:graphicData uri="http://schemas.openxmlformats.org/drawingml/2006/table">
            <a:tbl>
              <a:tblPr>
                <a:noFill/>
                <a:tableStyleId>{6133AE10-3638-4286-A17D-A5883E7FB733}</a:tableStyleId>
              </a:tblPr>
              <a:tblGrid>
                <a:gridCol w="1499475"/>
                <a:gridCol w="1499475"/>
                <a:gridCol w="1499475"/>
                <a:gridCol w="1499475"/>
                <a:gridCol w="1499475"/>
              </a:tblGrid>
              <a:tr h="608150">
                <a:tc>
                  <a:txBody>
                    <a:bodyPr>
                      <a:noAutofit/>
                    </a:bodyPr>
                    <a:lstStyle/>
                    <a:p>
                      <a:pPr indent="0" lvl="0" marL="0" rtl="0" algn="l">
                        <a:spcBef>
                          <a:spcPts val="0"/>
                        </a:spcBef>
                        <a:spcAft>
                          <a:spcPts val="0"/>
                        </a:spcAft>
                        <a:buNone/>
                      </a:pPr>
                      <a:r>
                        <a:rPr lang="en"/>
                        <a:t>Input Voltage (V)</a:t>
                      </a:r>
                      <a:endParaRPr/>
                    </a:p>
                  </a:txBody>
                  <a:tcPr marT="91425" marB="91425" marR="91425" marL="91425"/>
                </a:tc>
                <a:tc>
                  <a:txBody>
                    <a:bodyPr>
                      <a:noAutofit/>
                    </a:bodyPr>
                    <a:lstStyle/>
                    <a:p>
                      <a:pPr indent="0" lvl="0" marL="0" rtl="0" algn="l">
                        <a:spcBef>
                          <a:spcPts val="0"/>
                        </a:spcBef>
                        <a:spcAft>
                          <a:spcPts val="0"/>
                        </a:spcAft>
                        <a:buNone/>
                      </a:pPr>
                      <a:r>
                        <a:rPr lang="en"/>
                        <a:t>R1(Ω)</a:t>
                      </a:r>
                      <a:endParaRPr/>
                    </a:p>
                  </a:txBody>
                  <a:tcPr marT="91425" marB="91425" marR="91425" marL="91425"/>
                </a:tc>
                <a:tc>
                  <a:txBody>
                    <a:bodyPr>
                      <a:noAutofit/>
                    </a:bodyPr>
                    <a:lstStyle/>
                    <a:p>
                      <a:pPr indent="0" lvl="0" marL="0" rtl="0" algn="l">
                        <a:spcBef>
                          <a:spcPts val="0"/>
                        </a:spcBef>
                        <a:spcAft>
                          <a:spcPts val="0"/>
                        </a:spcAft>
                        <a:buClr>
                          <a:srgbClr val="000000"/>
                        </a:buClr>
                        <a:buSzPts val="1100"/>
                        <a:buFont typeface="Arial"/>
                        <a:buNone/>
                      </a:pPr>
                      <a:r>
                        <a:rPr lang="en"/>
                        <a:t>R2(Ω)</a:t>
                      </a:r>
                      <a:endParaRPr/>
                    </a:p>
                  </a:txBody>
                  <a:tcPr marT="91425" marB="91425" marR="91425" marL="91425"/>
                </a:tc>
                <a:tc>
                  <a:txBody>
                    <a:bodyPr>
                      <a:noAutofit/>
                    </a:bodyPr>
                    <a:lstStyle/>
                    <a:p>
                      <a:pPr indent="0" lvl="0" marL="0" rtl="0" algn="l">
                        <a:spcBef>
                          <a:spcPts val="0"/>
                        </a:spcBef>
                        <a:spcAft>
                          <a:spcPts val="0"/>
                        </a:spcAft>
                        <a:buClr>
                          <a:srgbClr val="000000"/>
                        </a:buClr>
                        <a:buSzPts val="1100"/>
                        <a:buFont typeface="Arial"/>
                        <a:buNone/>
                      </a:pPr>
                      <a:r>
                        <a:rPr lang="en"/>
                        <a:t>R3(Ω)</a:t>
                      </a:r>
                      <a:endParaRPr/>
                    </a:p>
                  </a:txBody>
                  <a:tcPr marT="91425" marB="91425" marR="91425" marL="91425"/>
                </a:tc>
                <a:tc>
                  <a:txBody>
                    <a:bodyPr>
                      <a:noAutofit/>
                    </a:bodyPr>
                    <a:lstStyle/>
                    <a:p>
                      <a:pPr indent="0" lvl="0" marL="0" rtl="0" algn="l">
                        <a:spcBef>
                          <a:spcPts val="0"/>
                        </a:spcBef>
                        <a:spcAft>
                          <a:spcPts val="0"/>
                        </a:spcAft>
                        <a:buNone/>
                      </a:pPr>
                      <a:r>
                        <a:rPr lang="en"/>
                        <a:t>Output Voltage (V)</a:t>
                      </a:r>
                      <a:endParaRPr/>
                    </a:p>
                  </a:txBody>
                  <a:tcPr marT="91425" marB="91425" marR="91425" marL="91425"/>
                </a:tc>
              </a:tr>
              <a:tr h="608150">
                <a:tc>
                  <a:txBody>
                    <a:bodyPr>
                      <a:noAutofit/>
                    </a:bodyPr>
                    <a:lstStyle/>
                    <a:p>
                      <a:pPr indent="0" lvl="0" marL="0" rtl="0" algn="l">
                        <a:spcBef>
                          <a:spcPts val="0"/>
                        </a:spcBef>
                        <a:spcAft>
                          <a:spcPts val="0"/>
                        </a:spcAft>
                        <a:buNone/>
                      </a:pPr>
                      <a:r>
                        <a:rPr lang="en"/>
                        <a:t>4.51</a:t>
                      </a:r>
                      <a:endParaRPr/>
                    </a:p>
                  </a:txBody>
                  <a:tcPr marT="91425" marB="91425" marR="91425" marL="91425"/>
                </a:tc>
                <a:tc>
                  <a:txBody>
                    <a:bodyPr>
                      <a:noAutofit/>
                    </a:bodyPr>
                    <a:lstStyle/>
                    <a:p>
                      <a:pPr indent="0" lvl="0" marL="0" rtl="0" algn="l">
                        <a:spcBef>
                          <a:spcPts val="0"/>
                        </a:spcBef>
                        <a:spcAft>
                          <a:spcPts val="0"/>
                        </a:spcAft>
                        <a:buNone/>
                      </a:pPr>
                      <a:r>
                        <a:rPr lang="en"/>
                        <a:t>4k</a:t>
                      </a:r>
                      <a:endParaRPr/>
                    </a:p>
                  </a:txBody>
                  <a:tcPr marT="91425" marB="91425" marR="91425" marL="91425"/>
                </a:tc>
                <a:tc>
                  <a:txBody>
                    <a:bodyPr>
                      <a:noAutofit/>
                    </a:bodyPr>
                    <a:lstStyle/>
                    <a:p>
                      <a:pPr indent="0" lvl="0" marL="0" rtl="0" algn="l">
                        <a:spcBef>
                          <a:spcPts val="0"/>
                        </a:spcBef>
                        <a:spcAft>
                          <a:spcPts val="0"/>
                        </a:spcAft>
                        <a:buNone/>
                      </a:pPr>
                      <a:r>
                        <a:rPr lang="en"/>
                        <a:t>4k</a:t>
                      </a:r>
                      <a:endParaRPr/>
                    </a:p>
                  </a:txBody>
                  <a:tcPr marT="91425" marB="91425" marR="91425" marL="91425"/>
                </a:tc>
                <a:tc>
                  <a:txBody>
                    <a:bodyPr>
                      <a:noAutofit/>
                    </a:bodyPr>
                    <a:lstStyle/>
                    <a:p>
                      <a:pPr indent="0" lvl="0" marL="0" rtl="0" algn="l">
                        <a:spcBef>
                          <a:spcPts val="0"/>
                        </a:spcBef>
                        <a:spcAft>
                          <a:spcPts val="0"/>
                        </a:spcAft>
                        <a:buNone/>
                      </a:pPr>
                      <a:r>
                        <a:rPr lang="en"/>
                        <a:t>1.5k</a:t>
                      </a:r>
                      <a:endParaRPr/>
                    </a:p>
                  </a:txBody>
                  <a:tcPr marT="91425" marB="91425" marR="91425" marL="91425"/>
                </a:tc>
                <a:tc>
                  <a:txBody>
                    <a:bodyPr>
                      <a:noAutofit/>
                    </a:bodyPr>
                    <a:lstStyle/>
                    <a:p>
                      <a:pPr indent="0" lvl="0" marL="0" rtl="0" algn="l">
                        <a:spcBef>
                          <a:spcPts val="0"/>
                        </a:spcBef>
                        <a:spcAft>
                          <a:spcPts val="0"/>
                        </a:spcAft>
                        <a:buNone/>
                      </a:pPr>
                      <a:r>
                        <a:rPr lang="en"/>
                        <a:t>2.90</a:t>
                      </a:r>
                      <a:endParaRPr/>
                    </a:p>
                  </a:txBody>
                  <a:tcPr marT="91425" marB="91425" marR="91425" marL="91425"/>
                </a:tc>
              </a:tr>
              <a:tr h="608150">
                <a:tc>
                  <a:txBody>
                    <a:bodyPr>
                      <a:noAutofit/>
                    </a:bodyPr>
                    <a:lstStyle/>
                    <a:p>
                      <a:pPr indent="0" lvl="0" marL="0" rtl="0" algn="l">
                        <a:spcBef>
                          <a:spcPts val="0"/>
                        </a:spcBef>
                        <a:spcAft>
                          <a:spcPts val="0"/>
                        </a:spcAft>
                        <a:buNone/>
                      </a:pPr>
                      <a:r>
                        <a:rPr lang="en"/>
                        <a:t>5.50</a:t>
                      </a:r>
                      <a:endParaRPr/>
                    </a:p>
                  </a:txBody>
                  <a:tcPr marT="91425" marB="91425" marR="91425" marL="91425"/>
                </a:tc>
                <a:tc>
                  <a:txBody>
                    <a:bodyPr>
                      <a:noAutofit/>
                    </a:bodyPr>
                    <a:lstStyle/>
                    <a:p>
                      <a:pPr indent="0" lvl="0" marL="0" rtl="0" algn="l">
                        <a:spcBef>
                          <a:spcPts val="0"/>
                        </a:spcBef>
                        <a:spcAft>
                          <a:spcPts val="0"/>
                        </a:spcAft>
                        <a:buNone/>
                      </a:pPr>
                      <a:r>
                        <a:rPr lang="en"/>
                        <a:t>3.9k</a:t>
                      </a:r>
                      <a:endParaRPr/>
                    </a:p>
                  </a:txBody>
                  <a:tcPr marT="91425" marB="91425" marR="91425" marL="91425"/>
                </a:tc>
                <a:tc>
                  <a:txBody>
                    <a:bodyPr>
                      <a:noAutofit/>
                    </a:bodyPr>
                    <a:lstStyle/>
                    <a:p>
                      <a:pPr indent="0" lvl="0" marL="0" rtl="0" algn="l">
                        <a:spcBef>
                          <a:spcPts val="0"/>
                        </a:spcBef>
                        <a:spcAft>
                          <a:spcPts val="0"/>
                        </a:spcAft>
                        <a:buNone/>
                      </a:pPr>
                      <a:r>
                        <a:rPr lang="en"/>
                        <a:t>4.3k</a:t>
                      </a:r>
                      <a:endParaRPr/>
                    </a:p>
                  </a:txBody>
                  <a:tcPr marT="91425" marB="91425" marR="91425" marL="91425"/>
                </a:tc>
                <a:tc>
                  <a:txBody>
                    <a:bodyPr>
                      <a:noAutofit/>
                    </a:bodyPr>
                    <a:lstStyle/>
                    <a:p>
                      <a:pPr indent="0" lvl="0" marL="0" rtl="0" algn="l">
                        <a:spcBef>
                          <a:spcPts val="0"/>
                        </a:spcBef>
                        <a:spcAft>
                          <a:spcPts val="0"/>
                        </a:spcAft>
                        <a:buNone/>
                      </a:pPr>
                      <a:r>
                        <a:rPr lang="en"/>
                        <a:t>3</a:t>
                      </a:r>
                      <a:endParaRPr/>
                    </a:p>
                  </a:txBody>
                  <a:tcPr marT="91425" marB="91425" marR="91425" marL="91425"/>
                </a:tc>
                <a:tc>
                  <a:txBody>
                    <a:bodyPr>
                      <a:noAutofit/>
                    </a:bodyPr>
                    <a:lstStyle/>
                    <a:p>
                      <a:pPr indent="0" lvl="0" marL="0" rtl="0" algn="l">
                        <a:spcBef>
                          <a:spcPts val="0"/>
                        </a:spcBef>
                        <a:spcAft>
                          <a:spcPts val="0"/>
                        </a:spcAft>
                        <a:buNone/>
                      </a:pPr>
                      <a:r>
                        <a:rPr lang="en"/>
                        <a:t>2.56</a:t>
                      </a:r>
                      <a:endParaRPr/>
                    </a:p>
                  </a:txBody>
                  <a:tcPr marT="91425" marB="91425" marR="91425" marL="91425"/>
                </a:tc>
              </a:tr>
              <a:tr h="608150">
                <a:tc>
                  <a:txBody>
                    <a:bodyPr>
                      <a:noAutofit/>
                    </a:bodyPr>
                    <a:lstStyle/>
                    <a:p>
                      <a:pPr indent="0" lvl="0" marL="0" rtl="0" algn="l">
                        <a:spcBef>
                          <a:spcPts val="0"/>
                        </a:spcBef>
                        <a:spcAft>
                          <a:spcPts val="0"/>
                        </a:spcAft>
                        <a:buNone/>
                      </a:pPr>
                      <a:r>
                        <a:rPr lang="en"/>
                        <a:t>5.50</a:t>
                      </a:r>
                      <a:endParaRPr/>
                    </a:p>
                  </a:txBody>
                  <a:tcPr marT="91425" marB="91425" marR="91425" marL="91425"/>
                </a:tc>
                <a:tc>
                  <a:txBody>
                    <a:bodyPr>
                      <a:noAutofit/>
                    </a:bodyPr>
                    <a:lstStyle/>
                    <a:p>
                      <a:pPr indent="0" lvl="0" marL="0" rtl="0" algn="l">
                        <a:spcBef>
                          <a:spcPts val="0"/>
                        </a:spcBef>
                        <a:spcAft>
                          <a:spcPts val="0"/>
                        </a:spcAft>
                        <a:buNone/>
                      </a:pPr>
                      <a:r>
                        <a:rPr lang="en"/>
                        <a:t>3.9k</a:t>
                      </a:r>
                      <a:endParaRPr/>
                    </a:p>
                  </a:txBody>
                  <a:tcPr marT="91425" marB="91425" marR="91425" marL="91425"/>
                </a:tc>
                <a:tc>
                  <a:txBody>
                    <a:bodyPr>
                      <a:noAutofit/>
                    </a:bodyPr>
                    <a:lstStyle/>
                    <a:p>
                      <a:pPr indent="0" lvl="0" marL="0" rtl="0" algn="l">
                        <a:spcBef>
                          <a:spcPts val="0"/>
                        </a:spcBef>
                        <a:spcAft>
                          <a:spcPts val="0"/>
                        </a:spcAft>
                        <a:buNone/>
                      </a:pPr>
                      <a:r>
                        <a:rPr lang="en"/>
                        <a:t>4.3k</a:t>
                      </a:r>
                      <a:endParaRPr/>
                    </a:p>
                  </a:txBody>
                  <a:tcPr marT="91425" marB="91425" marR="91425" marL="91425"/>
                </a:tc>
                <a:tc>
                  <a:txBody>
                    <a:bodyPr>
                      <a:noAutofit/>
                    </a:bodyPr>
                    <a:lstStyle/>
                    <a:p>
                      <a:pPr indent="0" lvl="0" marL="0" rtl="0" algn="l">
                        <a:spcBef>
                          <a:spcPts val="0"/>
                        </a:spcBef>
                        <a:spcAft>
                          <a:spcPts val="0"/>
                        </a:spcAft>
                        <a:buNone/>
                      </a:pPr>
                      <a:r>
                        <a:rPr lang="en"/>
                        <a:t>940</a:t>
                      </a:r>
                      <a:endParaRPr/>
                    </a:p>
                  </a:txBody>
                  <a:tcPr marT="91425" marB="91425" marR="91425" marL="91425"/>
                </a:tc>
                <a:tc>
                  <a:txBody>
                    <a:bodyPr>
                      <a:noAutofit/>
                    </a:bodyPr>
                    <a:lstStyle/>
                    <a:p>
                      <a:pPr indent="0" lvl="0" marL="0" rtl="0" algn="l">
                        <a:spcBef>
                          <a:spcPts val="0"/>
                        </a:spcBef>
                        <a:spcAft>
                          <a:spcPts val="0"/>
                        </a:spcAft>
                        <a:buNone/>
                      </a:pPr>
                      <a:r>
                        <a:rPr lang="en"/>
                        <a:t>2.85</a:t>
                      </a:r>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5"/>
          <p:cNvSpPr txBox="1"/>
          <p:nvPr>
            <p:ph type="title"/>
          </p:nvPr>
        </p:nvSpPr>
        <p:spPr>
          <a:xfrm>
            <a:off x="226078" y="357800"/>
            <a:ext cx="2808000" cy="953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Questrial"/>
              <a:buNone/>
            </a:pPr>
            <a:r>
              <a:rPr lang="en"/>
              <a:t>LEDs</a:t>
            </a:r>
            <a:endParaRPr/>
          </a:p>
        </p:txBody>
      </p:sp>
      <p:sp>
        <p:nvSpPr>
          <p:cNvPr id="292" name="Google Shape;292;p45"/>
          <p:cNvSpPr txBox="1"/>
          <p:nvPr>
            <p:ph idx="1" type="body"/>
          </p:nvPr>
        </p:nvSpPr>
        <p:spPr>
          <a:xfrm>
            <a:off x="226075" y="1465800"/>
            <a:ext cx="2808000" cy="3163500"/>
          </a:xfrm>
          <a:prstGeom prst="rect">
            <a:avLst/>
          </a:prstGeom>
          <a:noFill/>
          <a:ln>
            <a:noFill/>
          </a:ln>
        </p:spPr>
        <p:txBody>
          <a:bodyPr anchorCtr="0" anchor="t" bIns="34275" lIns="68575" spcFirstLastPara="1" rIns="68575" wrap="square" tIns="34275">
            <a:noAutofit/>
          </a:bodyPr>
          <a:lstStyle/>
          <a:p>
            <a:pPr indent="0" lvl="0" marL="0" rtl="0" algn="just">
              <a:lnSpc>
                <a:spcPct val="90000"/>
              </a:lnSpc>
              <a:spcBef>
                <a:spcPts val="0"/>
              </a:spcBef>
              <a:spcAft>
                <a:spcPts val="0"/>
              </a:spcAft>
              <a:buNone/>
            </a:pPr>
            <a:r>
              <a:rPr lang="en" sz="1800">
                <a:solidFill>
                  <a:srgbClr val="FFFFFF"/>
                </a:solidFill>
              </a:rPr>
              <a:t>Typical Forward Voltage:</a:t>
            </a:r>
            <a:endParaRPr sz="1800">
              <a:solidFill>
                <a:srgbClr val="FFFFFF"/>
              </a:solidFill>
            </a:endParaRPr>
          </a:p>
          <a:p>
            <a:pPr indent="-38100" lvl="0" marL="177800" rtl="0" algn="just">
              <a:lnSpc>
                <a:spcPct val="90000"/>
              </a:lnSpc>
              <a:spcBef>
                <a:spcPts val="1600"/>
              </a:spcBef>
              <a:spcAft>
                <a:spcPts val="0"/>
              </a:spcAft>
              <a:buClr>
                <a:schemeClr val="dk1"/>
              </a:buClr>
              <a:buSzPts val="1800"/>
              <a:buFont typeface="Arial"/>
              <a:buNone/>
            </a:pPr>
            <a:r>
              <a:rPr lang="en" sz="1800"/>
              <a:t>V</a:t>
            </a:r>
            <a:r>
              <a:rPr baseline="-25000" lang="en" sz="1800"/>
              <a:t> F</a:t>
            </a:r>
            <a:r>
              <a:rPr lang="en" sz="1800"/>
              <a:t>= 2.8V</a:t>
            </a:r>
            <a:endParaRPr sz="1800">
              <a:solidFill>
                <a:srgbClr val="FFFFFF"/>
              </a:solidFill>
            </a:endParaRPr>
          </a:p>
          <a:p>
            <a:pPr indent="0" lvl="0" marL="0" rtl="0" algn="just">
              <a:lnSpc>
                <a:spcPct val="90000"/>
              </a:lnSpc>
              <a:spcBef>
                <a:spcPts val="1600"/>
              </a:spcBef>
              <a:spcAft>
                <a:spcPts val="0"/>
              </a:spcAft>
              <a:buNone/>
            </a:pPr>
            <a:r>
              <a:t/>
            </a:r>
            <a:endParaRPr sz="1800">
              <a:solidFill>
                <a:srgbClr val="FFFFFF"/>
              </a:solidFill>
            </a:endParaRPr>
          </a:p>
          <a:p>
            <a:pPr indent="0" lvl="0" marL="0" rtl="0" algn="just">
              <a:lnSpc>
                <a:spcPct val="90000"/>
              </a:lnSpc>
              <a:spcBef>
                <a:spcPts val="1600"/>
              </a:spcBef>
              <a:spcAft>
                <a:spcPts val="0"/>
              </a:spcAft>
              <a:buNone/>
            </a:pPr>
            <a:r>
              <a:rPr lang="en" sz="1800">
                <a:solidFill>
                  <a:srgbClr val="FFFFFF"/>
                </a:solidFill>
              </a:rPr>
              <a:t>Gate Threshold Voltage:  </a:t>
            </a:r>
            <a:endParaRPr sz="1800">
              <a:solidFill>
                <a:srgbClr val="FFFFFF"/>
              </a:solidFill>
            </a:endParaRPr>
          </a:p>
          <a:p>
            <a:pPr indent="-38100" lvl="0" marL="177800" rtl="0" algn="just">
              <a:lnSpc>
                <a:spcPct val="90000"/>
              </a:lnSpc>
              <a:spcBef>
                <a:spcPts val="1600"/>
              </a:spcBef>
              <a:spcAft>
                <a:spcPts val="1600"/>
              </a:spcAft>
              <a:buClr>
                <a:schemeClr val="dk1"/>
              </a:buClr>
              <a:buSzPts val="1800"/>
              <a:buNone/>
            </a:pPr>
            <a:r>
              <a:rPr lang="en" sz="1800">
                <a:solidFill>
                  <a:srgbClr val="FFFFFF"/>
                </a:solidFill>
              </a:rPr>
              <a:t>V</a:t>
            </a:r>
            <a:r>
              <a:rPr baseline="-25000" lang="en" sz="1800">
                <a:solidFill>
                  <a:srgbClr val="FFFFFF"/>
                </a:solidFill>
              </a:rPr>
              <a:t> GS </a:t>
            </a:r>
            <a:r>
              <a:rPr lang="en" sz="1800">
                <a:solidFill>
                  <a:srgbClr val="FFFFFF"/>
                </a:solidFill>
              </a:rPr>
              <a:t>= 2.35V max</a:t>
            </a:r>
            <a:endParaRPr/>
          </a:p>
        </p:txBody>
      </p:sp>
      <p:pic>
        <p:nvPicPr>
          <p:cNvPr id="293" name="Google Shape;293;p45"/>
          <p:cNvPicPr preferRelativeResize="0"/>
          <p:nvPr/>
        </p:nvPicPr>
        <p:blipFill rotWithShape="1">
          <a:blip r:embed="rId3">
            <a:alphaModFix/>
          </a:blip>
          <a:srcRect b="0" l="0" r="0" t="0"/>
          <a:stretch/>
        </p:blipFill>
        <p:spPr>
          <a:xfrm>
            <a:off x="3916384" y="357806"/>
            <a:ext cx="3282553" cy="2160984"/>
          </a:xfrm>
          <a:prstGeom prst="rect">
            <a:avLst/>
          </a:prstGeom>
          <a:noFill/>
          <a:ln>
            <a:noFill/>
          </a:ln>
        </p:spPr>
      </p:pic>
      <p:pic>
        <p:nvPicPr>
          <p:cNvPr id="294" name="Google Shape;294;p45"/>
          <p:cNvPicPr preferRelativeResize="0"/>
          <p:nvPr/>
        </p:nvPicPr>
        <p:blipFill>
          <a:blip r:embed="rId4">
            <a:alphaModFix/>
          </a:blip>
          <a:stretch>
            <a:fillRect/>
          </a:stretch>
        </p:blipFill>
        <p:spPr>
          <a:xfrm>
            <a:off x="3641750" y="2812240"/>
            <a:ext cx="5087152" cy="22205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LED Tests</a:t>
            </a:r>
            <a:endParaRPr/>
          </a:p>
        </p:txBody>
      </p:sp>
      <p:sp>
        <p:nvSpPr>
          <p:cNvPr id="300" name="Google Shape;300;p46"/>
          <p:cNvSpPr txBox="1"/>
          <p:nvPr>
            <p:ph idx="1" type="body"/>
          </p:nvPr>
        </p:nvSpPr>
        <p:spPr>
          <a:xfrm>
            <a:off x="5254250" y="1919075"/>
            <a:ext cx="3642300" cy="28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From power supply tests:</a:t>
            </a:r>
            <a:endParaRPr>
              <a:solidFill>
                <a:srgbClr val="000000"/>
              </a:solidFill>
            </a:endParaRPr>
          </a:p>
          <a:p>
            <a:pPr indent="0" lvl="0" marL="0" rtl="0" algn="l">
              <a:spcBef>
                <a:spcPts val="1600"/>
              </a:spcBef>
              <a:spcAft>
                <a:spcPts val="1600"/>
              </a:spcAft>
              <a:buNone/>
            </a:pPr>
            <a:r>
              <a:rPr lang="en">
                <a:solidFill>
                  <a:srgbClr val="000000"/>
                </a:solidFill>
              </a:rPr>
              <a:t>Vout = 2.56V ~ 2.85V</a:t>
            </a:r>
            <a:endParaRPr>
              <a:solidFill>
                <a:srgbClr val="000000"/>
              </a:solidFill>
            </a:endParaRPr>
          </a:p>
        </p:txBody>
      </p:sp>
      <p:graphicFrame>
        <p:nvGraphicFramePr>
          <p:cNvPr id="301" name="Google Shape;301;p46"/>
          <p:cNvGraphicFramePr/>
          <p:nvPr/>
        </p:nvGraphicFramePr>
        <p:xfrm>
          <a:off x="471900" y="1919075"/>
          <a:ext cx="3000000" cy="3000000"/>
        </p:xfrm>
        <a:graphic>
          <a:graphicData uri="http://schemas.openxmlformats.org/drawingml/2006/table">
            <a:tbl>
              <a:tblPr>
                <a:noFill/>
                <a:tableStyleId>{6133AE10-3638-4286-A17D-A5883E7FB733}</a:tableStyleId>
              </a:tblPr>
              <a:tblGrid>
                <a:gridCol w="2330550"/>
                <a:gridCol w="2330550"/>
              </a:tblGrid>
              <a:tr h="413525">
                <a:tc>
                  <a:txBody>
                    <a:bodyPr>
                      <a:noAutofit/>
                    </a:bodyPr>
                    <a:lstStyle/>
                    <a:p>
                      <a:pPr indent="0" lvl="0" marL="0" rtl="0" algn="l">
                        <a:spcBef>
                          <a:spcPts val="0"/>
                        </a:spcBef>
                        <a:spcAft>
                          <a:spcPts val="0"/>
                        </a:spcAft>
                        <a:buNone/>
                      </a:pPr>
                      <a:r>
                        <a:rPr lang="en"/>
                        <a:t>Forward Voltage (V)</a:t>
                      </a:r>
                      <a:endParaRPr/>
                    </a:p>
                  </a:txBody>
                  <a:tcPr marT="91425" marB="91425" marR="91425" marL="91425"/>
                </a:tc>
                <a:tc>
                  <a:txBody>
                    <a:bodyPr>
                      <a:noAutofit/>
                    </a:bodyPr>
                    <a:lstStyle/>
                    <a:p>
                      <a:pPr indent="0" lvl="0" marL="0" rtl="0" algn="l">
                        <a:spcBef>
                          <a:spcPts val="0"/>
                        </a:spcBef>
                        <a:spcAft>
                          <a:spcPts val="0"/>
                        </a:spcAft>
                        <a:buNone/>
                      </a:pPr>
                      <a:r>
                        <a:rPr lang="en"/>
                        <a:t>State</a:t>
                      </a:r>
                      <a:endParaRPr/>
                    </a:p>
                  </a:txBody>
                  <a:tcPr marT="91425" marB="91425" marR="91425" marL="91425"/>
                </a:tc>
              </a:tr>
              <a:tr h="413525">
                <a:tc>
                  <a:txBody>
                    <a:bodyPr>
                      <a:noAutofit/>
                    </a:bodyPr>
                    <a:lstStyle/>
                    <a:p>
                      <a:pPr indent="0" lvl="0" marL="0" rtl="0" algn="l">
                        <a:spcBef>
                          <a:spcPts val="0"/>
                        </a:spcBef>
                        <a:spcAft>
                          <a:spcPts val="0"/>
                        </a:spcAft>
                        <a:buNone/>
                      </a:pPr>
                      <a:r>
                        <a:rPr lang="en"/>
                        <a:t>2.90</a:t>
                      </a:r>
                      <a:endParaRPr/>
                    </a:p>
                  </a:txBody>
                  <a:tcPr marT="91425" marB="91425" marR="91425" marL="91425"/>
                </a:tc>
                <a:tc>
                  <a:txBody>
                    <a:bodyPr>
                      <a:noAutofit/>
                    </a:bodyPr>
                    <a:lstStyle/>
                    <a:p>
                      <a:pPr indent="0" lvl="0" marL="0" rtl="0" algn="l">
                        <a:spcBef>
                          <a:spcPts val="0"/>
                        </a:spcBef>
                        <a:spcAft>
                          <a:spcPts val="0"/>
                        </a:spcAft>
                        <a:buNone/>
                      </a:pPr>
                      <a:r>
                        <a:rPr lang="en"/>
                        <a:t>On</a:t>
                      </a:r>
                      <a:endParaRPr/>
                    </a:p>
                  </a:txBody>
                  <a:tcPr marT="91425" marB="91425" marR="91425" marL="91425"/>
                </a:tc>
              </a:tr>
              <a:tr h="413525">
                <a:tc>
                  <a:txBody>
                    <a:bodyPr>
                      <a:noAutofit/>
                    </a:bodyPr>
                    <a:lstStyle/>
                    <a:p>
                      <a:pPr indent="0" lvl="0" marL="0" rtl="0" algn="l">
                        <a:spcBef>
                          <a:spcPts val="0"/>
                        </a:spcBef>
                        <a:spcAft>
                          <a:spcPts val="0"/>
                        </a:spcAft>
                        <a:buNone/>
                      </a:pPr>
                      <a:r>
                        <a:rPr lang="en"/>
                        <a:t>2.80</a:t>
                      </a:r>
                      <a:endParaRPr/>
                    </a:p>
                  </a:txBody>
                  <a:tcPr marT="91425" marB="91425" marR="91425" marL="91425"/>
                </a:tc>
                <a:tc>
                  <a:txBody>
                    <a:bodyPr>
                      <a:noAutofit/>
                    </a:bodyPr>
                    <a:lstStyle/>
                    <a:p>
                      <a:pPr indent="0" lvl="0" marL="0" rtl="0" algn="l">
                        <a:spcBef>
                          <a:spcPts val="0"/>
                        </a:spcBef>
                        <a:spcAft>
                          <a:spcPts val="0"/>
                        </a:spcAft>
                        <a:buNone/>
                      </a:pPr>
                      <a:r>
                        <a:rPr lang="en"/>
                        <a:t>On</a:t>
                      </a:r>
                      <a:endParaRPr/>
                    </a:p>
                  </a:txBody>
                  <a:tcPr marT="91425" marB="91425" marR="91425" marL="91425"/>
                </a:tc>
              </a:tr>
              <a:tr h="413525">
                <a:tc>
                  <a:txBody>
                    <a:bodyPr>
                      <a:noAutofit/>
                    </a:bodyPr>
                    <a:lstStyle/>
                    <a:p>
                      <a:pPr indent="0" lvl="0" marL="0" rtl="0" algn="l">
                        <a:spcBef>
                          <a:spcPts val="0"/>
                        </a:spcBef>
                        <a:spcAft>
                          <a:spcPts val="0"/>
                        </a:spcAft>
                        <a:buNone/>
                      </a:pPr>
                      <a:r>
                        <a:rPr lang="en"/>
                        <a:t>2.70</a:t>
                      </a:r>
                      <a:endParaRPr/>
                    </a:p>
                  </a:txBody>
                  <a:tcPr marT="91425" marB="91425" marR="91425" marL="91425"/>
                </a:tc>
                <a:tc>
                  <a:txBody>
                    <a:bodyPr>
                      <a:noAutofit/>
                    </a:bodyPr>
                    <a:lstStyle/>
                    <a:p>
                      <a:pPr indent="0" lvl="0" marL="0" rtl="0" algn="l">
                        <a:spcBef>
                          <a:spcPts val="0"/>
                        </a:spcBef>
                        <a:spcAft>
                          <a:spcPts val="0"/>
                        </a:spcAft>
                        <a:buNone/>
                      </a:pPr>
                      <a:r>
                        <a:rPr lang="en"/>
                        <a:t>On</a:t>
                      </a:r>
                      <a:endParaRPr/>
                    </a:p>
                  </a:txBody>
                  <a:tcPr marT="91425" marB="91425" marR="91425" marL="91425"/>
                </a:tc>
              </a:tr>
              <a:tr h="413525">
                <a:tc>
                  <a:txBody>
                    <a:bodyPr>
                      <a:noAutofit/>
                    </a:bodyPr>
                    <a:lstStyle/>
                    <a:p>
                      <a:pPr indent="0" lvl="0" marL="0" rtl="0" algn="l">
                        <a:spcBef>
                          <a:spcPts val="0"/>
                        </a:spcBef>
                        <a:spcAft>
                          <a:spcPts val="0"/>
                        </a:spcAft>
                        <a:buNone/>
                      </a:pPr>
                      <a:r>
                        <a:rPr lang="en"/>
                        <a:t>2.60</a:t>
                      </a:r>
                      <a:endParaRPr/>
                    </a:p>
                  </a:txBody>
                  <a:tcPr marT="91425" marB="91425" marR="91425" marL="91425"/>
                </a:tc>
                <a:tc>
                  <a:txBody>
                    <a:bodyPr>
                      <a:noAutofit/>
                    </a:bodyPr>
                    <a:lstStyle/>
                    <a:p>
                      <a:pPr indent="0" lvl="0" marL="0" rtl="0" algn="l">
                        <a:spcBef>
                          <a:spcPts val="0"/>
                        </a:spcBef>
                        <a:spcAft>
                          <a:spcPts val="0"/>
                        </a:spcAft>
                        <a:buNone/>
                      </a:pPr>
                      <a:r>
                        <a:rPr lang="en"/>
                        <a:t>On</a:t>
                      </a:r>
                      <a:endParaRPr/>
                    </a:p>
                  </a:txBody>
                  <a:tcPr marT="91425" marB="91425" marR="91425" marL="91425"/>
                </a:tc>
              </a:tr>
              <a:tr h="413525">
                <a:tc>
                  <a:txBody>
                    <a:bodyPr>
                      <a:noAutofit/>
                    </a:bodyPr>
                    <a:lstStyle/>
                    <a:p>
                      <a:pPr indent="0" lvl="0" marL="0" rtl="0" algn="l">
                        <a:spcBef>
                          <a:spcPts val="0"/>
                        </a:spcBef>
                        <a:spcAft>
                          <a:spcPts val="0"/>
                        </a:spcAft>
                        <a:buNone/>
                      </a:pPr>
                      <a:r>
                        <a:rPr lang="en"/>
                        <a:t>2.50</a:t>
                      </a:r>
                      <a:endParaRPr/>
                    </a:p>
                  </a:txBody>
                  <a:tcPr marT="91425" marB="91425" marR="91425" marL="91425"/>
                </a:tc>
                <a:tc>
                  <a:txBody>
                    <a:bodyPr>
                      <a:noAutofit/>
                    </a:bodyPr>
                    <a:lstStyle/>
                    <a:p>
                      <a:pPr indent="0" lvl="0" marL="0" rtl="0" algn="l">
                        <a:spcBef>
                          <a:spcPts val="0"/>
                        </a:spcBef>
                        <a:spcAft>
                          <a:spcPts val="0"/>
                        </a:spcAft>
                        <a:buNone/>
                      </a:pPr>
                      <a:r>
                        <a:rPr lang="en"/>
                        <a:t>On (dim)</a:t>
                      </a:r>
                      <a:endParaRPr/>
                    </a:p>
                  </a:txBody>
                  <a:tcPr marT="91425" marB="91425" marR="91425" marL="91425"/>
                </a:tc>
              </a:tr>
              <a:tr h="413525">
                <a:tc>
                  <a:txBody>
                    <a:bodyPr>
                      <a:noAutofit/>
                    </a:bodyPr>
                    <a:lstStyle/>
                    <a:p>
                      <a:pPr indent="0" lvl="0" marL="0" rtl="0" algn="l">
                        <a:spcBef>
                          <a:spcPts val="0"/>
                        </a:spcBef>
                        <a:spcAft>
                          <a:spcPts val="0"/>
                        </a:spcAft>
                        <a:buNone/>
                      </a:pPr>
                      <a:r>
                        <a:rPr lang="en"/>
                        <a:t>2.40</a:t>
                      </a:r>
                      <a:endParaRPr/>
                    </a:p>
                  </a:txBody>
                  <a:tcPr marT="91425" marB="91425" marR="91425" marL="91425"/>
                </a:tc>
                <a:tc>
                  <a:txBody>
                    <a:bodyPr>
                      <a:noAutofit/>
                    </a:bodyPr>
                    <a:lstStyle/>
                    <a:p>
                      <a:pPr indent="0" lvl="0" marL="0" rtl="0" algn="l">
                        <a:spcBef>
                          <a:spcPts val="0"/>
                        </a:spcBef>
                        <a:spcAft>
                          <a:spcPts val="0"/>
                        </a:spcAft>
                        <a:buNone/>
                      </a:pPr>
                      <a:r>
                        <a:rPr lang="en"/>
                        <a:t>Off</a:t>
                      </a:r>
                      <a:endParaRPr/>
                    </a:p>
                  </a:txBody>
                  <a:tcPr marT="91425" marB="91425" marR="91425" marL="91425"/>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Post-Mortem Analysis</a:t>
            </a:r>
            <a:endParaRPr/>
          </a:p>
        </p:txBody>
      </p:sp>
      <p:sp>
        <p:nvSpPr>
          <p:cNvPr id="307" name="Google Shape;307;p47"/>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Laser wasn’t strong enough</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Photodiode wasn’t strong enough</a:t>
            </a:r>
            <a:endParaRPr>
              <a:solidFill>
                <a:schemeClr val="dk2"/>
              </a:solidFill>
            </a:endParaRPr>
          </a:p>
          <a:p>
            <a:pPr indent="0" lvl="0" marL="914400" rtl="0" algn="l">
              <a:spcBef>
                <a:spcPts val="1600"/>
              </a:spcBef>
              <a:spcAft>
                <a:spcPts val="1600"/>
              </a:spcAft>
              <a:buNone/>
            </a:pPr>
            <a:r>
              <a:t/>
            </a:r>
            <a:endParaRPr>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Further Work</a:t>
            </a:r>
            <a:endParaRPr/>
          </a:p>
        </p:txBody>
      </p:sp>
      <p:sp>
        <p:nvSpPr>
          <p:cNvPr id="313" name="Google Shape;313;p4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Alternative laser attenuation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More sensitive photodiode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See if there are safe alternative ways to detect fog</a:t>
            </a:r>
            <a:endParaRPr>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9"/>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Acknowledgements</a:t>
            </a:r>
            <a:endParaRPr/>
          </a:p>
        </p:txBody>
      </p:sp>
      <p:sp>
        <p:nvSpPr>
          <p:cNvPr id="319" name="Google Shape;319;p49"/>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solidFill>
                  <a:srgbClr val="000000"/>
                </a:solidFill>
              </a:rPr>
              <a:t>The team would like to thank the following people:</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Anthony Caton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Arne Fliflet</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Peter Dragic</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Kavita Desai</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Glen Hedin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Chenfei Hu</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Casey Smith</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and others that we’ve gotten support from</a:t>
            </a: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Objective</a:t>
            </a:r>
            <a:endParaRPr/>
          </a:p>
        </p:txBody>
      </p:sp>
      <p:sp>
        <p:nvSpPr>
          <p:cNvPr id="99" name="Google Shape;99;p1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D</a:t>
            </a:r>
            <a:r>
              <a:rPr lang="en">
                <a:solidFill>
                  <a:srgbClr val="000000"/>
                </a:solidFill>
              </a:rPr>
              <a:t>etect fog via a DIAL based approach</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Power all modules long enough using AA batteries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Making lasers safe for human eyes</a:t>
            </a:r>
            <a:endParaRPr>
              <a:solidFill>
                <a:srgbClr val="000000"/>
              </a:solidFill>
            </a:endParaRPr>
          </a:p>
          <a:p>
            <a:pPr indent="0" lvl="0" marL="0" rtl="0" algn="l">
              <a:spcBef>
                <a:spcPts val="1600"/>
              </a:spcBef>
              <a:spcAft>
                <a:spcPts val="0"/>
              </a:spcAft>
              <a:buClr>
                <a:schemeClr val="dk1"/>
              </a:buClr>
              <a:buSzPts val="1100"/>
              <a:buFont typeface="Arial"/>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DIAL</a:t>
            </a:r>
            <a:endParaRPr/>
          </a:p>
        </p:txBody>
      </p:sp>
      <p:sp>
        <p:nvSpPr>
          <p:cNvPr id="105" name="Google Shape;105;p19"/>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sz="1800"/>
              <a:t>Stands for</a:t>
            </a:r>
            <a:br>
              <a:rPr lang="en" sz="1800"/>
            </a:br>
            <a:r>
              <a:rPr b="1" lang="en" sz="1800"/>
              <a:t>DI</a:t>
            </a:r>
            <a:r>
              <a:rPr lang="en" sz="1800"/>
              <a:t>fferential </a:t>
            </a:r>
            <a:br>
              <a:rPr lang="en" sz="1800"/>
            </a:br>
            <a:r>
              <a:rPr b="1" lang="en" sz="1800"/>
              <a:t>A</a:t>
            </a:r>
            <a:r>
              <a:rPr lang="en" sz="1800"/>
              <a:t>bsorption </a:t>
            </a:r>
            <a:br>
              <a:rPr lang="en" sz="1800"/>
            </a:br>
            <a:r>
              <a:rPr b="1" lang="en" sz="1800"/>
              <a:t>L</a:t>
            </a:r>
            <a:r>
              <a:rPr lang="en" sz="1800"/>
              <a:t>idar</a:t>
            </a:r>
            <a:r>
              <a:rPr lang="en" sz="1800"/>
              <a:t> </a:t>
            </a:r>
            <a:endParaRPr sz="1800"/>
          </a:p>
          <a:p>
            <a:pPr indent="-342900" lvl="0" marL="457200" rtl="0" algn="l">
              <a:spcBef>
                <a:spcPts val="0"/>
              </a:spcBef>
              <a:spcAft>
                <a:spcPts val="0"/>
              </a:spcAft>
              <a:buClr>
                <a:schemeClr val="lt1"/>
              </a:buClr>
              <a:buSzPts val="1800"/>
              <a:buChar char="●"/>
            </a:pPr>
            <a:r>
              <a:rPr lang="en" sz="1800"/>
              <a:t>Measures concentration of gases or aerosol</a:t>
            </a:r>
            <a:endParaRPr sz="1800"/>
          </a:p>
          <a:p>
            <a:pPr indent="-342900" lvl="0" marL="457200" rtl="0" algn="l">
              <a:spcBef>
                <a:spcPts val="0"/>
              </a:spcBef>
              <a:spcAft>
                <a:spcPts val="0"/>
              </a:spcAft>
              <a:buClr>
                <a:schemeClr val="lt1"/>
              </a:buClr>
              <a:buSzPts val="1800"/>
              <a:buChar char="●"/>
            </a:pPr>
            <a:r>
              <a:rPr lang="en" sz="1800"/>
              <a:t>Relies on difference of two near wavelength beams</a:t>
            </a:r>
            <a:endParaRPr sz="1800"/>
          </a:p>
          <a:p>
            <a:pPr indent="0" lvl="0" marL="457200" rtl="0" algn="l">
              <a:spcBef>
                <a:spcPts val="1600"/>
              </a:spcBef>
              <a:spcAft>
                <a:spcPts val="0"/>
              </a:spcAft>
              <a:buNone/>
            </a:pPr>
            <a:r>
              <a:t/>
            </a:r>
            <a:endParaRPr sz="1800"/>
          </a:p>
          <a:p>
            <a:pPr indent="0" lvl="0" marL="457200" rtl="0" algn="l">
              <a:spcBef>
                <a:spcPts val="1600"/>
              </a:spcBef>
              <a:spcAft>
                <a:spcPts val="1600"/>
              </a:spcAft>
              <a:buNone/>
            </a:pPr>
            <a:r>
              <a:t/>
            </a:r>
            <a:endParaRPr sz="1800"/>
          </a:p>
        </p:txBody>
      </p:sp>
      <p:pic>
        <p:nvPicPr>
          <p:cNvPr id="106" name="Google Shape;106;p19"/>
          <p:cNvPicPr preferRelativeResize="0"/>
          <p:nvPr/>
        </p:nvPicPr>
        <p:blipFill>
          <a:blip r:embed="rId3">
            <a:alphaModFix/>
          </a:blip>
          <a:stretch>
            <a:fillRect/>
          </a:stretch>
        </p:blipFill>
        <p:spPr>
          <a:xfrm>
            <a:off x="4133850" y="323850"/>
            <a:ext cx="4229100" cy="449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Backscattering</a:t>
            </a:r>
            <a:endParaRPr/>
          </a:p>
        </p:txBody>
      </p:sp>
      <p:sp>
        <p:nvSpPr>
          <p:cNvPr id="112" name="Google Shape;112;p20"/>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Mie Scattering</a:t>
            </a:r>
            <a:endParaRPr sz="1800"/>
          </a:p>
          <a:p>
            <a:pPr indent="-342900" lvl="0" marL="457200" rtl="0" algn="l">
              <a:spcBef>
                <a:spcPts val="0"/>
              </a:spcBef>
              <a:spcAft>
                <a:spcPts val="0"/>
              </a:spcAft>
              <a:buSzPts val="1800"/>
              <a:buChar char="●"/>
            </a:pPr>
            <a:r>
              <a:rPr lang="en" sz="1800"/>
              <a:t>Mostly forward scattering</a:t>
            </a:r>
            <a:endParaRPr sz="1800"/>
          </a:p>
          <a:p>
            <a:pPr indent="-342900" lvl="0" marL="457200" rtl="0" algn="l">
              <a:spcBef>
                <a:spcPts val="0"/>
              </a:spcBef>
              <a:spcAft>
                <a:spcPts val="0"/>
              </a:spcAft>
              <a:buSzPts val="1800"/>
              <a:buChar char="●"/>
            </a:pPr>
            <a:r>
              <a:rPr lang="en" sz="1800"/>
              <a:t>Take as much advantage of returned signal</a:t>
            </a:r>
            <a:endParaRPr sz="1800"/>
          </a:p>
        </p:txBody>
      </p:sp>
      <p:pic>
        <p:nvPicPr>
          <p:cNvPr id="113" name="Google Shape;113;p20"/>
          <p:cNvPicPr preferRelativeResize="0"/>
          <p:nvPr/>
        </p:nvPicPr>
        <p:blipFill>
          <a:blip r:embed="rId3">
            <a:alphaModFix/>
          </a:blip>
          <a:stretch>
            <a:fillRect/>
          </a:stretch>
        </p:blipFill>
        <p:spPr>
          <a:xfrm>
            <a:off x="3262675" y="0"/>
            <a:ext cx="5881325"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DIAL on Fog</a:t>
            </a:r>
            <a:endParaRPr/>
          </a:p>
        </p:txBody>
      </p:sp>
      <p:sp>
        <p:nvSpPr>
          <p:cNvPr id="119" name="Google Shape;119;p21"/>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Fog is an aerosol of water molecules</a:t>
            </a:r>
            <a:endParaRPr/>
          </a:p>
          <a:p>
            <a:pPr indent="0" lvl="0" marL="0" rtl="0" algn="l">
              <a:spcBef>
                <a:spcPts val="1600"/>
              </a:spcBef>
              <a:spcAft>
                <a:spcPts val="0"/>
              </a:spcAft>
              <a:buNone/>
            </a:pPr>
            <a:r>
              <a:rPr lang="en"/>
              <a:t>Water has couple absorption bands</a:t>
            </a:r>
            <a:endParaRPr/>
          </a:p>
          <a:p>
            <a:pPr indent="0" lvl="0" marL="0" rtl="0" algn="l">
              <a:spcBef>
                <a:spcPts val="1600"/>
              </a:spcBef>
              <a:spcAft>
                <a:spcPts val="0"/>
              </a:spcAft>
              <a:buNone/>
            </a:pPr>
            <a:r>
              <a:rPr lang="en"/>
              <a:t>Avoid visible range for our purpose</a:t>
            </a:r>
            <a:endParaRPr/>
          </a:p>
          <a:p>
            <a:pPr indent="0" lvl="0" marL="0" rtl="0" algn="l">
              <a:spcBef>
                <a:spcPts val="1600"/>
              </a:spcBef>
              <a:spcAft>
                <a:spcPts val="0"/>
              </a:spcAft>
              <a:buNone/>
            </a:pPr>
            <a:r>
              <a:rPr lang="en"/>
              <a:t>Avoid wavelengths that are hard to get</a:t>
            </a:r>
            <a:endParaRPr/>
          </a:p>
          <a:p>
            <a:pPr indent="0" lvl="0" marL="0" rtl="0" algn="l">
              <a:spcBef>
                <a:spcPts val="1600"/>
              </a:spcBef>
              <a:spcAft>
                <a:spcPts val="0"/>
              </a:spcAft>
              <a:buNone/>
            </a:pPr>
            <a:r>
              <a:rPr lang="en"/>
              <a:t>808nm and 850nm</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20" name="Google Shape;120;p21"/>
          <p:cNvPicPr preferRelativeResize="0"/>
          <p:nvPr/>
        </p:nvPicPr>
        <p:blipFill>
          <a:blip r:embed="rId3">
            <a:alphaModFix/>
          </a:blip>
          <a:stretch>
            <a:fillRect/>
          </a:stretch>
        </p:blipFill>
        <p:spPr>
          <a:xfrm>
            <a:off x="3321225" y="808425"/>
            <a:ext cx="5822775" cy="3526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Block Diagram</a:t>
            </a:r>
            <a:endParaRPr/>
          </a:p>
        </p:txBody>
      </p:sp>
      <p:pic>
        <p:nvPicPr>
          <p:cNvPr id="126" name="Google Shape;126;p22"/>
          <p:cNvPicPr preferRelativeResize="0"/>
          <p:nvPr/>
        </p:nvPicPr>
        <p:blipFill>
          <a:blip r:embed="rId3">
            <a:alphaModFix/>
          </a:blip>
          <a:stretch>
            <a:fillRect/>
          </a:stretch>
        </p:blipFill>
        <p:spPr>
          <a:xfrm>
            <a:off x="2097200" y="746975"/>
            <a:ext cx="4949599" cy="4388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Physical Design</a:t>
            </a:r>
            <a:endParaRPr/>
          </a:p>
        </p:txBody>
      </p:sp>
      <p:sp>
        <p:nvSpPr>
          <p:cNvPr id="132" name="Google Shape;132;p23"/>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42900" lvl="0" marL="457200" rtl="0" algn="just">
              <a:lnSpc>
                <a:spcPct val="90000"/>
              </a:lnSpc>
              <a:spcBef>
                <a:spcPts val="0"/>
              </a:spcBef>
              <a:spcAft>
                <a:spcPts val="0"/>
              </a:spcAft>
              <a:buSzPts val="1800"/>
              <a:buChar char="●"/>
            </a:pPr>
            <a:r>
              <a:rPr lang="en" sz="1800"/>
              <a:t>2 layers</a:t>
            </a:r>
            <a:endParaRPr sz="1800"/>
          </a:p>
          <a:p>
            <a:pPr indent="-342900" lvl="0" marL="457200" rtl="0" algn="just">
              <a:lnSpc>
                <a:spcPct val="90000"/>
              </a:lnSpc>
              <a:spcBef>
                <a:spcPts val="0"/>
              </a:spcBef>
              <a:spcAft>
                <a:spcPts val="0"/>
              </a:spcAft>
              <a:buSzPts val="1800"/>
              <a:buChar char="●"/>
            </a:pPr>
            <a:r>
              <a:rPr lang="en" sz="1800"/>
              <a:t>Emitters and receiver are at same height.</a:t>
            </a:r>
            <a:endParaRPr sz="1800"/>
          </a:p>
          <a:p>
            <a:pPr indent="-342900" lvl="0" marL="457200" rtl="0" algn="l">
              <a:lnSpc>
                <a:spcPct val="90000"/>
              </a:lnSpc>
              <a:spcBef>
                <a:spcPts val="0"/>
              </a:spcBef>
              <a:spcAft>
                <a:spcPts val="0"/>
              </a:spcAft>
              <a:buSzPts val="1800"/>
              <a:buChar char="●"/>
            </a:pPr>
            <a:r>
              <a:rPr lang="en" sz="1800"/>
              <a:t>Direction of lasers and direction of LEDs are orthogonal to each other.</a:t>
            </a:r>
            <a:endParaRPr sz="1800"/>
          </a:p>
        </p:txBody>
      </p:sp>
      <p:pic>
        <p:nvPicPr>
          <p:cNvPr id="133" name="Google Shape;133;p23"/>
          <p:cNvPicPr preferRelativeResize="0"/>
          <p:nvPr/>
        </p:nvPicPr>
        <p:blipFill>
          <a:blip r:embed="rId3">
            <a:alphaModFix/>
          </a:blip>
          <a:stretch>
            <a:fillRect/>
          </a:stretch>
        </p:blipFill>
        <p:spPr>
          <a:xfrm>
            <a:off x="4368275" y="54625"/>
            <a:ext cx="3765348" cy="50204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