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12192000"/>
  <p:notesSz cx="6858000" cy="9144000"/>
  <p:embeddedFontLst>
    <p:embeddedFont>
      <p:font typeface="Nuni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jcPIUK3iFkJYArTMcYK75cky3Z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Nunito-bold.fntdata"/><Relationship Id="rId14" Type="http://schemas.openxmlformats.org/officeDocument/2006/relationships/slide" Target="slides/slide10.xml"/><Relationship Id="rId36" Type="http://schemas.openxmlformats.org/officeDocument/2006/relationships/font" Target="fonts/Nunito-regular.fntdata"/><Relationship Id="rId17" Type="http://schemas.openxmlformats.org/officeDocument/2006/relationships/slide" Target="slides/slide13.xml"/><Relationship Id="rId39" Type="http://schemas.openxmlformats.org/officeDocument/2006/relationships/font" Target="fonts/Nunito-boldItalic.fntdata"/><Relationship Id="rId16" Type="http://schemas.openxmlformats.org/officeDocument/2006/relationships/slide" Target="slides/slide12.xml"/><Relationship Id="rId38" Type="http://schemas.openxmlformats.org/officeDocument/2006/relationships/font" Target="fonts/Nuni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067c9257f8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1067c9257f8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067c9257f8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1067c9257f8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067c9257f8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1067c9257f8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067c9257f8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1067c9257f8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067c9257f8_0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g1067c9257f8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067c9257f8_0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g1067c9257f8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067c9257f8_0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1067c9257f8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067c9257f8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1067c9257f8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067c9257f8_1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g1067c9257f8_1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067c9257f8_1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g1067c9257f8_1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067c9257f8_1_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1067c9257f8_1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067c9257f8_1_1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1067c9257f8_1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067c9257f8_1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g1067c9257f8_1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067c9257f8_1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g1067c9257f8_1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067c9257f8_1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g1067c9257f8_1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067c9257f8_1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g1067c9257f8_1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067c9257f8_1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g1067c9257f8_1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067c9257f8_1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 name="Google Shape;408;g1067c9257f8_1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067c9257f8_1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g1067c9257f8_1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067c9257f8_1_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g1067c9257f8_1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067c9257f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g1067c9257f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067c9257f8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g1067c9257f8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67c9257f8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g1067c9257f8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067c9257f8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1067c9257f8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067c9257f8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1067c9257f8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3"/>
          <p:cNvSpPr/>
          <p:nvPr>
            <p:ph idx="2" type="pic"/>
          </p:nvPr>
        </p:nvSpPr>
        <p:spPr>
          <a:xfrm>
            <a:off x="5183188" y="987425"/>
            <a:ext cx="6172200" cy="4873625"/>
          </a:xfrm>
          <a:prstGeom prst="rect">
            <a:avLst/>
          </a:prstGeom>
          <a:noFill/>
          <a:ln>
            <a:noFill/>
          </a:ln>
        </p:spPr>
      </p:sp>
      <p:sp>
        <p:nvSpPr>
          <p:cNvPr id="62" name="Google Shape;62;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16.jpg"/><Relationship Id="rId5"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15.jpg"/><Relationship Id="rId5"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jp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drive.google.com/file/d/1zxTWxLDVYMHkbFVNYSwTynmeSGh-uIMw/view" TargetMode="External"/><Relationship Id="rId5"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6"/>
          <p:cNvSpPr/>
          <p:nvPr/>
        </p:nvSpPr>
        <p:spPr>
          <a:xfrm flipH="1" rot="10800000">
            <a:off x="-1" y="8163"/>
            <a:ext cx="12192000" cy="6858000"/>
          </a:xfrm>
          <a:prstGeom prst="rect">
            <a:avLst/>
          </a:prstGeom>
          <a:gradFill>
            <a:gsLst>
              <a:gs pos="0">
                <a:srgbClr val="1B4284"/>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newspaper&#10;&#10;Description automatically generated" id="83" name="Google Shape;83;p26"/>
          <p:cNvPicPr preferRelativeResize="0"/>
          <p:nvPr/>
        </p:nvPicPr>
        <p:blipFill rotWithShape="1">
          <a:blip r:embed="rId3">
            <a:alphaModFix amt="30000"/>
          </a:blip>
          <a:srcRect b="0" l="0" r="0" t="0"/>
          <a:stretch/>
        </p:blipFill>
        <p:spPr>
          <a:xfrm>
            <a:off x="0" y="8164"/>
            <a:ext cx="12192000" cy="6858000"/>
          </a:xfrm>
          <a:prstGeom prst="rect">
            <a:avLst/>
          </a:prstGeom>
          <a:noFill/>
          <a:ln>
            <a:noFill/>
          </a:ln>
        </p:spPr>
      </p:pic>
      <p:sp>
        <p:nvSpPr>
          <p:cNvPr id="84" name="Google Shape;84;p26"/>
          <p:cNvSpPr txBox="1"/>
          <p:nvPr/>
        </p:nvSpPr>
        <p:spPr>
          <a:xfrm>
            <a:off x="1134025" y="2553972"/>
            <a:ext cx="9924000" cy="2940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en-US" sz="4500">
                <a:solidFill>
                  <a:schemeClr val="lt1"/>
                </a:solidFill>
              </a:rPr>
              <a:t>Wearable Communication Device for Mute and </a:t>
            </a:r>
            <a:r>
              <a:rPr lang="en-US" sz="4500">
                <a:solidFill>
                  <a:schemeClr val="lt1"/>
                </a:solidFill>
              </a:rPr>
              <a:t>D</a:t>
            </a:r>
            <a:r>
              <a:rPr lang="en-US" sz="4500">
                <a:solidFill>
                  <a:schemeClr val="lt1"/>
                </a:solidFill>
              </a:rPr>
              <a:t>eaf</a:t>
            </a:r>
            <a:endParaRPr b="1" sz="4500">
              <a:solidFill>
                <a:schemeClr val="lt1"/>
              </a:solidFill>
            </a:endParaRPr>
          </a:p>
          <a:p>
            <a:pPr indent="0" lvl="0" marL="0" rtl="0" algn="ctr">
              <a:spcBef>
                <a:spcPts val="0"/>
              </a:spcBef>
              <a:spcAft>
                <a:spcPts val="0"/>
              </a:spcAft>
              <a:buClr>
                <a:schemeClr val="dk1"/>
              </a:buClr>
              <a:buSzPts val="1100"/>
              <a:buFont typeface="Arial"/>
              <a:buNone/>
            </a:pPr>
            <a:r>
              <a:rPr lang="en-US" sz="1900">
                <a:solidFill>
                  <a:schemeClr val="lt1"/>
                </a:solidFill>
              </a:rPr>
              <a:t>Group 19: Andrew Ko, Yihan Ruan, Minho Lee</a:t>
            </a:r>
            <a:endParaRPr sz="1900">
              <a:solidFill>
                <a:schemeClr val="lt1"/>
              </a:solidFill>
            </a:endParaRPr>
          </a:p>
          <a:p>
            <a:pPr indent="0" lvl="0" marL="0" marR="0" rtl="0" algn="ctr">
              <a:lnSpc>
                <a:spcPct val="100000"/>
              </a:lnSpc>
              <a:spcBef>
                <a:spcPts val="600"/>
              </a:spcBef>
              <a:spcAft>
                <a:spcPts val="0"/>
              </a:spcAft>
              <a:buClr>
                <a:srgbClr val="000000"/>
              </a:buClr>
              <a:buSzPts val="2500"/>
              <a:buFont typeface="Arial"/>
              <a:buNone/>
            </a:pPr>
            <a:r>
              <a:t/>
            </a:r>
            <a:endParaRPr sz="2500">
              <a:solidFill>
                <a:schemeClr val="lt1"/>
              </a:solidFill>
            </a:endParaRPr>
          </a:p>
          <a:p>
            <a:pPr indent="0" lvl="0" marL="0" marR="0" rtl="0" algn="ctr">
              <a:lnSpc>
                <a:spcPct val="100000"/>
              </a:lnSpc>
              <a:spcBef>
                <a:spcPts val="60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A picture containing drawing&#10;&#10;Description automatically generated" id="85" name="Google Shape;85;p26"/>
          <p:cNvPicPr preferRelativeResize="0"/>
          <p:nvPr/>
        </p:nvPicPr>
        <p:blipFill rotWithShape="1">
          <a:blip r:embed="rId4">
            <a:alphaModFix/>
          </a:blip>
          <a:srcRect b="0" l="0" r="0" t="0"/>
          <a:stretch/>
        </p:blipFill>
        <p:spPr>
          <a:xfrm>
            <a:off x="4641007" y="852965"/>
            <a:ext cx="2909982" cy="754082"/>
          </a:xfrm>
          <a:prstGeom prst="rect">
            <a:avLst/>
          </a:prstGeom>
          <a:noFill/>
          <a:ln>
            <a:noFill/>
          </a:ln>
        </p:spPr>
      </p:pic>
      <p:sp>
        <p:nvSpPr>
          <p:cNvPr id="86" name="Google Shape;86;p26"/>
          <p:cNvSpPr txBox="1"/>
          <p:nvPr/>
        </p:nvSpPr>
        <p:spPr>
          <a:xfrm>
            <a:off x="3922059" y="5413888"/>
            <a:ext cx="4347882"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rPr>
              <a:t>December 7th, 2021</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A picture containing outdoor, building, arch&#10;&#10;Description automatically generated" id="188" name="Google Shape;188;g1067c9257f8_0_5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9" name="Google Shape;189;g1067c9257f8_0_56"/>
          <p:cNvSpPr/>
          <p:nvPr/>
        </p:nvSpPr>
        <p:spPr>
          <a:xfrm flipH="1" rot="10800000">
            <a:off x="-2" y="0"/>
            <a:ext cx="12192000" cy="6858000"/>
          </a:xfrm>
          <a:prstGeom prst="rect">
            <a:avLst/>
          </a:prstGeom>
          <a:gradFill>
            <a:gsLst>
              <a:gs pos="0">
                <a:srgbClr val="1B4284">
                  <a:alpha val="9411"/>
                </a:srgbClr>
              </a:gs>
              <a:gs pos="50000">
                <a:srgbClr val="1B4284">
                  <a:alpha val="9411"/>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90" name="Google Shape;190;g1067c9257f8_0_56"/>
          <p:cNvSpPr txBox="1"/>
          <p:nvPr/>
        </p:nvSpPr>
        <p:spPr>
          <a:xfrm>
            <a:off x="2206981" y="1582540"/>
            <a:ext cx="7778100" cy="245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lang="en-US" sz="6000">
                <a:solidFill>
                  <a:schemeClr val="lt1"/>
                </a:solidFill>
              </a:rPr>
              <a:t>Power Bank</a:t>
            </a:r>
            <a:endParaRPr b="1" sz="6000">
              <a:solidFill>
                <a:schemeClr val="lt1"/>
              </a:solidFill>
            </a:endParaRPr>
          </a:p>
          <a:p>
            <a:pPr indent="0" lvl="0" marL="0" marR="0" rtl="0" algn="l">
              <a:lnSpc>
                <a:spcPct val="100000"/>
              </a:lnSpc>
              <a:spcBef>
                <a:spcPts val="0"/>
              </a:spcBef>
              <a:spcAft>
                <a:spcPts val="0"/>
              </a:spcAft>
              <a:buClr>
                <a:srgbClr val="000000"/>
              </a:buClr>
              <a:buSzPts val="6000"/>
              <a:buFont typeface="Arial"/>
              <a:buNone/>
            </a:pPr>
            <a:r>
              <a:t/>
            </a:r>
            <a:endParaRPr b="1" sz="6000">
              <a:solidFill>
                <a:schemeClr val="lt1"/>
              </a:solidFill>
            </a:endParaRPr>
          </a:p>
          <a:p>
            <a:pPr indent="0" lvl="0" marL="0" marR="0" rtl="0" algn="ctr">
              <a:lnSpc>
                <a:spcPct val="100000"/>
              </a:lnSpc>
              <a:spcBef>
                <a:spcPts val="1000"/>
              </a:spcBef>
              <a:spcAft>
                <a:spcPts val="0"/>
              </a:spcAft>
              <a:buClr>
                <a:srgbClr val="000000"/>
              </a:buClr>
              <a:buSzPts val="6000"/>
              <a:buFont typeface="Arial"/>
              <a:buNone/>
            </a:pPr>
            <a:r>
              <a:t/>
            </a:r>
            <a:endParaRPr b="1" sz="2500">
              <a:solidFill>
                <a:schemeClr val="lt1"/>
              </a:solidFill>
            </a:endParaRPr>
          </a:p>
        </p:txBody>
      </p:sp>
      <p:sp>
        <p:nvSpPr>
          <p:cNvPr id="191" name="Google Shape;191;g1067c9257f8_0_56"/>
          <p:cNvSpPr txBox="1"/>
          <p:nvPr/>
        </p:nvSpPr>
        <p:spPr>
          <a:xfrm>
            <a:off x="1441528" y="3232230"/>
            <a:ext cx="9309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192" name="Google Shape;192;g1067c9257f8_0_56"/>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193" name="Google Shape;193;g1067c9257f8_0_56"/>
          <p:cNvSpPr/>
          <p:nvPr/>
        </p:nvSpPr>
        <p:spPr>
          <a:xfrm>
            <a:off x="5520230" y="2741650"/>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g1067c9257f8_0_5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
        <p:nvSpPr>
          <p:cNvPr id="195" name="Google Shape;195;g1067c9257f8_0_5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1067c9257f8_0_81"/>
          <p:cNvSpPr txBox="1"/>
          <p:nvPr>
            <p:ph idx="1" type="body"/>
          </p:nvPr>
        </p:nvSpPr>
        <p:spPr>
          <a:xfrm>
            <a:off x="376800" y="1334275"/>
            <a:ext cx="99069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000"/>
              <a:buFont typeface="Arial"/>
              <a:buNone/>
            </a:pPr>
            <a:r>
              <a:rPr b="1" lang="en-US" sz="2600">
                <a:solidFill>
                  <a:srgbClr val="E84B36"/>
                </a:solidFill>
                <a:latin typeface="Arial"/>
                <a:ea typeface="Arial"/>
                <a:cs typeface="Arial"/>
                <a:sym typeface="Arial"/>
              </a:rPr>
              <a:t>Power Bank R&amp;V</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406400" lvl="0" marL="457200" rtl="0" algn="l">
              <a:lnSpc>
                <a:spcPct val="115000"/>
              </a:lnSpc>
              <a:spcBef>
                <a:spcPts val="0"/>
              </a:spcBef>
              <a:spcAft>
                <a:spcPts val="0"/>
              </a:spcAft>
              <a:buClr>
                <a:srgbClr val="233A44"/>
              </a:buClr>
              <a:buSzPts val="2800"/>
              <a:buFont typeface="Calibri"/>
              <a:buChar char="●"/>
            </a:pPr>
            <a:r>
              <a:rPr lang="en-US">
                <a:solidFill>
                  <a:srgbClr val="233A44"/>
                </a:solidFill>
              </a:rPr>
              <a:t>7 hrs battery life.</a:t>
            </a:r>
            <a:endParaRPr>
              <a:solidFill>
                <a:srgbClr val="233A44"/>
              </a:solidFill>
            </a:endParaRPr>
          </a:p>
          <a:p>
            <a:pPr indent="-406400" lvl="0" marL="457200" rtl="0" algn="l">
              <a:lnSpc>
                <a:spcPct val="115000"/>
              </a:lnSpc>
              <a:spcBef>
                <a:spcPts val="0"/>
              </a:spcBef>
              <a:spcAft>
                <a:spcPts val="0"/>
              </a:spcAft>
              <a:buClr>
                <a:srgbClr val="233A44"/>
              </a:buClr>
              <a:buSzPts val="2800"/>
              <a:buFont typeface="Calibri"/>
              <a:buChar char="●"/>
            </a:pPr>
            <a:r>
              <a:rPr lang="en-US">
                <a:solidFill>
                  <a:srgbClr val="233A44"/>
                </a:solidFill>
              </a:rPr>
              <a:t>Outputs 5V 2A.</a:t>
            </a:r>
            <a:endParaRPr>
              <a:solidFill>
                <a:srgbClr val="233A44"/>
              </a:solidFill>
            </a:endParaRPr>
          </a:p>
          <a:p>
            <a:pPr indent="-406400" lvl="0" marL="457200" rtl="0" algn="l">
              <a:lnSpc>
                <a:spcPct val="115000"/>
              </a:lnSpc>
              <a:spcBef>
                <a:spcPts val="0"/>
              </a:spcBef>
              <a:spcAft>
                <a:spcPts val="0"/>
              </a:spcAft>
              <a:buClr>
                <a:srgbClr val="233A44"/>
              </a:buClr>
              <a:buSzPts val="2800"/>
              <a:buFont typeface="Calibri"/>
              <a:buChar char="●"/>
            </a:pPr>
            <a:r>
              <a:rPr lang="en-US">
                <a:solidFill>
                  <a:srgbClr val="233A44"/>
                </a:solidFill>
              </a:rPr>
              <a:t>Charging through USB cable					</a:t>
            </a:r>
            <a:r>
              <a:rPr b="1" lang="en-US" sz="2400">
                <a:solidFill>
                  <a:srgbClr val="233A44"/>
                </a:solidFill>
              </a:rPr>
              <a:t>Power Consumption</a:t>
            </a:r>
            <a:endParaRPr b="1" sz="2400">
              <a:solidFill>
                <a:srgbClr val="233A44"/>
              </a:solidFill>
            </a:endParaRPr>
          </a:p>
          <a:p>
            <a:pPr indent="-406400" lvl="0" marL="457200" rtl="0" algn="l">
              <a:lnSpc>
                <a:spcPct val="115000"/>
              </a:lnSpc>
              <a:spcBef>
                <a:spcPts val="0"/>
              </a:spcBef>
              <a:spcAft>
                <a:spcPts val="0"/>
              </a:spcAft>
              <a:buClr>
                <a:srgbClr val="233A44"/>
              </a:buClr>
              <a:buSzPts val="2800"/>
              <a:buFont typeface="Calibri"/>
              <a:buChar char="●"/>
            </a:pPr>
            <a:r>
              <a:rPr lang="en-US">
                <a:solidFill>
                  <a:srgbClr val="233A44"/>
                </a:solidFill>
              </a:rPr>
              <a:t>Battery Protection </a:t>
            </a:r>
            <a:endParaRPr>
              <a:solidFill>
                <a:srgbClr val="233A44"/>
              </a:solidFill>
            </a:endParaRPr>
          </a:p>
          <a:p>
            <a:pPr indent="0" lvl="0" marL="457200" rtl="0" algn="l">
              <a:lnSpc>
                <a:spcPct val="115000"/>
              </a:lnSpc>
              <a:spcBef>
                <a:spcPts val="1200"/>
              </a:spcBef>
              <a:spcAft>
                <a:spcPts val="1200"/>
              </a:spcAft>
              <a:buNone/>
            </a:pPr>
            <a:r>
              <a:t/>
            </a:r>
            <a:endParaRPr>
              <a:solidFill>
                <a:srgbClr val="233A44"/>
              </a:solidFill>
            </a:endParaRPr>
          </a:p>
        </p:txBody>
      </p:sp>
      <p:sp>
        <p:nvSpPr>
          <p:cNvPr id="201" name="Google Shape;201;g1067c9257f8_0_81"/>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02" name="Google Shape;202;g1067c9257f8_0_8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
        <p:nvSpPr>
          <p:cNvPr id="203" name="Google Shape;203;g1067c9257f8_0_8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204" name="Google Shape;204;g1067c9257f8_0_81"/>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05" name="Google Shape;205;g1067c9257f8_0_81"/>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06" name="Google Shape;206;g1067c9257f8_0_81"/>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Power Bank</a:t>
            </a:r>
            <a:endParaRPr b="0" i="0" sz="2400" u="none" cap="none" strike="noStrike">
              <a:solidFill>
                <a:schemeClr val="lt1"/>
              </a:solidFill>
              <a:latin typeface="Arial"/>
              <a:ea typeface="Arial"/>
              <a:cs typeface="Arial"/>
              <a:sym typeface="Arial"/>
            </a:endParaRPr>
          </a:p>
        </p:txBody>
      </p:sp>
      <p:pic>
        <p:nvPicPr>
          <p:cNvPr id="207" name="Google Shape;207;g1067c9257f8_0_81"/>
          <p:cNvPicPr preferRelativeResize="0"/>
          <p:nvPr/>
        </p:nvPicPr>
        <p:blipFill>
          <a:blip r:embed="rId4">
            <a:alphaModFix/>
          </a:blip>
          <a:stretch>
            <a:fillRect/>
          </a:stretch>
        </p:blipFill>
        <p:spPr>
          <a:xfrm>
            <a:off x="4462150" y="3533925"/>
            <a:ext cx="7346951" cy="2621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067c9257f8_0_67"/>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13" name="Google Shape;213;g1067c9257f8_0_67"/>
          <p:cNvSpPr txBox="1"/>
          <p:nvPr/>
        </p:nvSpPr>
        <p:spPr>
          <a:xfrm>
            <a:off x="376808" y="6524381"/>
            <a:ext cx="64263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
        <p:nvSpPr>
          <p:cNvPr id="214" name="Google Shape;214;g1067c9257f8_0_6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215" name="Google Shape;215;g1067c9257f8_0_67"/>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16" name="Google Shape;216;g1067c9257f8_0_67"/>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17" name="Google Shape;217;g1067c9257f8_0_67"/>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Power Bank</a:t>
            </a:r>
            <a:endParaRPr sz="2400">
              <a:solidFill>
                <a:schemeClr val="lt1"/>
              </a:solidFill>
            </a:endParaRPr>
          </a:p>
        </p:txBody>
      </p:sp>
      <p:sp>
        <p:nvSpPr>
          <p:cNvPr id="218" name="Google Shape;218;g1067c9257f8_0_67"/>
          <p:cNvSpPr txBox="1"/>
          <p:nvPr/>
        </p:nvSpPr>
        <p:spPr>
          <a:xfrm>
            <a:off x="376800" y="1258750"/>
            <a:ext cx="300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E84B36"/>
                </a:solidFill>
              </a:rPr>
              <a:t>Voltage Regulator</a:t>
            </a:r>
            <a:endParaRPr b="1" sz="2600">
              <a:solidFill>
                <a:srgbClr val="E84B36"/>
              </a:solidFill>
            </a:endParaRPr>
          </a:p>
          <a:p>
            <a:pPr indent="0" lvl="0" marL="0" rtl="0" algn="l">
              <a:spcBef>
                <a:spcPts val="0"/>
              </a:spcBef>
              <a:spcAft>
                <a:spcPts val="0"/>
              </a:spcAft>
              <a:buNone/>
            </a:pPr>
            <a:r>
              <a:t/>
            </a:r>
            <a:endParaRPr b="1" sz="2600">
              <a:solidFill>
                <a:srgbClr val="E84B36"/>
              </a:solidFill>
            </a:endParaRPr>
          </a:p>
        </p:txBody>
      </p:sp>
      <p:pic>
        <p:nvPicPr>
          <p:cNvPr id="219" name="Google Shape;219;g1067c9257f8_0_67"/>
          <p:cNvPicPr preferRelativeResize="0"/>
          <p:nvPr/>
        </p:nvPicPr>
        <p:blipFill>
          <a:blip r:embed="rId4">
            <a:alphaModFix/>
          </a:blip>
          <a:stretch>
            <a:fillRect/>
          </a:stretch>
        </p:blipFill>
        <p:spPr>
          <a:xfrm>
            <a:off x="1498289" y="1790275"/>
            <a:ext cx="9195425" cy="4023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1067c9257f8_0_94"/>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25" name="Google Shape;225;g1067c9257f8_0_94"/>
          <p:cNvSpPr txBox="1"/>
          <p:nvPr/>
        </p:nvSpPr>
        <p:spPr>
          <a:xfrm>
            <a:off x="376808" y="6524381"/>
            <a:ext cx="64263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
        <p:nvSpPr>
          <p:cNvPr id="226" name="Google Shape;226;g1067c9257f8_0_9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227" name="Google Shape;227;g1067c9257f8_0_94"/>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28" name="Google Shape;228;g1067c9257f8_0_9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29" name="Google Shape;229;g1067c9257f8_0_9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Power Bank</a:t>
            </a:r>
            <a:endParaRPr sz="2400">
              <a:solidFill>
                <a:schemeClr val="lt1"/>
              </a:solidFill>
            </a:endParaRPr>
          </a:p>
        </p:txBody>
      </p:sp>
      <p:sp>
        <p:nvSpPr>
          <p:cNvPr id="230" name="Google Shape;230;g1067c9257f8_0_94"/>
          <p:cNvSpPr txBox="1"/>
          <p:nvPr/>
        </p:nvSpPr>
        <p:spPr>
          <a:xfrm>
            <a:off x="376800" y="1258750"/>
            <a:ext cx="59844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E84B36"/>
                </a:solidFill>
              </a:rPr>
              <a:t>Charger / Protection</a:t>
            </a:r>
            <a:endParaRPr b="1" sz="2600">
              <a:solidFill>
                <a:srgbClr val="E84B36"/>
              </a:solidFill>
            </a:endParaRPr>
          </a:p>
          <a:p>
            <a:pPr indent="0" lvl="0" marL="0" rtl="0" algn="l">
              <a:spcBef>
                <a:spcPts val="0"/>
              </a:spcBef>
              <a:spcAft>
                <a:spcPts val="0"/>
              </a:spcAft>
              <a:buNone/>
            </a:pPr>
            <a:r>
              <a:t/>
            </a:r>
            <a:endParaRPr b="1" sz="2600">
              <a:solidFill>
                <a:srgbClr val="E84B36"/>
              </a:solidFill>
            </a:endParaRPr>
          </a:p>
        </p:txBody>
      </p:sp>
      <p:pic>
        <p:nvPicPr>
          <p:cNvPr id="231" name="Google Shape;231;g1067c9257f8_0_94"/>
          <p:cNvPicPr preferRelativeResize="0"/>
          <p:nvPr/>
        </p:nvPicPr>
        <p:blipFill rotWithShape="1">
          <a:blip r:embed="rId4">
            <a:alphaModFix/>
          </a:blip>
          <a:srcRect b="816" l="9893" r="0" t="816"/>
          <a:stretch/>
        </p:blipFill>
        <p:spPr>
          <a:xfrm>
            <a:off x="-5" y="2422725"/>
            <a:ext cx="6142076" cy="3692300"/>
          </a:xfrm>
          <a:prstGeom prst="rect">
            <a:avLst/>
          </a:prstGeom>
          <a:noFill/>
          <a:ln>
            <a:noFill/>
          </a:ln>
        </p:spPr>
      </p:pic>
      <p:sp>
        <p:nvSpPr>
          <p:cNvPr id="232" name="Google Shape;232;g1067c9257f8_0_94"/>
          <p:cNvSpPr txBox="1"/>
          <p:nvPr/>
        </p:nvSpPr>
        <p:spPr>
          <a:xfrm>
            <a:off x="8220813" y="1991625"/>
            <a:ext cx="2525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latin typeface="Calibri"/>
                <a:ea typeface="Calibri"/>
                <a:cs typeface="Calibri"/>
                <a:sym typeface="Calibri"/>
              </a:rPr>
              <a:t>Battery protection circuit</a:t>
            </a:r>
            <a:endParaRPr b="1" sz="1600">
              <a:latin typeface="Calibri"/>
              <a:ea typeface="Calibri"/>
              <a:cs typeface="Calibri"/>
              <a:sym typeface="Calibri"/>
            </a:endParaRPr>
          </a:p>
        </p:txBody>
      </p:sp>
      <p:sp>
        <p:nvSpPr>
          <p:cNvPr id="233" name="Google Shape;233;g1067c9257f8_0_94"/>
          <p:cNvSpPr txBox="1"/>
          <p:nvPr/>
        </p:nvSpPr>
        <p:spPr>
          <a:xfrm>
            <a:off x="1977608" y="1991613"/>
            <a:ext cx="3224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latin typeface="Calibri"/>
                <a:ea typeface="Calibri"/>
                <a:cs typeface="Calibri"/>
                <a:sym typeface="Calibri"/>
              </a:rPr>
              <a:t>Charger circuit</a:t>
            </a:r>
            <a:endParaRPr b="1" sz="1600">
              <a:latin typeface="Calibri"/>
              <a:ea typeface="Calibri"/>
              <a:cs typeface="Calibri"/>
              <a:sym typeface="Calibri"/>
            </a:endParaRPr>
          </a:p>
        </p:txBody>
      </p:sp>
      <p:pic>
        <p:nvPicPr>
          <p:cNvPr id="234" name="Google Shape;234;g1067c9257f8_0_94"/>
          <p:cNvPicPr preferRelativeResize="0"/>
          <p:nvPr/>
        </p:nvPicPr>
        <p:blipFill>
          <a:blip r:embed="rId5">
            <a:alphaModFix/>
          </a:blip>
          <a:stretch>
            <a:fillRect/>
          </a:stretch>
        </p:blipFill>
        <p:spPr>
          <a:xfrm>
            <a:off x="6361199" y="2494375"/>
            <a:ext cx="5835601" cy="3692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descr="A picture containing outdoor, building, arch&#10;&#10;Description automatically generated" id="239" name="Google Shape;239;g1067c9257f8_0_10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0" name="Google Shape;240;g1067c9257f8_0_109"/>
          <p:cNvSpPr/>
          <p:nvPr/>
        </p:nvSpPr>
        <p:spPr>
          <a:xfrm flipH="1" rot="10800000">
            <a:off x="-2" y="0"/>
            <a:ext cx="12192000" cy="6858000"/>
          </a:xfrm>
          <a:prstGeom prst="rect">
            <a:avLst/>
          </a:prstGeom>
          <a:gradFill>
            <a:gsLst>
              <a:gs pos="0">
                <a:srgbClr val="1B4284">
                  <a:alpha val="9411"/>
                </a:srgbClr>
              </a:gs>
              <a:gs pos="50000">
                <a:srgbClr val="1B4284">
                  <a:alpha val="9411"/>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41" name="Google Shape;241;g1067c9257f8_0_109"/>
          <p:cNvSpPr txBox="1"/>
          <p:nvPr/>
        </p:nvSpPr>
        <p:spPr>
          <a:xfrm>
            <a:off x="2206981" y="1582540"/>
            <a:ext cx="7778100" cy="245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lang="en-US" sz="6000">
                <a:solidFill>
                  <a:schemeClr val="lt1"/>
                </a:solidFill>
              </a:rPr>
              <a:t>Control / Display</a:t>
            </a:r>
            <a:endParaRPr b="1" sz="6000">
              <a:solidFill>
                <a:schemeClr val="lt1"/>
              </a:solidFill>
            </a:endParaRPr>
          </a:p>
          <a:p>
            <a:pPr indent="0" lvl="0" marL="0" marR="0" rtl="0" algn="l">
              <a:lnSpc>
                <a:spcPct val="100000"/>
              </a:lnSpc>
              <a:spcBef>
                <a:spcPts val="0"/>
              </a:spcBef>
              <a:spcAft>
                <a:spcPts val="0"/>
              </a:spcAft>
              <a:buClr>
                <a:srgbClr val="000000"/>
              </a:buClr>
              <a:buSzPts val="6000"/>
              <a:buFont typeface="Arial"/>
              <a:buNone/>
            </a:pPr>
            <a:r>
              <a:t/>
            </a:r>
            <a:endParaRPr b="1" sz="6000">
              <a:solidFill>
                <a:schemeClr val="lt1"/>
              </a:solidFill>
            </a:endParaRPr>
          </a:p>
          <a:p>
            <a:pPr indent="0" lvl="0" marL="0" marR="0" rtl="0" algn="ctr">
              <a:lnSpc>
                <a:spcPct val="100000"/>
              </a:lnSpc>
              <a:spcBef>
                <a:spcPts val="1000"/>
              </a:spcBef>
              <a:spcAft>
                <a:spcPts val="0"/>
              </a:spcAft>
              <a:buClr>
                <a:srgbClr val="000000"/>
              </a:buClr>
              <a:buSzPts val="6000"/>
              <a:buFont typeface="Arial"/>
              <a:buNone/>
            </a:pPr>
            <a:r>
              <a:t/>
            </a:r>
            <a:endParaRPr b="1" sz="2500">
              <a:solidFill>
                <a:schemeClr val="lt1"/>
              </a:solidFill>
            </a:endParaRPr>
          </a:p>
        </p:txBody>
      </p:sp>
      <p:sp>
        <p:nvSpPr>
          <p:cNvPr id="242" name="Google Shape;242;g1067c9257f8_0_109"/>
          <p:cNvSpPr txBox="1"/>
          <p:nvPr/>
        </p:nvSpPr>
        <p:spPr>
          <a:xfrm>
            <a:off x="1441528" y="3232230"/>
            <a:ext cx="9309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243" name="Google Shape;243;g1067c9257f8_0_109"/>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244" name="Google Shape;244;g1067c9257f8_0_109"/>
          <p:cNvSpPr/>
          <p:nvPr/>
        </p:nvSpPr>
        <p:spPr>
          <a:xfrm>
            <a:off x="5520230" y="2741650"/>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5" name="Google Shape;245;g1067c9257f8_0_109"/>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246" name="Google Shape;246;g1067c9257f8_0_109"/>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067c9257f8_0_120"/>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52" name="Google Shape;252;g1067c9257f8_0_12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253" name="Google Shape;253;g1067c9257f8_0_120"/>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54" name="Google Shape;254;g1067c9257f8_0_12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55" name="Google Shape;255;g1067c9257f8_0_12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Control / Display</a:t>
            </a:r>
            <a:endParaRPr b="0" i="0" sz="2400" u="none" cap="none" strike="noStrike">
              <a:solidFill>
                <a:schemeClr val="lt1"/>
              </a:solidFill>
              <a:latin typeface="Arial"/>
              <a:ea typeface="Arial"/>
              <a:cs typeface="Arial"/>
              <a:sym typeface="Arial"/>
            </a:endParaRPr>
          </a:p>
        </p:txBody>
      </p:sp>
      <p:sp>
        <p:nvSpPr>
          <p:cNvPr id="256" name="Google Shape;256;g1067c9257f8_0_120"/>
          <p:cNvSpPr txBox="1"/>
          <p:nvPr/>
        </p:nvSpPr>
        <p:spPr>
          <a:xfrm>
            <a:off x="935215" y="1597088"/>
            <a:ext cx="3903600" cy="788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US" sz="2500">
                <a:solidFill>
                  <a:srgbClr val="FF552E"/>
                </a:solidFill>
                <a:latin typeface="Nunito"/>
                <a:ea typeface="Nunito"/>
                <a:cs typeface="Nunito"/>
                <a:sym typeface="Nunito"/>
              </a:rPr>
              <a:t>Control Module</a:t>
            </a:r>
            <a:endParaRPr b="1" sz="2500">
              <a:solidFill>
                <a:srgbClr val="FF552E"/>
              </a:solidFill>
              <a:latin typeface="Nunito"/>
              <a:ea typeface="Nunito"/>
              <a:cs typeface="Nunito"/>
              <a:sym typeface="Nunito"/>
            </a:endParaRPr>
          </a:p>
        </p:txBody>
      </p:sp>
      <p:sp>
        <p:nvSpPr>
          <p:cNvPr id="257" name="Google Shape;257;g1067c9257f8_0_120"/>
          <p:cNvSpPr txBox="1"/>
          <p:nvPr/>
        </p:nvSpPr>
        <p:spPr>
          <a:xfrm>
            <a:off x="376800" y="2470700"/>
            <a:ext cx="4782000" cy="3272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1000"/>
              </a:spcBef>
              <a:spcAft>
                <a:spcPts val="0"/>
              </a:spcAft>
              <a:buClr>
                <a:srgbClr val="233A44"/>
              </a:buClr>
              <a:buSzPts val="1800"/>
              <a:buFont typeface="Calibri"/>
              <a:buChar char="-"/>
            </a:pPr>
            <a:r>
              <a:rPr lang="en-US" sz="1800">
                <a:solidFill>
                  <a:srgbClr val="233A44"/>
                </a:solidFill>
                <a:latin typeface="Calibri"/>
                <a:ea typeface="Calibri"/>
                <a:cs typeface="Calibri"/>
                <a:sym typeface="Calibri"/>
              </a:rPr>
              <a:t>Connect and transfer signals between different modules </a:t>
            </a:r>
            <a:endParaRPr sz="1800">
              <a:solidFill>
                <a:srgbClr val="233A44"/>
              </a:solidFill>
              <a:latin typeface="Calibri"/>
              <a:ea typeface="Calibri"/>
              <a:cs typeface="Calibri"/>
              <a:sym typeface="Calibri"/>
            </a:endParaRPr>
          </a:p>
          <a:p>
            <a:pPr indent="-342900" lvl="0" marL="457200" rtl="0" algn="l">
              <a:lnSpc>
                <a:spcPct val="115000"/>
              </a:lnSpc>
              <a:spcBef>
                <a:spcPts val="1200"/>
              </a:spcBef>
              <a:spcAft>
                <a:spcPts val="0"/>
              </a:spcAft>
              <a:buClr>
                <a:srgbClr val="233A44"/>
              </a:buClr>
              <a:buSzPts val="1800"/>
              <a:buFont typeface="Calibri"/>
              <a:buChar char="-"/>
            </a:pPr>
            <a:r>
              <a:rPr lang="en-US" sz="1800">
                <a:solidFill>
                  <a:srgbClr val="233A44"/>
                </a:solidFill>
                <a:latin typeface="Calibri"/>
                <a:ea typeface="Calibri"/>
                <a:cs typeface="Calibri"/>
                <a:sym typeface="Calibri"/>
              </a:rPr>
              <a:t>Successfully perform STT and TTS</a:t>
            </a:r>
            <a:endParaRPr sz="1800">
              <a:solidFill>
                <a:srgbClr val="233A44"/>
              </a:solidFill>
              <a:latin typeface="Calibri"/>
              <a:ea typeface="Calibri"/>
              <a:cs typeface="Calibri"/>
              <a:sym typeface="Calibri"/>
            </a:endParaRPr>
          </a:p>
          <a:p>
            <a:pPr indent="-342900" lvl="0" marL="457200" rtl="0" algn="l">
              <a:lnSpc>
                <a:spcPct val="115000"/>
              </a:lnSpc>
              <a:spcBef>
                <a:spcPts val="1000"/>
              </a:spcBef>
              <a:spcAft>
                <a:spcPts val="1200"/>
              </a:spcAft>
              <a:buClr>
                <a:srgbClr val="233A44"/>
              </a:buClr>
              <a:buSzPts val="1800"/>
              <a:buFont typeface="Calibri"/>
              <a:buChar char="-"/>
            </a:pPr>
            <a:r>
              <a:rPr lang="en-US" sz="1800">
                <a:solidFill>
                  <a:srgbClr val="233A44"/>
                </a:solidFill>
                <a:latin typeface="Calibri"/>
                <a:ea typeface="Calibri"/>
                <a:cs typeface="Calibri"/>
                <a:sym typeface="Calibri"/>
              </a:rPr>
              <a:t>Device can be turned on or off using one button</a:t>
            </a:r>
            <a:endParaRPr sz="1800">
              <a:solidFill>
                <a:srgbClr val="233A44"/>
              </a:solidFill>
              <a:latin typeface="Calibri"/>
              <a:ea typeface="Calibri"/>
              <a:cs typeface="Calibri"/>
              <a:sym typeface="Calibri"/>
            </a:endParaRPr>
          </a:p>
        </p:txBody>
      </p:sp>
      <p:sp>
        <p:nvSpPr>
          <p:cNvPr id="258" name="Google Shape;258;g1067c9257f8_0_120"/>
          <p:cNvSpPr txBox="1"/>
          <p:nvPr/>
        </p:nvSpPr>
        <p:spPr>
          <a:xfrm>
            <a:off x="6039741" y="1582836"/>
            <a:ext cx="5606100" cy="8169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US" sz="2500">
                <a:solidFill>
                  <a:srgbClr val="FF552E"/>
                </a:solidFill>
                <a:latin typeface="Nunito"/>
                <a:ea typeface="Nunito"/>
                <a:cs typeface="Nunito"/>
                <a:sym typeface="Nunito"/>
              </a:rPr>
              <a:t>Display Module</a:t>
            </a:r>
            <a:endParaRPr b="1" sz="2500">
              <a:solidFill>
                <a:srgbClr val="FF552E"/>
              </a:solidFill>
              <a:latin typeface="Nunito"/>
              <a:ea typeface="Nunito"/>
              <a:cs typeface="Nunito"/>
              <a:sym typeface="Nunito"/>
            </a:endParaRPr>
          </a:p>
        </p:txBody>
      </p:sp>
      <p:sp>
        <p:nvSpPr>
          <p:cNvPr id="259" name="Google Shape;259;g1067c9257f8_0_120"/>
          <p:cNvSpPr txBox="1"/>
          <p:nvPr/>
        </p:nvSpPr>
        <p:spPr>
          <a:xfrm>
            <a:off x="5562650" y="2411463"/>
            <a:ext cx="5860500" cy="33906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1000"/>
              </a:spcBef>
              <a:spcAft>
                <a:spcPts val="0"/>
              </a:spcAft>
              <a:buClr>
                <a:srgbClr val="233A44"/>
              </a:buClr>
              <a:buSzPts val="1800"/>
              <a:buFont typeface="Calibri"/>
              <a:buChar char="-"/>
            </a:pPr>
            <a:r>
              <a:rPr lang="en-US" sz="1800">
                <a:solidFill>
                  <a:srgbClr val="233A44"/>
                </a:solidFill>
                <a:latin typeface="Calibri"/>
                <a:ea typeface="Calibri"/>
                <a:cs typeface="Calibri"/>
                <a:sym typeface="Calibri"/>
              </a:rPr>
              <a:t>Clearly show texts typed by keyboard</a:t>
            </a:r>
            <a:endParaRPr sz="1800">
              <a:solidFill>
                <a:srgbClr val="233A44"/>
              </a:solidFill>
              <a:latin typeface="Calibri"/>
              <a:ea typeface="Calibri"/>
              <a:cs typeface="Calibri"/>
              <a:sym typeface="Calibri"/>
            </a:endParaRPr>
          </a:p>
          <a:p>
            <a:pPr indent="-342900" lvl="0" marL="457200" rtl="0" algn="l">
              <a:lnSpc>
                <a:spcPct val="115000"/>
              </a:lnSpc>
              <a:spcBef>
                <a:spcPts val="1200"/>
              </a:spcBef>
              <a:spcAft>
                <a:spcPts val="0"/>
              </a:spcAft>
              <a:buClr>
                <a:srgbClr val="233A44"/>
              </a:buClr>
              <a:buSzPts val="1800"/>
              <a:buFont typeface="Calibri"/>
              <a:buChar char="-"/>
            </a:pPr>
            <a:r>
              <a:rPr lang="en-US" sz="1800">
                <a:solidFill>
                  <a:srgbClr val="233A44"/>
                </a:solidFill>
                <a:latin typeface="Calibri"/>
                <a:ea typeface="Calibri"/>
                <a:cs typeface="Calibri"/>
                <a:sym typeface="Calibri"/>
              </a:rPr>
              <a:t>Clearly show texts transferred from speech </a:t>
            </a:r>
            <a:endParaRPr sz="1800">
              <a:solidFill>
                <a:srgbClr val="233A44"/>
              </a:solidFill>
              <a:latin typeface="Calibri"/>
              <a:ea typeface="Calibri"/>
              <a:cs typeface="Calibri"/>
              <a:sym typeface="Calibri"/>
            </a:endParaRPr>
          </a:p>
          <a:p>
            <a:pPr indent="-342900" lvl="0" marL="457200" rtl="0" algn="l">
              <a:lnSpc>
                <a:spcPct val="115000"/>
              </a:lnSpc>
              <a:spcBef>
                <a:spcPts val="1000"/>
              </a:spcBef>
              <a:spcAft>
                <a:spcPts val="1200"/>
              </a:spcAft>
              <a:buClr>
                <a:srgbClr val="233A44"/>
              </a:buClr>
              <a:buSzPts val="1800"/>
              <a:buFont typeface="Calibri"/>
              <a:buChar char="-"/>
            </a:pPr>
            <a:r>
              <a:rPr lang="en-US" sz="1800">
                <a:solidFill>
                  <a:srgbClr val="233A44"/>
                </a:solidFill>
                <a:latin typeface="Calibri"/>
                <a:ea typeface="Calibri"/>
                <a:cs typeface="Calibri"/>
                <a:sym typeface="Calibri"/>
              </a:rPr>
              <a:t>Display can be charged through connection with raspberry pi</a:t>
            </a:r>
            <a:endParaRPr sz="1800">
              <a:solidFill>
                <a:srgbClr val="233A44"/>
              </a:solidFill>
              <a:latin typeface="Calibri"/>
              <a:ea typeface="Calibri"/>
              <a:cs typeface="Calibri"/>
              <a:sym typeface="Calibri"/>
            </a:endParaRPr>
          </a:p>
        </p:txBody>
      </p:sp>
      <p:sp>
        <p:nvSpPr>
          <p:cNvPr id="260" name="Google Shape;260;g1067c9257f8_0_12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descr="A picture containing outdoor, building, arch&#10;&#10;Description automatically generated" id="265" name="Google Shape;265;g1067c9257f8_0_13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6" name="Google Shape;266;g1067c9257f8_0_135"/>
          <p:cNvSpPr/>
          <p:nvPr/>
        </p:nvSpPr>
        <p:spPr>
          <a:xfrm flipH="1" rot="10800000">
            <a:off x="-2" y="0"/>
            <a:ext cx="12192000" cy="6858000"/>
          </a:xfrm>
          <a:prstGeom prst="rect">
            <a:avLst/>
          </a:prstGeom>
          <a:gradFill>
            <a:gsLst>
              <a:gs pos="0">
                <a:srgbClr val="1B4284">
                  <a:alpha val="9411"/>
                </a:srgbClr>
              </a:gs>
              <a:gs pos="50000">
                <a:srgbClr val="1B4284">
                  <a:alpha val="9411"/>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67" name="Google Shape;267;g1067c9257f8_0_135"/>
          <p:cNvSpPr txBox="1"/>
          <p:nvPr/>
        </p:nvSpPr>
        <p:spPr>
          <a:xfrm>
            <a:off x="2206981" y="1582540"/>
            <a:ext cx="7778100" cy="337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lang="en-US" sz="6000">
                <a:solidFill>
                  <a:schemeClr val="lt1"/>
                </a:solidFill>
              </a:rPr>
              <a:t>Speaker / Microphone</a:t>
            </a:r>
            <a:endParaRPr b="1" sz="6000">
              <a:solidFill>
                <a:schemeClr val="lt1"/>
              </a:solidFill>
            </a:endParaRPr>
          </a:p>
          <a:p>
            <a:pPr indent="0" lvl="0" marL="0" marR="0" rtl="0" algn="l">
              <a:lnSpc>
                <a:spcPct val="100000"/>
              </a:lnSpc>
              <a:spcBef>
                <a:spcPts val="0"/>
              </a:spcBef>
              <a:spcAft>
                <a:spcPts val="0"/>
              </a:spcAft>
              <a:buClr>
                <a:srgbClr val="000000"/>
              </a:buClr>
              <a:buSzPts val="6000"/>
              <a:buFont typeface="Arial"/>
              <a:buNone/>
            </a:pPr>
            <a:r>
              <a:t/>
            </a:r>
            <a:endParaRPr b="1" sz="6000">
              <a:solidFill>
                <a:schemeClr val="lt1"/>
              </a:solidFill>
            </a:endParaRPr>
          </a:p>
          <a:p>
            <a:pPr indent="0" lvl="0" marL="0" marR="0" rtl="0" algn="ctr">
              <a:lnSpc>
                <a:spcPct val="100000"/>
              </a:lnSpc>
              <a:spcBef>
                <a:spcPts val="1000"/>
              </a:spcBef>
              <a:spcAft>
                <a:spcPts val="0"/>
              </a:spcAft>
              <a:buClr>
                <a:srgbClr val="000000"/>
              </a:buClr>
              <a:buSzPts val="6000"/>
              <a:buFont typeface="Arial"/>
              <a:buNone/>
            </a:pPr>
            <a:r>
              <a:t/>
            </a:r>
            <a:endParaRPr b="1" sz="2500">
              <a:solidFill>
                <a:schemeClr val="lt1"/>
              </a:solidFill>
            </a:endParaRPr>
          </a:p>
        </p:txBody>
      </p:sp>
      <p:sp>
        <p:nvSpPr>
          <p:cNvPr id="268" name="Google Shape;268;g1067c9257f8_0_135"/>
          <p:cNvSpPr txBox="1"/>
          <p:nvPr/>
        </p:nvSpPr>
        <p:spPr>
          <a:xfrm>
            <a:off x="1441528" y="3232230"/>
            <a:ext cx="9309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269" name="Google Shape;269;g1067c9257f8_0_135"/>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270" name="Google Shape;270;g1067c9257f8_0_135"/>
          <p:cNvSpPr/>
          <p:nvPr/>
        </p:nvSpPr>
        <p:spPr>
          <a:xfrm>
            <a:off x="5346205" y="3601525"/>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1" name="Google Shape;271;g1067c9257f8_0_135"/>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272" name="Google Shape;272;g1067c9257f8_0_13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1067c9257f8_0_146"/>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78" name="Google Shape;278;g1067c9257f8_0_14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279" name="Google Shape;279;g1067c9257f8_0_146"/>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80" name="Google Shape;280;g1067c9257f8_0_14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81" name="Google Shape;281;g1067c9257f8_0_146"/>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Speaker</a:t>
            </a:r>
            <a:r>
              <a:rPr lang="en-US" sz="2400">
                <a:solidFill>
                  <a:schemeClr val="lt1"/>
                </a:solidFill>
              </a:rPr>
              <a:t> / Microphone</a:t>
            </a:r>
            <a:endParaRPr b="0" i="0" sz="2400" u="none" cap="none" strike="noStrike">
              <a:solidFill>
                <a:schemeClr val="lt1"/>
              </a:solidFill>
              <a:latin typeface="Arial"/>
              <a:ea typeface="Arial"/>
              <a:cs typeface="Arial"/>
              <a:sym typeface="Arial"/>
            </a:endParaRPr>
          </a:p>
        </p:txBody>
      </p:sp>
      <p:sp>
        <p:nvSpPr>
          <p:cNvPr id="282" name="Google Shape;282;g1067c9257f8_0_146"/>
          <p:cNvSpPr txBox="1"/>
          <p:nvPr/>
        </p:nvSpPr>
        <p:spPr>
          <a:xfrm>
            <a:off x="1891640" y="1931288"/>
            <a:ext cx="3903600" cy="788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US" sz="2500">
                <a:solidFill>
                  <a:srgbClr val="FF552E"/>
                </a:solidFill>
                <a:latin typeface="Nunito"/>
                <a:ea typeface="Nunito"/>
                <a:cs typeface="Nunito"/>
                <a:sym typeface="Nunito"/>
              </a:rPr>
              <a:t>Speaker</a:t>
            </a:r>
            <a:r>
              <a:rPr b="1" lang="en-US" sz="2500">
                <a:solidFill>
                  <a:srgbClr val="FF552E"/>
                </a:solidFill>
                <a:latin typeface="Nunito"/>
                <a:ea typeface="Nunito"/>
                <a:cs typeface="Nunito"/>
                <a:sym typeface="Nunito"/>
              </a:rPr>
              <a:t> </a:t>
            </a:r>
            <a:endParaRPr b="1" sz="2500">
              <a:solidFill>
                <a:srgbClr val="FF552E"/>
              </a:solidFill>
              <a:latin typeface="Nunito"/>
              <a:ea typeface="Nunito"/>
              <a:cs typeface="Nunito"/>
              <a:sym typeface="Nunito"/>
            </a:endParaRPr>
          </a:p>
        </p:txBody>
      </p:sp>
      <p:sp>
        <p:nvSpPr>
          <p:cNvPr id="283" name="Google Shape;283;g1067c9257f8_0_146"/>
          <p:cNvSpPr txBox="1"/>
          <p:nvPr/>
        </p:nvSpPr>
        <p:spPr>
          <a:xfrm>
            <a:off x="7068516" y="1917061"/>
            <a:ext cx="5606100" cy="8169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US" sz="2500">
                <a:solidFill>
                  <a:srgbClr val="FF552E"/>
                </a:solidFill>
                <a:latin typeface="Nunito"/>
                <a:ea typeface="Nunito"/>
                <a:cs typeface="Nunito"/>
                <a:sym typeface="Nunito"/>
              </a:rPr>
              <a:t>Microphone</a:t>
            </a:r>
            <a:r>
              <a:rPr b="1" lang="en-US" sz="2500">
                <a:solidFill>
                  <a:srgbClr val="FF552E"/>
                </a:solidFill>
                <a:latin typeface="Nunito"/>
                <a:ea typeface="Nunito"/>
                <a:cs typeface="Nunito"/>
                <a:sym typeface="Nunito"/>
              </a:rPr>
              <a:t> </a:t>
            </a:r>
            <a:endParaRPr b="1" sz="2500">
              <a:solidFill>
                <a:srgbClr val="FF552E"/>
              </a:solidFill>
              <a:latin typeface="Nunito"/>
              <a:ea typeface="Nunito"/>
              <a:cs typeface="Nunito"/>
              <a:sym typeface="Nunito"/>
            </a:endParaRPr>
          </a:p>
        </p:txBody>
      </p:sp>
      <p:sp>
        <p:nvSpPr>
          <p:cNvPr id="284" name="Google Shape;284;g1067c9257f8_0_146"/>
          <p:cNvSpPr txBox="1"/>
          <p:nvPr/>
        </p:nvSpPr>
        <p:spPr>
          <a:xfrm>
            <a:off x="362375" y="2733950"/>
            <a:ext cx="5049300" cy="2865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1000"/>
              </a:spcBef>
              <a:spcAft>
                <a:spcPts val="0"/>
              </a:spcAft>
              <a:buClr>
                <a:srgbClr val="233A44"/>
              </a:buClr>
              <a:buSzPts val="1800"/>
              <a:buFont typeface="Calibri"/>
              <a:buChar char="-"/>
            </a:pPr>
            <a:r>
              <a:rPr lang="en-US" sz="1800">
                <a:solidFill>
                  <a:srgbClr val="233A44"/>
                </a:solidFill>
                <a:latin typeface="Calibri"/>
                <a:ea typeface="Calibri"/>
                <a:cs typeface="Calibri"/>
                <a:sym typeface="Calibri"/>
              </a:rPr>
              <a:t>The physical dimension should not be too large to fit in the belt </a:t>
            </a:r>
            <a:endParaRPr sz="1800">
              <a:solidFill>
                <a:srgbClr val="233A44"/>
              </a:solidFill>
              <a:latin typeface="Calibri"/>
              <a:ea typeface="Calibri"/>
              <a:cs typeface="Calibri"/>
              <a:sym typeface="Calibri"/>
            </a:endParaRPr>
          </a:p>
          <a:p>
            <a:pPr indent="-342900" lvl="0" marL="457200" rtl="0" algn="l">
              <a:lnSpc>
                <a:spcPct val="115000"/>
              </a:lnSpc>
              <a:spcBef>
                <a:spcPts val="1200"/>
              </a:spcBef>
              <a:spcAft>
                <a:spcPts val="1200"/>
              </a:spcAft>
              <a:buClr>
                <a:srgbClr val="233A44"/>
              </a:buClr>
              <a:buSzPts val="1800"/>
              <a:buFont typeface="Calibri"/>
              <a:buChar char="-"/>
            </a:pPr>
            <a:r>
              <a:rPr lang="en-US" sz="1800">
                <a:solidFill>
                  <a:srgbClr val="233A44"/>
                </a:solidFill>
                <a:latin typeface="Calibri"/>
                <a:ea typeface="Calibri"/>
                <a:cs typeface="Calibri"/>
                <a:sym typeface="Calibri"/>
              </a:rPr>
              <a:t>Produce audio loud and clear enough to hear</a:t>
            </a:r>
            <a:endParaRPr sz="1800">
              <a:solidFill>
                <a:srgbClr val="233A44"/>
              </a:solidFill>
              <a:latin typeface="Calibri"/>
              <a:ea typeface="Calibri"/>
              <a:cs typeface="Calibri"/>
              <a:sym typeface="Calibri"/>
            </a:endParaRPr>
          </a:p>
        </p:txBody>
      </p:sp>
      <p:sp>
        <p:nvSpPr>
          <p:cNvPr id="285" name="Google Shape;285;g1067c9257f8_0_146"/>
          <p:cNvSpPr txBox="1"/>
          <p:nvPr/>
        </p:nvSpPr>
        <p:spPr>
          <a:xfrm>
            <a:off x="5688025" y="2733950"/>
            <a:ext cx="5520300" cy="2448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1000"/>
              </a:spcBef>
              <a:spcAft>
                <a:spcPts val="0"/>
              </a:spcAft>
              <a:buClr>
                <a:srgbClr val="233A44"/>
              </a:buClr>
              <a:buSzPts val="1800"/>
              <a:buFont typeface="Calibri"/>
              <a:buChar char="-"/>
            </a:pPr>
            <a:r>
              <a:rPr lang="en-US" sz="1800">
                <a:solidFill>
                  <a:srgbClr val="233A44"/>
                </a:solidFill>
                <a:latin typeface="Calibri"/>
                <a:ea typeface="Calibri"/>
                <a:cs typeface="Calibri"/>
                <a:sym typeface="Calibri"/>
              </a:rPr>
              <a:t>Range for microphone is long enough to pick up the interactor’s sound </a:t>
            </a:r>
            <a:endParaRPr sz="1800">
              <a:solidFill>
                <a:srgbClr val="233A44"/>
              </a:solidFill>
              <a:latin typeface="Calibri"/>
              <a:ea typeface="Calibri"/>
              <a:cs typeface="Calibri"/>
              <a:sym typeface="Calibri"/>
            </a:endParaRPr>
          </a:p>
          <a:p>
            <a:pPr indent="-330200" lvl="0" marL="457200" rtl="0" algn="l">
              <a:lnSpc>
                <a:spcPct val="115000"/>
              </a:lnSpc>
              <a:spcBef>
                <a:spcPts val="1200"/>
              </a:spcBef>
              <a:spcAft>
                <a:spcPts val="1200"/>
              </a:spcAft>
              <a:buClr>
                <a:srgbClr val="233A44"/>
              </a:buClr>
              <a:buSzPts val="1600"/>
              <a:buFont typeface="Calibri"/>
              <a:buChar char="-"/>
            </a:pPr>
            <a:r>
              <a:rPr lang="en-US" sz="1800">
                <a:solidFill>
                  <a:srgbClr val="233A44"/>
                </a:solidFill>
                <a:latin typeface="Calibri"/>
                <a:ea typeface="Calibri"/>
                <a:cs typeface="Calibri"/>
                <a:sym typeface="Calibri"/>
              </a:rPr>
              <a:t>Sound quality is good enough to be used for STT module</a:t>
            </a:r>
            <a:r>
              <a:rPr lang="en-US" sz="1600">
                <a:solidFill>
                  <a:srgbClr val="233A44"/>
                </a:solidFill>
                <a:latin typeface="Calibri"/>
                <a:ea typeface="Calibri"/>
                <a:cs typeface="Calibri"/>
                <a:sym typeface="Calibri"/>
              </a:rPr>
              <a:t> </a:t>
            </a:r>
            <a:endParaRPr sz="1600">
              <a:solidFill>
                <a:srgbClr val="233A44"/>
              </a:solidFill>
              <a:latin typeface="Calibri"/>
              <a:ea typeface="Calibri"/>
              <a:cs typeface="Calibri"/>
              <a:sym typeface="Calibri"/>
            </a:endParaRPr>
          </a:p>
        </p:txBody>
      </p:sp>
      <p:sp>
        <p:nvSpPr>
          <p:cNvPr id="286" name="Google Shape;286;g1067c9257f8_0_14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A picture containing outdoor, building, arch&#10;&#10;Description automatically generated" id="291" name="Google Shape;291;g1067c9257f8_1_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2" name="Google Shape;292;g1067c9257f8_1_11"/>
          <p:cNvSpPr/>
          <p:nvPr/>
        </p:nvSpPr>
        <p:spPr>
          <a:xfrm flipH="1" rot="10800000">
            <a:off x="-2" y="0"/>
            <a:ext cx="12192000" cy="6858000"/>
          </a:xfrm>
          <a:prstGeom prst="rect">
            <a:avLst/>
          </a:prstGeom>
          <a:gradFill>
            <a:gsLst>
              <a:gs pos="0">
                <a:srgbClr val="1B4284">
                  <a:alpha val="9411"/>
                </a:srgbClr>
              </a:gs>
              <a:gs pos="50000">
                <a:srgbClr val="1B4284">
                  <a:alpha val="9411"/>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93" name="Google Shape;293;g1067c9257f8_1_11"/>
          <p:cNvSpPr txBox="1"/>
          <p:nvPr/>
        </p:nvSpPr>
        <p:spPr>
          <a:xfrm>
            <a:off x="893125" y="1582550"/>
            <a:ext cx="10221600" cy="152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lang="en-US" sz="6000">
                <a:solidFill>
                  <a:schemeClr val="lt1"/>
                </a:solidFill>
              </a:rPr>
              <a:t>Keyboard </a:t>
            </a:r>
            <a:endParaRPr b="1" sz="6000">
              <a:solidFill>
                <a:schemeClr val="lt1"/>
              </a:solidFill>
            </a:endParaRPr>
          </a:p>
          <a:p>
            <a:pPr indent="0" lvl="0" marL="0" marR="0" rtl="0" algn="l">
              <a:lnSpc>
                <a:spcPct val="100000"/>
              </a:lnSpc>
              <a:spcBef>
                <a:spcPts val="1000"/>
              </a:spcBef>
              <a:spcAft>
                <a:spcPts val="0"/>
              </a:spcAft>
              <a:buClr>
                <a:srgbClr val="000000"/>
              </a:buClr>
              <a:buSzPts val="6000"/>
              <a:buFont typeface="Arial"/>
              <a:buNone/>
            </a:pPr>
            <a:r>
              <a:t/>
            </a:r>
            <a:endParaRPr b="1" sz="2500">
              <a:solidFill>
                <a:schemeClr val="lt1"/>
              </a:solidFill>
            </a:endParaRPr>
          </a:p>
        </p:txBody>
      </p:sp>
      <p:sp>
        <p:nvSpPr>
          <p:cNvPr id="294" name="Google Shape;294;g1067c9257f8_1_11"/>
          <p:cNvSpPr txBox="1"/>
          <p:nvPr/>
        </p:nvSpPr>
        <p:spPr>
          <a:xfrm>
            <a:off x="1441528" y="3232230"/>
            <a:ext cx="9309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295" name="Google Shape;295;g1067c9257f8_1_11"/>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296" name="Google Shape;296;g1067c9257f8_1_11"/>
          <p:cNvSpPr/>
          <p:nvPr/>
        </p:nvSpPr>
        <p:spPr>
          <a:xfrm>
            <a:off x="5520230" y="2741650"/>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7" name="Google Shape;297;g1067c9257f8_1_1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298" name="Google Shape;298;g1067c9257f8_1_1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1067c9257f8_1_164"/>
          <p:cNvSpPr txBox="1"/>
          <p:nvPr/>
        </p:nvSpPr>
        <p:spPr>
          <a:xfrm>
            <a:off x="7737857" y="5692738"/>
            <a:ext cx="34221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Stenographic </a:t>
            </a:r>
            <a:r>
              <a:rPr lang="en-US" sz="1800">
                <a:solidFill>
                  <a:schemeClr val="dk1"/>
                </a:solidFill>
              </a:rPr>
              <a:t>keyboard layout</a:t>
            </a:r>
            <a:endParaRPr b="0" i="0" sz="1400" u="none" cap="none" strike="noStrike">
              <a:solidFill>
                <a:schemeClr val="dk1"/>
              </a:solidFill>
              <a:latin typeface="Arial"/>
              <a:ea typeface="Arial"/>
              <a:cs typeface="Arial"/>
              <a:sym typeface="Arial"/>
            </a:endParaRPr>
          </a:p>
        </p:txBody>
      </p:sp>
      <p:sp>
        <p:nvSpPr>
          <p:cNvPr id="304" name="Google Shape;304;g1067c9257f8_1_164"/>
          <p:cNvSpPr txBox="1"/>
          <p:nvPr/>
        </p:nvSpPr>
        <p:spPr>
          <a:xfrm>
            <a:off x="376800" y="1437600"/>
            <a:ext cx="6426300" cy="237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Keyboard</a:t>
            </a:r>
            <a:r>
              <a:rPr b="1" lang="en-US" sz="2600">
                <a:solidFill>
                  <a:srgbClr val="E84B36"/>
                </a:solidFill>
              </a:rPr>
              <a:t> Unit</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rtl="0" algn="l">
              <a:lnSpc>
                <a:spcPct val="150000"/>
              </a:lnSpc>
              <a:spcBef>
                <a:spcPts val="0"/>
              </a:spcBef>
              <a:spcAft>
                <a:spcPts val="0"/>
              </a:spcAft>
              <a:buClr>
                <a:schemeClr val="dk1"/>
              </a:buClr>
              <a:buSzPts val="1800"/>
              <a:buChar char="-"/>
            </a:pPr>
            <a:r>
              <a:rPr lang="en-US" sz="1800">
                <a:solidFill>
                  <a:schemeClr val="dk1"/>
                </a:solidFill>
              </a:rPr>
              <a:t>The keyboard should be able to have steno alphabets and be able to run plover.</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US" sz="1800">
                <a:solidFill>
                  <a:schemeClr val="dk1"/>
                </a:solidFill>
              </a:rPr>
              <a:t>Users should be able to perform stenography with the keyboard </a:t>
            </a:r>
            <a:endParaRPr sz="1800">
              <a:solidFill>
                <a:schemeClr val="dk1"/>
              </a:solidFill>
            </a:endParaRPr>
          </a:p>
        </p:txBody>
      </p:sp>
      <p:sp>
        <p:nvSpPr>
          <p:cNvPr id="305" name="Google Shape;305;g1067c9257f8_1_164"/>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06" name="Google Shape;306;g1067c9257f8_1_16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307" name="Google Shape;307;g1067c9257f8_1_164"/>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08" name="Google Shape;308;g1067c9257f8_1_16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09" name="Google Shape;309;g1067c9257f8_1_16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Keyboard</a:t>
            </a:r>
            <a:endParaRPr b="0" i="0" sz="2400" u="none" cap="none" strike="noStrike">
              <a:solidFill>
                <a:schemeClr val="lt1"/>
              </a:solidFill>
              <a:latin typeface="Arial"/>
              <a:ea typeface="Arial"/>
              <a:cs typeface="Arial"/>
              <a:sym typeface="Arial"/>
            </a:endParaRPr>
          </a:p>
        </p:txBody>
      </p:sp>
      <p:pic>
        <p:nvPicPr>
          <p:cNvPr id="310" name="Google Shape;310;g1067c9257f8_1_164"/>
          <p:cNvPicPr preferRelativeResize="0"/>
          <p:nvPr/>
        </p:nvPicPr>
        <p:blipFill>
          <a:blip r:embed="rId4">
            <a:alphaModFix/>
          </a:blip>
          <a:stretch>
            <a:fillRect/>
          </a:stretch>
        </p:blipFill>
        <p:spPr>
          <a:xfrm>
            <a:off x="6933775" y="3477263"/>
            <a:ext cx="4758011" cy="2106600"/>
          </a:xfrm>
          <a:prstGeom prst="rect">
            <a:avLst/>
          </a:prstGeom>
          <a:noFill/>
          <a:ln>
            <a:noFill/>
          </a:ln>
        </p:spPr>
      </p:pic>
      <p:pic>
        <p:nvPicPr>
          <p:cNvPr id="311" name="Google Shape;311;g1067c9257f8_1_164"/>
          <p:cNvPicPr preferRelativeResize="0"/>
          <p:nvPr/>
        </p:nvPicPr>
        <p:blipFill>
          <a:blip r:embed="rId5">
            <a:alphaModFix/>
          </a:blip>
          <a:stretch>
            <a:fillRect/>
          </a:stretch>
        </p:blipFill>
        <p:spPr>
          <a:xfrm>
            <a:off x="834649" y="3919250"/>
            <a:ext cx="4542486" cy="2142800"/>
          </a:xfrm>
          <a:prstGeom prst="rect">
            <a:avLst/>
          </a:prstGeom>
          <a:noFill/>
          <a:ln>
            <a:noFill/>
          </a:ln>
        </p:spPr>
      </p:pic>
      <p:pic>
        <p:nvPicPr>
          <p:cNvPr id="312" name="Google Shape;312;g1067c9257f8_1_164"/>
          <p:cNvPicPr preferRelativeResize="0"/>
          <p:nvPr/>
        </p:nvPicPr>
        <p:blipFill>
          <a:blip r:embed="rId6">
            <a:alphaModFix/>
          </a:blip>
          <a:stretch>
            <a:fillRect/>
          </a:stretch>
        </p:blipFill>
        <p:spPr>
          <a:xfrm>
            <a:off x="7043175" y="1097500"/>
            <a:ext cx="4391194" cy="2379775"/>
          </a:xfrm>
          <a:prstGeom prst="rect">
            <a:avLst/>
          </a:prstGeom>
          <a:noFill/>
          <a:ln>
            <a:noFill/>
          </a:ln>
        </p:spPr>
      </p:pic>
      <p:sp>
        <p:nvSpPr>
          <p:cNvPr id="313" name="Google Shape;313;g1067c9257f8_1_16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A picture containing outdoor, building, arch&#10;&#10;Description automatically generated" id="91" name="Google Shape;91;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2" name="Google Shape;92;p27"/>
          <p:cNvSpPr/>
          <p:nvPr/>
        </p:nvSpPr>
        <p:spPr>
          <a:xfrm flipH="1" rot="10800000">
            <a:off x="-2" y="0"/>
            <a:ext cx="12192000" cy="6858000"/>
          </a:xfrm>
          <a:prstGeom prst="rect">
            <a:avLst/>
          </a:prstGeom>
          <a:gradFill>
            <a:gsLst>
              <a:gs pos="0">
                <a:srgbClr val="1B4284">
                  <a:alpha val="9411"/>
                </a:srgbClr>
              </a:gs>
              <a:gs pos="50000">
                <a:srgbClr val="1B4284">
                  <a:alpha val="9411"/>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93" name="Google Shape;93;p27"/>
          <p:cNvSpPr txBox="1"/>
          <p:nvPr/>
        </p:nvSpPr>
        <p:spPr>
          <a:xfrm>
            <a:off x="1731625" y="1582550"/>
            <a:ext cx="9152700" cy="245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lang="en-US" sz="6000">
                <a:solidFill>
                  <a:schemeClr val="lt1"/>
                </a:solidFill>
              </a:rPr>
              <a:t>Objective / Introduction</a:t>
            </a:r>
            <a:endParaRPr b="1" sz="6000">
              <a:solidFill>
                <a:schemeClr val="lt1"/>
              </a:solidFill>
            </a:endParaRPr>
          </a:p>
          <a:p>
            <a:pPr indent="0" lvl="0" marL="0" marR="0" rtl="0" algn="l">
              <a:lnSpc>
                <a:spcPct val="100000"/>
              </a:lnSpc>
              <a:spcBef>
                <a:spcPts val="0"/>
              </a:spcBef>
              <a:spcAft>
                <a:spcPts val="0"/>
              </a:spcAft>
              <a:buClr>
                <a:srgbClr val="000000"/>
              </a:buClr>
              <a:buSzPts val="6000"/>
              <a:buFont typeface="Arial"/>
              <a:buNone/>
            </a:pPr>
            <a:r>
              <a:t/>
            </a:r>
            <a:endParaRPr b="1" sz="6000">
              <a:solidFill>
                <a:schemeClr val="lt1"/>
              </a:solidFill>
            </a:endParaRPr>
          </a:p>
          <a:p>
            <a:pPr indent="0" lvl="0" marL="0" marR="0" rtl="0" algn="ctr">
              <a:lnSpc>
                <a:spcPct val="100000"/>
              </a:lnSpc>
              <a:spcBef>
                <a:spcPts val="1000"/>
              </a:spcBef>
              <a:spcAft>
                <a:spcPts val="0"/>
              </a:spcAft>
              <a:buClr>
                <a:srgbClr val="000000"/>
              </a:buClr>
              <a:buSzPts val="6000"/>
              <a:buFont typeface="Arial"/>
              <a:buNone/>
            </a:pPr>
            <a:r>
              <a:rPr b="1" lang="en-US" sz="2500">
                <a:solidFill>
                  <a:schemeClr val="lt1"/>
                </a:solidFill>
              </a:rPr>
              <a:t>What problem does this solve?</a:t>
            </a:r>
            <a:endParaRPr b="1" sz="2500">
              <a:solidFill>
                <a:schemeClr val="lt1"/>
              </a:solidFill>
            </a:endParaRPr>
          </a:p>
        </p:txBody>
      </p:sp>
      <p:sp>
        <p:nvSpPr>
          <p:cNvPr id="94" name="Google Shape;94;p27"/>
          <p:cNvSpPr txBox="1"/>
          <p:nvPr/>
        </p:nvSpPr>
        <p:spPr>
          <a:xfrm>
            <a:off x="1441528" y="3232230"/>
            <a:ext cx="9309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95" name="Google Shape;95;p27"/>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96" name="Google Shape;96;p27"/>
          <p:cNvSpPr/>
          <p:nvPr/>
        </p:nvSpPr>
        <p:spPr>
          <a:xfrm>
            <a:off x="5520230" y="2741650"/>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2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
        <p:nvSpPr>
          <p:cNvPr id="98" name="Google Shape;98;p2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1067c9257f8_1_180"/>
          <p:cNvSpPr txBox="1"/>
          <p:nvPr/>
        </p:nvSpPr>
        <p:spPr>
          <a:xfrm>
            <a:off x="664100" y="1112675"/>
            <a:ext cx="8295600" cy="688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Keyboard Schematic</a:t>
            </a:r>
            <a:endParaRPr b="1" i="0" sz="2600" u="none" cap="none" strike="noStrike">
              <a:solidFill>
                <a:srgbClr val="E84B36"/>
              </a:solidFill>
              <a:latin typeface="Arial"/>
              <a:ea typeface="Arial"/>
              <a:cs typeface="Arial"/>
              <a:sym typeface="Arial"/>
            </a:endParaRPr>
          </a:p>
          <a:p>
            <a:pPr indent="0" lvl="0" marL="0" rtl="0" algn="l">
              <a:lnSpc>
                <a:spcPct val="150000"/>
              </a:lnSpc>
              <a:spcBef>
                <a:spcPts val="1000"/>
              </a:spcBef>
              <a:spcAft>
                <a:spcPts val="0"/>
              </a:spcAft>
              <a:buNone/>
            </a:pPr>
            <a:r>
              <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sz="1800"/>
          </a:p>
        </p:txBody>
      </p:sp>
      <p:sp>
        <p:nvSpPr>
          <p:cNvPr id="319" name="Google Shape;319;g1067c9257f8_1_180"/>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20" name="Google Shape;320;g1067c9257f8_1_18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321" name="Google Shape;321;g1067c9257f8_1_180"/>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22" name="Google Shape;322;g1067c9257f8_1_18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23" name="Google Shape;323;g1067c9257f8_1_18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Keyboard</a:t>
            </a:r>
            <a:endParaRPr b="0" i="0" sz="2400" u="none" cap="none" strike="noStrike">
              <a:solidFill>
                <a:schemeClr val="lt1"/>
              </a:solidFill>
              <a:latin typeface="Arial"/>
              <a:ea typeface="Arial"/>
              <a:cs typeface="Arial"/>
              <a:sym typeface="Arial"/>
            </a:endParaRPr>
          </a:p>
        </p:txBody>
      </p:sp>
      <p:pic>
        <p:nvPicPr>
          <p:cNvPr id="324" name="Google Shape;324;g1067c9257f8_1_180"/>
          <p:cNvPicPr preferRelativeResize="0"/>
          <p:nvPr/>
        </p:nvPicPr>
        <p:blipFill rotWithShape="1">
          <a:blip r:embed="rId4">
            <a:alphaModFix/>
          </a:blip>
          <a:srcRect b="25400" l="6386" r="13588" t="15487"/>
          <a:stretch/>
        </p:blipFill>
        <p:spPr>
          <a:xfrm>
            <a:off x="894525" y="1673750"/>
            <a:ext cx="8441076" cy="4426550"/>
          </a:xfrm>
          <a:prstGeom prst="rect">
            <a:avLst/>
          </a:prstGeom>
          <a:noFill/>
          <a:ln>
            <a:noFill/>
          </a:ln>
        </p:spPr>
      </p:pic>
      <p:sp>
        <p:nvSpPr>
          <p:cNvPr id="325" name="Google Shape;325;g1067c9257f8_1_18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1067c9257f8_1_193"/>
          <p:cNvSpPr txBox="1"/>
          <p:nvPr/>
        </p:nvSpPr>
        <p:spPr>
          <a:xfrm>
            <a:off x="664100" y="1112675"/>
            <a:ext cx="8295600" cy="688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Keyboard Schematic</a:t>
            </a:r>
            <a:endParaRPr b="1" i="0" sz="2600" u="none" cap="none" strike="noStrike">
              <a:solidFill>
                <a:srgbClr val="E84B36"/>
              </a:solidFill>
              <a:latin typeface="Arial"/>
              <a:ea typeface="Arial"/>
              <a:cs typeface="Arial"/>
              <a:sym typeface="Arial"/>
            </a:endParaRPr>
          </a:p>
          <a:p>
            <a:pPr indent="0" lvl="0" marL="0" rtl="0" algn="l">
              <a:lnSpc>
                <a:spcPct val="150000"/>
              </a:lnSpc>
              <a:spcBef>
                <a:spcPts val="1000"/>
              </a:spcBef>
              <a:spcAft>
                <a:spcPts val="0"/>
              </a:spcAft>
              <a:buNone/>
            </a:pPr>
            <a:r>
              <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sz="1800"/>
          </a:p>
        </p:txBody>
      </p:sp>
      <p:sp>
        <p:nvSpPr>
          <p:cNvPr id="331" name="Google Shape;331;g1067c9257f8_1_193"/>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32" name="Google Shape;332;g1067c9257f8_1_19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333" name="Google Shape;333;g1067c9257f8_1_193"/>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34" name="Google Shape;334;g1067c9257f8_1_193"/>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35" name="Google Shape;335;g1067c9257f8_1_193"/>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Keyboard</a:t>
            </a:r>
            <a:endParaRPr b="0" i="0" sz="2400" u="none" cap="none" strike="noStrike">
              <a:solidFill>
                <a:schemeClr val="lt1"/>
              </a:solidFill>
              <a:latin typeface="Arial"/>
              <a:ea typeface="Arial"/>
              <a:cs typeface="Arial"/>
              <a:sym typeface="Arial"/>
            </a:endParaRPr>
          </a:p>
        </p:txBody>
      </p:sp>
      <p:pic>
        <p:nvPicPr>
          <p:cNvPr id="336" name="Google Shape;336;g1067c9257f8_1_193"/>
          <p:cNvPicPr preferRelativeResize="0"/>
          <p:nvPr/>
        </p:nvPicPr>
        <p:blipFill rotWithShape="1">
          <a:blip r:embed="rId4">
            <a:alphaModFix/>
          </a:blip>
          <a:srcRect b="36754" l="2741" r="3370" t="12380"/>
          <a:stretch/>
        </p:blipFill>
        <p:spPr>
          <a:xfrm>
            <a:off x="743125" y="1898100"/>
            <a:ext cx="9997650" cy="3845238"/>
          </a:xfrm>
          <a:prstGeom prst="rect">
            <a:avLst/>
          </a:prstGeom>
          <a:noFill/>
          <a:ln>
            <a:noFill/>
          </a:ln>
        </p:spPr>
      </p:pic>
      <p:sp>
        <p:nvSpPr>
          <p:cNvPr id="337" name="Google Shape;337;g1067c9257f8_1_19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A picture containing outdoor, building, arch&#10;&#10;Description automatically generated" id="342" name="Google Shape;342;g1067c9257f8_1_13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3" name="Google Shape;343;g1067c9257f8_1_130"/>
          <p:cNvSpPr/>
          <p:nvPr/>
        </p:nvSpPr>
        <p:spPr>
          <a:xfrm flipH="1" rot="10800000">
            <a:off x="-2" y="0"/>
            <a:ext cx="12192000" cy="6858000"/>
          </a:xfrm>
          <a:prstGeom prst="rect">
            <a:avLst/>
          </a:prstGeom>
          <a:gradFill>
            <a:gsLst>
              <a:gs pos="0">
                <a:srgbClr val="1B4284">
                  <a:alpha val="9411"/>
                </a:srgbClr>
              </a:gs>
              <a:gs pos="50000">
                <a:srgbClr val="1B4284">
                  <a:alpha val="9411"/>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44" name="Google Shape;344;g1067c9257f8_1_130"/>
          <p:cNvSpPr txBox="1"/>
          <p:nvPr/>
        </p:nvSpPr>
        <p:spPr>
          <a:xfrm>
            <a:off x="893125" y="1582550"/>
            <a:ext cx="10221600" cy="152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lang="en-US" sz="6000">
                <a:solidFill>
                  <a:schemeClr val="lt1"/>
                </a:solidFill>
              </a:rPr>
              <a:t>Software </a:t>
            </a:r>
            <a:endParaRPr b="1" sz="6000">
              <a:solidFill>
                <a:schemeClr val="lt1"/>
              </a:solidFill>
            </a:endParaRPr>
          </a:p>
          <a:p>
            <a:pPr indent="0" lvl="0" marL="0" marR="0" rtl="0" algn="l">
              <a:lnSpc>
                <a:spcPct val="100000"/>
              </a:lnSpc>
              <a:spcBef>
                <a:spcPts val="1000"/>
              </a:spcBef>
              <a:spcAft>
                <a:spcPts val="0"/>
              </a:spcAft>
              <a:buClr>
                <a:srgbClr val="000000"/>
              </a:buClr>
              <a:buSzPts val="6000"/>
              <a:buFont typeface="Arial"/>
              <a:buNone/>
            </a:pPr>
            <a:r>
              <a:t/>
            </a:r>
            <a:endParaRPr b="1" sz="2500">
              <a:solidFill>
                <a:schemeClr val="lt1"/>
              </a:solidFill>
            </a:endParaRPr>
          </a:p>
        </p:txBody>
      </p:sp>
      <p:sp>
        <p:nvSpPr>
          <p:cNvPr id="345" name="Google Shape;345;g1067c9257f8_1_130"/>
          <p:cNvSpPr txBox="1"/>
          <p:nvPr/>
        </p:nvSpPr>
        <p:spPr>
          <a:xfrm>
            <a:off x="1441528" y="3232230"/>
            <a:ext cx="9309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346" name="Google Shape;346;g1067c9257f8_1_130"/>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347" name="Google Shape;347;g1067c9257f8_1_130"/>
          <p:cNvSpPr/>
          <p:nvPr/>
        </p:nvSpPr>
        <p:spPr>
          <a:xfrm>
            <a:off x="5520230" y="2741650"/>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8" name="Google Shape;348;g1067c9257f8_1_13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349" name="Google Shape;349;g1067c9257f8_1_13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1067c9257f8_1_68"/>
          <p:cNvSpPr txBox="1"/>
          <p:nvPr/>
        </p:nvSpPr>
        <p:spPr>
          <a:xfrm>
            <a:off x="2044832" y="5619775"/>
            <a:ext cx="34221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Libraries used for modules</a:t>
            </a:r>
            <a:endParaRPr b="0" i="0" sz="1400" u="none" cap="none" strike="noStrike">
              <a:solidFill>
                <a:schemeClr val="dk1"/>
              </a:solidFill>
              <a:latin typeface="Arial"/>
              <a:ea typeface="Arial"/>
              <a:cs typeface="Arial"/>
              <a:sym typeface="Arial"/>
            </a:endParaRPr>
          </a:p>
        </p:txBody>
      </p:sp>
      <p:sp>
        <p:nvSpPr>
          <p:cNvPr id="355" name="Google Shape;355;g1067c9257f8_1_68"/>
          <p:cNvSpPr txBox="1"/>
          <p:nvPr/>
        </p:nvSpPr>
        <p:spPr>
          <a:xfrm>
            <a:off x="664100" y="1437600"/>
            <a:ext cx="8295600" cy="210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Software</a:t>
            </a:r>
            <a:r>
              <a:rPr b="1" lang="en-US" sz="2600">
                <a:solidFill>
                  <a:srgbClr val="E84B36"/>
                </a:solidFill>
              </a:rPr>
              <a:t> Unit</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rtl="0" algn="l">
              <a:lnSpc>
                <a:spcPct val="150000"/>
              </a:lnSpc>
              <a:spcBef>
                <a:spcPts val="1000"/>
              </a:spcBef>
              <a:spcAft>
                <a:spcPts val="0"/>
              </a:spcAft>
              <a:buClr>
                <a:schemeClr val="dk1"/>
              </a:buClr>
              <a:buSzPts val="1800"/>
              <a:buChar char="-"/>
            </a:pPr>
            <a:r>
              <a:rPr lang="en-US" sz="1800">
                <a:solidFill>
                  <a:schemeClr val="dk1"/>
                </a:solidFill>
              </a:rPr>
              <a:t>All modules are required to work offline and easy to turn on or off</a:t>
            </a:r>
            <a:endParaRPr sz="1800">
              <a:solidFill>
                <a:schemeClr val="dk1"/>
              </a:solidFill>
            </a:endParaRPr>
          </a:p>
          <a:p>
            <a:pPr indent="-342900" lvl="0" marL="457200" rtl="0" algn="l">
              <a:lnSpc>
                <a:spcPct val="150000"/>
              </a:lnSpc>
              <a:spcBef>
                <a:spcPts val="1000"/>
              </a:spcBef>
              <a:spcAft>
                <a:spcPts val="0"/>
              </a:spcAft>
              <a:buClr>
                <a:schemeClr val="dk1"/>
              </a:buClr>
              <a:buSzPts val="1800"/>
              <a:buChar char="-"/>
            </a:pPr>
            <a:r>
              <a:rPr lang="en-US" sz="1800">
                <a:solidFill>
                  <a:schemeClr val="dk1"/>
                </a:solidFill>
              </a:rPr>
              <a:t>Modules should not influence each other’s performance</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sz="1800"/>
          </a:p>
        </p:txBody>
      </p:sp>
      <p:sp>
        <p:nvSpPr>
          <p:cNvPr id="356" name="Google Shape;356;g1067c9257f8_1_68"/>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57" name="Google Shape;357;g1067c9257f8_1_68"/>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358" name="Google Shape;358;g1067c9257f8_1_68"/>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59" name="Google Shape;359;g1067c9257f8_1_68"/>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60" name="Google Shape;360;g1067c9257f8_1_68"/>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Software</a:t>
            </a:r>
            <a:endParaRPr b="0" i="0" sz="2400" u="none" cap="none" strike="noStrike">
              <a:solidFill>
                <a:schemeClr val="lt1"/>
              </a:solidFill>
              <a:latin typeface="Arial"/>
              <a:ea typeface="Arial"/>
              <a:cs typeface="Arial"/>
              <a:sym typeface="Arial"/>
            </a:endParaRPr>
          </a:p>
        </p:txBody>
      </p:sp>
      <p:pic>
        <p:nvPicPr>
          <p:cNvPr id="361" name="Google Shape;361;g1067c9257f8_1_68"/>
          <p:cNvPicPr preferRelativeResize="0"/>
          <p:nvPr/>
        </p:nvPicPr>
        <p:blipFill>
          <a:blip r:embed="rId4">
            <a:alphaModFix/>
          </a:blip>
          <a:stretch>
            <a:fillRect/>
          </a:stretch>
        </p:blipFill>
        <p:spPr>
          <a:xfrm>
            <a:off x="664100" y="3544200"/>
            <a:ext cx="6667500" cy="1866900"/>
          </a:xfrm>
          <a:prstGeom prst="rect">
            <a:avLst/>
          </a:prstGeom>
          <a:noFill/>
          <a:ln>
            <a:noFill/>
          </a:ln>
        </p:spPr>
      </p:pic>
      <p:sp>
        <p:nvSpPr>
          <p:cNvPr id="362" name="Google Shape;362;g1067c9257f8_1_68"/>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1067c9257f8_1_86"/>
          <p:cNvSpPr txBox="1"/>
          <p:nvPr/>
        </p:nvSpPr>
        <p:spPr>
          <a:xfrm>
            <a:off x="3873632" y="4536575"/>
            <a:ext cx="34221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TTS Modules</a:t>
            </a:r>
            <a:endParaRPr b="0" i="0" sz="1400" u="none" cap="none" strike="noStrike">
              <a:solidFill>
                <a:schemeClr val="dk1"/>
              </a:solidFill>
              <a:latin typeface="Arial"/>
              <a:ea typeface="Arial"/>
              <a:cs typeface="Arial"/>
              <a:sym typeface="Arial"/>
            </a:endParaRPr>
          </a:p>
        </p:txBody>
      </p:sp>
      <p:sp>
        <p:nvSpPr>
          <p:cNvPr id="368" name="Google Shape;368;g1067c9257f8_1_86"/>
          <p:cNvSpPr txBox="1"/>
          <p:nvPr/>
        </p:nvSpPr>
        <p:spPr>
          <a:xfrm>
            <a:off x="664100" y="1437600"/>
            <a:ext cx="8295600" cy="688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Text-to-Speech (TTS)</a:t>
            </a:r>
            <a:endParaRPr b="1" i="0" sz="2600" u="none" cap="none" strike="noStrike">
              <a:solidFill>
                <a:srgbClr val="E84B36"/>
              </a:solidFill>
              <a:latin typeface="Arial"/>
              <a:ea typeface="Arial"/>
              <a:cs typeface="Arial"/>
              <a:sym typeface="Arial"/>
            </a:endParaRPr>
          </a:p>
          <a:p>
            <a:pPr indent="0" lvl="0" marL="0" rtl="0" algn="l">
              <a:lnSpc>
                <a:spcPct val="150000"/>
              </a:lnSpc>
              <a:spcBef>
                <a:spcPts val="1000"/>
              </a:spcBef>
              <a:spcAft>
                <a:spcPts val="0"/>
              </a:spcAft>
              <a:buNone/>
            </a:pPr>
            <a:r>
              <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sz="1800"/>
          </a:p>
        </p:txBody>
      </p:sp>
      <p:sp>
        <p:nvSpPr>
          <p:cNvPr id="369" name="Google Shape;369;g1067c9257f8_1_86"/>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70" name="Google Shape;370;g1067c9257f8_1_8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371" name="Google Shape;371;g1067c9257f8_1_86"/>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72" name="Google Shape;372;g1067c9257f8_1_8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73" name="Google Shape;373;g1067c9257f8_1_86"/>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Software</a:t>
            </a:r>
            <a:endParaRPr b="0" i="0" sz="2400" u="none" cap="none" strike="noStrike">
              <a:solidFill>
                <a:schemeClr val="lt1"/>
              </a:solidFill>
              <a:latin typeface="Arial"/>
              <a:ea typeface="Arial"/>
              <a:cs typeface="Arial"/>
              <a:sym typeface="Arial"/>
            </a:endParaRPr>
          </a:p>
        </p:txBody>
      </p:sp>
      <p:pic>
        <p:nvPicPr>
          <p:cNvPr id="374" name="Google Shape;374;g1067c9257f8_1_86"/>
          <p:cNvPicPr preferRelativeResize="0"/>
          <p:nvPr/>
        </p:nvPicPr>
        <p:blipFill>
          <a:blip r:embed="rId4">
            <a:alphaModFix/>
          </a:blip>
          <a:stretch>
            <a:fillRect/>
          </a:stretch>
        </p:blipFill>
        <p:spPr>
          <a:xfrm>
            <a:off x="664100" y="2324891"/>
            <a:ext cx="10531674" cy="2013175"/>
          </a:xfrm>
          <a:prstGeom prst="rect">
            <a:avLst/>
          </a:prstGeom>
          <a:noFill/>
          <a:ln>
            <a:noFill/>
          </a:ln>
        </p:spPr>
      </p:pic>
      <p:sp>
        <p:nvSpPr>
          <p:cNvPr id="375" name="Google Shape;375;g1067c9257f8_1_8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1067c9257f8_1_99"/>
          <p:cNvSpPr txBox="1"/>
          <p:nvPr/>
        </p:nvSpPr>
        <p:spPr>
          <a:xfrm>
            <a:off x="920207" y="5843788"/>
            <a:ext cx="34221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Flowchart for STT</a:t>
            </a:r>
            <a:endParaRPr b="0" i="0" sz="1400" u="none" cap="none" strike="noStrike">
              <a:solidFill>
                <a:schemeClr val="dk1"/>
              </a:solidFill>
              <a:latin typeface="Arial"/>
              <a:ea typeface="Arial"/>
              <a:cs typeface="Arial"/>
              <a:sym typeface="Arial"/>
            </a:endParaRPr>
          </a:p>
        </p:txBody>
      </p:sp>
      <p:sp>
        <p:nvSpPr>
          <p:cNvPr id="381" name="Google Shape;381;g1067c9257f8_1_99"/>
          <p:cNvSpPr txBox="1"/>
          <p:nvPr/>
        </p:nvSpPr>
        <p:spPr>
          <a:xfrm>
            <a:off x="664100" y="1048050"/>
            <a:ext cx="8295600" cy="71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Speech-to-Text (STT)</a:t>
            </a:r>
            <a:endParaRPr b="1" i="0" sz="2600" u="none" cap="none" strike="noStrike">
              <a:solidFill>
                <a:srgbClr val="E84B36"/>
              </a:solidFill>
              <a:latin typeface="Arial"/>
              <a:ea typeface="Arial"/>
              <a:cs typeface="Arial"/>
              <a:sym typeface="Arial"/>
            </a:endParaRPr>
          </a:p>
          <a:p>
            <a:pPr indent="0" lvl="0" marL="0" rtl="0" algn="l">
              <a:lnSpc>
                <a:spcPct val="150000"/>
              </a:lnSpc>
              <a:spcBef>
                <a:spcPts val="1000"/>
              </a:spcBef>
              <a:spcAft>
                <a:spcPts val="0"/>
              </a:spcAft>
              <a:buNone/>
            </a:pPr>
            <a:r>
              <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sz="1800"/>
          </a:p>
        </p:txBody>
      </p:sp>
      <p:sp>
        <p:nvSpPr>
          <p:cNvPr id="382" name="Google Shape;382;g1067c9257f8_1_99"/>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83" name="Google Shape;383;g1067c9257f8_1_99"/>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384" name="Google Shape;384;g1067c9257f8_1_99"/>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85" name="Google Shape;385;g1067c9257f8_1_99"/>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86" name="Google Shape;386;g1067c9257f8_1_99"/>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Software</a:t>
            </a:r>
            <a:endParaRPr b="0" i="0" sz="2400" u="none" cap="none" strike="noStrike">
              <a:solidFill>
                <a:schemeClr val="lt1"/>
              </a:solidFill>
              <a:latin typeface="Arial"/>
              <a:ea typeface="Arial"/>
              <a:cs typeface="Arial"/>
              <a:sym typeface="Arial"/>
            </a:endParaRPr>
          </a:p>
        </p:txBody>
      </p:sp>
      <p:pic>
        <p:nvPicPr>
          <p:cNvPr id="387" name="Google Shape;387;g1067c9257f8_1_99"/>
          <p:cNvPicPr preferRelativeResize="0"/>
          <p:nvPr/>
        </p:nvPicPr>
        <p:blipFill>
          <a:blip r:embed="rId4">
            <a:alphaModFix/>
          </a:blip>
          <a:stretch>
            <a:fillRect/>
          </a:stretch>
        </p:blipFill>
        <p:spPr>
          <a:xfrm>
            <a:off x="920200" y="1815925"/>
            <a:ext cx="3422101" cy="3977305"/>
          </a:xfrm>
          <a:prstGeom prst="rect">
            <a:avLst/>
          </a:prstGeom>
          <a:noFill/>
          <a:ln>
            <a:noFill/>
          </a:ln>
        </p:spPr>
      </p:pic>
      <p:pic>
        <p:nvPicPr>
          <p:cNvPr id="388" name="Google Shape;388;g1067c9257f8_1_99"/>
          <p:cNvPicPr preferRelativeResize="0"/>
          <p:nvPr/>
        </p:nvPicPr>
        <p:blipFill>
          <a:blip r:embed="rId5">
            <a:alphaModFix/>
          </a:blip>
          <a:stretch>
            <a:fillRect/>
          </a:stretch>
        </p:blipFill>
        <p:spPr>
          <a:xfrm>
            <a:off x="4702205" y="1990200"/>
            <a:ext cx="7129918" cy="3058162"/>
          </a:xfrm>
          <a:prstGeom prst="rect">
            <a:avLst/>
          </a:prstGeom>
          <a:noFill/>
          <a:ln>
            <a:noFill/>
          </a:ln>
        </p:spPr>
      </p:pic>
      <p:sp>
        <p:nvSpPr>
          <p:cNvPr id="389" name="Google Shape;389;g1067c9257f8_1_99"/>
          <p:cNvSpPr txBox="1"/>
          <p:nvPr/>
        </p:nvSpPr>
        <p:spPr>
          <a:xfrm>
            <a:off x="6332157" y="5273188"/>
            <a:ext cx="34221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Code for </a:t>
            </a:r>
            <a:r>
              <a:rPr lang="en-US" sz="1800">
                <a:solidFill>
                  <a:schemeClr val="dk1"/>
                </a:solidFill>
              </a:rPr>
              <a:t>detect</a:t>
            </a:r>
            <a:r>
              <a:rPr lang="en-US" sz="1800">
                <a:solidFill>
                  <a:schemeClr val="dk1"/>
                </a:solidFill>
              </a:rPr>
              <a:t> signal</a:t>
            </a:r>
            <a:endParaRPr b="0" i="0" sz="1400" u="none" cap="none" strike="noStrike">
              <a:solidFill>
                <a:schemeClr val="dk1"/>
              </a:solidFill>
              <a:latin typeface="Arial"/>
              <a:ea typeface="Arial"/>
              <a:cs typeface="Arial"/>
              <a:sym typeface="Arial"/>
            </a:endParaRPr>
          </a:p>
        </p:txBody>
      </p:sp>
      <p:sp>
        <p:nvSpPr>
          <p:cNvPr id="390" name="Google Shape;390;g1067c9257f8_1_99"/>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1067c9257f8_1_114"/>
          <p:cNvSpPr txBox="1"/>
          <p:nvPr/>
        </p:nvSpPr>
        <p:spPr>
          <a:xfrm>
            <a:off x="6386482" y="5913397"/>
            <a:ext cx="34221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Flowchart for User Interface</a:t>
            </a:r>
            <a:endParaRPr b="0" i="0" sz="1400" u="none" cap="none" strike="noStrike">
              <a:solidFill>
                <a:schemeClr val="dk1"/>
              </a:solidFill>
              <a:latin typeface="Arial"/>
              <a:ea typeface="Arial"/>
              <a:cs typeface="Arial"/>
              <a:sym typeface="Arial"/>
            </a:endParaRPr>
          </a:p>
        </p:txBody>
      </p:sp>
      <p:sp>
        <p:nvSpPr>
          <p:cNvPr id="396" name="Google Shape;396;g1067c9257f8_1_114"/>
          <p:cNvSpPr txBox="1"/>
          <p:nvPr/>
        </p:nvSpPr>
        <p:spPr>
          <a:xfrm>
            <a:off x="664100" y="1048050"/>
            <a:ext cx="8295600" cy="71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User Interface</a:t>
            </a:r>
            <a:endParaRPr b="1" i="0" sz="2600" u="none" cap="none" strike="noStrike">
              <a:solidFill>
                <a:srgbClr val="E84B36"/>
              </a:solidFill>
              <a:latin typeface="Arial"/>
              <a:ea typeface="Arial"/>
              <a:cs typeface="Arial"/>
              <a:sym typeface="Arial"/>
            </a:endParaRPr>
          </a:p>
          <a:p>
            <a:pPr indent="0" lvl="0" marL="0" rtl="0" algn="l">
              <a:lnSpc>
                <a:spcPct val="150000"/>
              </a:lnSpc>
              <a:spcBef>
                <a:spcPts val="1000"/>
              </a:spcBef>
              <a:spcAft>
                <a:spcPts val="0"/>
              </a:spcAft>
              <a:buNone/>
            </a:pPr>
            <a:r>
              <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sz="1800"/>
          </a:p>
        </p:txBody>
      </p:sp>
      <p:sp>
        <p:nvSpPr>
          <p:cNvPr id="397" name="Google Shape;397;g1067c9257f8_1_114"/>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98" name="Google Shape;398;g1067c9257f8_1_11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399" name="Google Shape;399;g1067c9257f8_1_114"/>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00" name="Google Shape;400;g1067c9257f8_1_11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01" name="Google Shape;401;g1067c9257f8_1_11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Software</a:t>
            </a:r>
            <a:endParaRPr b="0" i="0" sz="2400" u="none" cap="none" strike="noStrike">
              <a:solidFill>
                <a:schemeClr val="lt1"/>
              </a:solidFill>
              <a:latin typeface="Arial"/>
              <a:ea typeface="Arial"/>
              <a:cs typeface="Arial"/>
              <a:sym typeface="Arial"/>
            </a:endParaRPr>
          </a:p>
        </p:txBody>
      </p:sp>
      <p:sp>
        <p:nvSpPr>
          <p:cNvPr id="402" name="Google Shape;402;g1067c9257f8_1_114"/>
          <p:cNvSpPr txBox="1"/>
          <p:nvPr/>
        </p:nvSpPr>
        <p:spPr>
          <a:xfrm>
            <a:off x="1401757" y="4251750"/>
            <a:ext cx="34221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rPr>
              <a:t>Code for Binding Keys</a:t>
            </a:r>
            <a:endParaRPr b="0" i="0" sz="1400" u="none" cap="none" strike="noStrike">
              <a:solidFill>
                <a:schemeClr val="dk1"/>
              </a:solidFill>
              <a:latin typeface="Arial"/>
              <a:ea typeface="Arial"/>
              <a:cs typeface="Arial"/>
              <a:sym typeface="Arial"/>
            </a:endParaRPr>
          </a:p>
        </p:txBody>
      </p:sp>
      <p:pic>
        <p:nvPicPr>
          <p:cNvPr id="403" name="Google Shape;403;g1067c9257f8_1_114"/>
          <p:cNvPicPr preferRelativeResize="0"/>
          <p:nvPr/>
        </p:nvPicPr>
        <p:blipFill>
          <a:blip r:embed="rId4">
            <a:alphaModFix/>
          </a:blip>
          <a:stretch>
            <a:fillRect/>
          </a:stretch>
        </p:blipFill>
        <p:spPr>
          <a:xfrm>
            <a:off x="6290537" y="876664"/>
            <a:ext cx="3613969" cy="5030026"/>
          </a:xfrm>
          <a:prstGeom prst="rect">
            <a:avLst/>
          </a:prstGeom>
          <a:noFill/>
          <a:ln>
            <a:noFill/>
          </a:ln>
        </p:spPr>
      </p:pic>
      <p:pic>
        <p:nvPicPr>
          <p:cNvPr id="404" name="Google Shape;404;g1067c9257f8_1_114"/>
          <p:cNvPicPr preferRelativeResize="0"/>
          <p:nvPr/>
        </p:nvPicPr>
        <p:blipFill>
          <a:blip r:embed="rId5">
            <a:alphaModFix/>
          </a:blip>
          <a:stretch>
            <a:fillRect/>
          </a:stretch>
        </p:blipFill>
        <p:spPr>
          <a:xfrm>
            <a:off x="664100" y="2732900"/>
            <a:ext cx="5313876" cy="1317600"/>
          </a:xfrm>
          <a:prstGeom prst="rect">
            <a:avLst/>
          </a:prstGeom>
          <a:noFill/>
          <a:ln>
            <a:noFill/>
          </a:ln>
        </p:spPr>
      </p:pic>
      <p:sp>
        <p:nvSpPr>
          <p:cNvPr id="405" name="Google Shape;405;g1067c9257f8_1_11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descr="A picture containing outdoor, building, arch&#10;&#10;Description automatically generated" id="410" name="Google Shape;410;g1067c9257f8_1_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1" name="Google Shape;411;g1067c9257f8_1_22"/>
          <p:cNvSpPr/>
          <p:nvPr/>
        </p:nvSpPr>
        <p:spPr>
          <a:xfrm flipH="1" rot="10800000">
            <a:off x="-2" y="0"/>
            <a:ext cx="12192000" cy="6858000"/>
          </a:xfrm>
          <a:prstGeom prst="rect">
            <a:avLst/>
          </a:prstGeom>
          <a:gradFill>
            <a:gsLst>
              <a:gs pos="0">
                <a:srgbClr val="1B4284">
                  <a:alpha val="9411"/>
                </a:srgbClr>
              </a:gs>
              <a:gs pos="50000">
                <a:srgbClr val="1B4284">
                  <a:alpha val="9411"/>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12" name="Google Shape;412;g1067c9257f8_1_22"/>
          <p:cNvSpPr txBox="1"/>
          <p:nvPr/>
        </p:nvSpPr>
        <p:spPr>
          <a:xfrm>
            <a:off x="1441528" y="3232230"/>
            <a:ext cx="9309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413" name="Google Shape;413;g1067c9257f8_1_22"/>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414" name="Google Shape;414;g1067c9257f8_1_22"/>
          <p:cNvSpPr/>
          <p:nvPr/>
        </p:nvSpPr>
        <p:spPr>
          <a:xfrm>
            <a:off x="5520230" y="2741650"/>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5" name="Google Shape;415;g1067c9257f8_1_2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416" name="Google Shape;416;g1067c9257f8_1_22"/>
          <p:cNvSpPr txBox="1"/>
          <p:nvPr/>
        </p:nvSpPr>
        <p:spPr>
          <a:xfrm>
            <a:off x="2206981" y="1582540"/>
            <a:ext cx="7778100" cy="245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lang="en-US" sz="6000">
                <a:solidFill>
                  <a:schemeClr val="lt1"/>
                </a:solidFill>
              </a:rPr>
              <a:t>Conclusion</a:t>
            </a:r>
            <a:endParaRPr b="1" sz="6000">
              <a:solidFill>
                <a:schemeClr val="lt1"/>
              </a:solidFill>
            </a:endParaRPr>
          </a:p>
          <a:p>
            <a:pPr indent="0" lvl="0" marL="0" marR="0" rtl="0" algn="l">
              <a:lnSpc>
                <a:spcPct val="100000"/>
              </a:lnSpc>
              <a:spcBef>
                <a:spcPts val="0"/>
              </a:spcBef>
              <a:spcAft>
                <a:spcPts val="0"/>
              </a:spcAft>
              <a:buClr>
                <a:srgbClr val="000000"/>
              </a:buClr>
              <a:buSzPts val="6000"/>
              <a:buFont typeface="Arial"/>
              <a:buNone/>
            </a:pPr>
            <a:r>
              <a:t/>
            </a:r>
            <a:endParaRPr b="1" sz="6000">
              <a:solidFill>
                <a:schemeClr val="lt1"/>
              </a:solidFill>
            </a:endParaRPr>
          </a:p>
          <a:p>
            <a:pPr indent="0" lvl="0" marL="0" marR="0" rtl="0" algn="ctr">
              <a:lnSpc>
                <a:spcPct val="100000"/>
              </a:lnSpc>
              <a:spcBef>
                <a:spcPts val="1000"/>
              </a:spcBef>
              <a:spcAft>
                <a:spcPts val="0"/>
              </a:spcAft>
              <a:buClr>
                <a:srgbClr val="000000"/>
              </a:buClr>
              <a:buSzPts val="6000"/>
              <a:buFont typeface="Arial"/>
              <a:buNone/>
            </a:pPr>
            <a:r>
              <a:rPr b="1" lang="en-US" sz="2500">
                <a:solidFill>
                  <a:schemeClr val="lt1"/>
                </a:solidFill>
              </a:rPr>
              <a:t>what did we learn &amp; future work</a:t>
            </a:r>
            <a:endParaRPr b="1" sz="2500">
              <a:solidFill>
                <a:schemeClr val="lt1"/>
              </a:solidFill>
            </a:endParaRPr>
          </a:p>
        </p:txBody>
      </p:sp>
      <p:sp>
        <p:nvSpPr>
          <p:cNvPr id="417" name="Google Shape;417;g1067c9257f8_1_2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1067c9257f8_1_141"/>
          <p:cNvSpPr txBox="1"/>
          <p:nvPr/>
        </p:nvSpPr>
        <p:spPr>
          <a:xfrm>
            <a:off x="664100" y="1437600"/>
            <a:ext cx="8295600" cy="361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Lesson learned</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rtl="0" algn="l">
              <a:lnSpc>
                <a:spcPct val="150000"/>
              </a:lnSpc>
              <a:spcBef>
                <a:spcPts val="1000"/>
              </a:spcBef>
              <a:spcAft>
                <a:spcPts val="0"/>
              </a:spcAft>
              <a:buClr>
                <a:schemeClr val="dk1"/>
              </a:buClr>
              <a:buSzPts val="1800"/>
              <a:buChar char="-"/>
            </a:pPr>
            <a:r>
              <a:rPr lang="en-US" sz="1800">
                <a:solidFill>
                  <a:schemeClr val="dk1"/>
                </a:solidFill>
              </a:rPr>
              <a:t>Incorrect data from official website</a:t>
            </a:r>
            <a:endParaRPr sz="1800">
              <a:solidFill>
                <a:schemeClr val="dk1"/>
              </a:solidFill>
            </a:endParaRPr>
          </a:p>
          <a:p>
            <a:pPr indent="-342900" lvl="0" marL="457200" rtl="0" algn="l">
              <a:lnSpc>
                <a:spcPct val="150000"/>
              </a:lnSpc>
              <a:spcBef>
                <a:spcPts val="1000"/>
              </a:spcBef>
              <a:spcAft>
                <a:spcPts val="0"/>
              </a:spcAft>
              <a:buClr>
                <a:schemeClr val="dk1"/>
              </a:buClr>
              <a:buSzPts val="1800"/>
              <a:buChar char="-"/>
            </a:pPr>
            <a:r>
              <a:rPr lang="en-US" sz="1800">
                <a:solidFill>
                  <a:schemeClr val="dk1"/>
                </a:solidFill>
              </a:rPr>
              <a:t>PCB design with test points</a:t>
            </a:r>
            <a:endParaRPr sz="1800">
              <a:solidFill>
                <a:schemeClr val="dk1"/>
              </a:solidFill>
            </a:endParaRPr>
          </a:p>
          <a:p>
            <a:pPr indent="-342900" lvl="0" marL="457200" rtl="0" algn="l">
              <a:lnSpc>
                <a:spcPct val="150000"/>
              </a:lnSpc>
              <a:spcBef>
                <a:spcPts val="1000"/>
              </a:spcBef>
              <a:spcAft>
                <a:spcPts val="0"/>
              </a:spcAft>
              <a:buClr>
                <a:schemeClr val="dk1"/>
              </a:buClr>
              <a:buSzPts val="1800"/>
              <a:buChar char="-"/>
            </a:pPr>
            <a:r>
              <a:rPr lang="en-US" sz="1800">
                <a:solidFill>
                  <a:schemeClr val="dk1"/>
                </a:solidFill>
              </a:rPr>
              <a:t>Prioritization of modules</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sz="1800"/>
          </a:p>
        </p:txBody>
      </p:sp>
      <p:sp>
        <p:nvSpPr>
          <p:cNvPr id="423" name="Google Shape;423;g1067c9257f8_1_141"/>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24" name="Google Shape;424;g1067c9257f8_1_14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425" name="Google Shape;425;g1067c9257f8_1_141"/>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26" name="Google Shape;426;g1067c9257f8_1_141"/>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27" name="Google Shape;427;g1067c9257f8_1_141"/>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Conclusion</a:t>
            </a:r>
            <a:endParaRPr b="0" i="0" sz="2400" u="none" cap="none" strike="noStrike">
              <a:solidFill>
                <a:schemeClr val="lt1"/>
              </a:solidFill>
              <a:latin typeface="Arial"/>
              <a:ea typeface="Arial"/>
              <a:cs typeface="Arial"/>
              <a:sym typeface="Arial"/>
            </a:endParaRPr>
          </a:p>
        </p:txBody>
      </p:sp>
      <p:sp>
        <p:nvSpPr>
          <p:cNvPr id="428" name="Google Shape;428;g1067c9257f8_1_14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1067c9257f8_1_153"/>
          <p:cNvSpPr txBox="1"/>
          <p:nvPr/>
        </p:nvSpPr>
        <p:spPr>
          <a:xfrm>
            <a:off x="664100" y="1437600"/>
            <a:ext cx="8295600" cy="396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Future Work</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rtl="0" algn="l">
              <a:lnSpc>
                <a:spcPct val="150000"/>
              </a:lnSpc>
              <a:spcBef>
                <a:spcPts val="0"/>
              </a:spcBef>
              <a:spcAft>
                <a:spcPts val="0"/>
              </a:spcAft>
              <a:buClr>
                <a:schemeClr val="dk1"/>
              </a:buClr>
              <a:buSzPts val="1800"/>
              <a:buChar char="-"/>
            </a:pPr>
            <a:r>
              <a:rPr lang="en-US" sz="1800">
                <a:solidFill>
                  <a:schemeClr val="dk1"/>
                </a:solidFill>
              </a:rPr>
              <a:t>Auto start of program</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US" sz="1800">
                <a:solidFill>
                  <a:schemeClr val="dk1"/>
                </a:solidFill>
              </a:rPr>
              <a:t>Implement charging through USB cable</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US" sz="1800">
                <a:solidFill>
                  <a:schemeClr val="dk1"/>
                </a:solidFill>
              </a:rPr>
              <a:t>Increase the accuracy rate of STT</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US" sz="1800">
                <a:solidFill>
                  <a:schemeClr val="dk1"/>
                </a:solidFill>
              </a:rPr>
              <a:t>Improve sound quality and volume for TTS</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US" sz="1800">
                <a:solidFill>
                  <a:schemeClr val="dk1"/>
                </a:solidFill>
              </a:rPr>
              <a:t>Make parts lighter </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US" sz="1800">
                <a:solidFill>
                  <a:schemeClr val="dk1"/>
                </a:solidFill>
              </a:rPr>
              <a:t>Volume control</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sz="1800"/>
          </a:p>
        </p:txBody>
      </p:sp>
      <p:sp>
        <p:nvSpPr>
          <p:cNvPr id="434" name="Google Shape;434;g1067c9257f8_1_153"/>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35" name="Google Shape;435;g1067c9257f8_1_15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436" name="Google Shape;436;g1067c9257f8_1_153"/>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37" name="Google Shape;437;g1067c9257f8_1_153"/>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38" name="Google Shape;438;g1067c9257f8_1_153"/>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Conclusion</a:t>
            </a:r>
            <a:endParaRPr b="0" i="0" sz="2400" u="none" cap="none" strike="noStrike">
              <a:solidFill>
                <a:schemeClr val="lt1"/>
              </a:solidFill>
              <a:latin typeface="Arial"/>
              <a:ea typeface="Arial"/>
              <a:cs typeface="Arial"/>
              <a:sym typeface="Arial"/>
            </a:endParaRPr>
          </a:p>
        </p:txBody>
      </p:sp>
      <p:sp>
        <p:nvSpPr>
          <p:cNvPr id="439" name="Google Shape;439;g1067c9257f8_1_15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067c9257f8_0_0"/>
          <p:cNvSpPr txBox="1"/>
          <p:nvPr>
            <p:ph idx="1"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000"/>
              <a:buFont typeface="Arial"/>
              <a:buNone/>
            </a:pPr>
            <a:r>
              <a:rPr b="1" lang="en-US" sz="2600">
                <a:solidFill>
                  <a:srgbClr val="E84B36"/>
                </a:solidFill>
                <a:latin typeface="Arial"/>
                <a:ea typeface="Arial"/>
                <a:cs typeface="Arial"/>
                <a:sym typeface="Arial"/>
              </a:rPr>
              <a:t>Introduction</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361950" lvl="0" marL="457200" rtl="0" algn="l">
              <a:lnSpc>
                <a:spcPct val="150000"/>
              </a:lnSpc>
              <a:spcBef>
                <a:spcPts val="0"/>
              </a:spcBef>
              <a:spcAft>
                <a:spcPts val="0"/>
              </a:spcAft>
              <a:buClr>
                <a:srgbClr val="333333"/>
              </a:buClr>
              <a:buSzPts val="2100"/>
              <a:buFont typeface="Arial"/>
              <a:buChar char="●"/>
            </a:pPr>
            <a:r>
              <a:rPr lang="en-US" sz="2100">
                <a:solidFill>
                  <a:srgbClr val="333333"/>
                </a:solidFill>
                <a:latin typeface="Arial"/>
                <a:ea typeface="Arial"/>
                <a:cs typeface="Arial"/>
                <a:sym typeface="Arial"/>
              </a:rPr>
              <a:t>Most solutions aim to make the majority feel convenient where they can make more profits. Consequently, we thought it was a good idea to design our project to focus on the people with disabilities and bringing comfort in their everyday lives. </a:t>
            </a:r>
            <a:endParaRPr sz="2100">
              <a:solidFill>
                <a:srgbClr val="333333"/>
              </a:solidFill>
              <a:latin typeface="Arial"/>
              <a:ea typeface="Arial"/>
              <a:cs typeface="Arial"/>
              <a:sym typeface="Arial"/>
            </a:endParaRPr>
          </a:p>
          <a:p>
            <a:pPr indent="0" lvl="0" marL="0" rtl="0" algn="l">
              <a:lnSpc>
                <a:spcPct val="150000"/>
              </a:lnSpc>
              <a:spcBef>
                <a:spcPts val="0"/>
              </a:spcBef>
              <a:spcAft>
                <a:spcPts val="0"/>
              </a:spcAft>
              <a:buNone/>
            </a:pPr>
            <a:r>
              <a:t/>
            </a:r>
            <a:endParaRPr sz="2100">
              <a:solidFill>
                <a:srgbClr val="333333"/>
              </a:solidFill>
              <a:latin typeface="Arial"/>
              <a:ea typeface="Arial"/>
              <a:cs typeface="Arial"/>
              <a:sym typeface="Arial"/>
            </a:endParaRPr>
          </a:p>
          <a:p>
            <a:pPr indent="-361950" lvl="0" marL="457200" rtl="0" algn="l">
              <a:lnSpc>
                <a:spcPct val="150000"/>
              </a:lnSpc>
              <a:spcBef>
                <a:spcPts val="0"/>
              </a:spcBef>
              <a:spcAft>
                <a:spcPts val="0"/>
              </a:spcAft>
              <a:buClr>
                <a:srgbClr val="333333"/>
              </a:buClr>
              <a:buSzPts val="2100"/>
              <a:buFont typeface="Arial"/>
              <a:buChar char="●"/>
            </a:pPr>
            <a:r>
              <a:rPr lang="en-US" sz="2100">
                <a:solidFill>
                  <a:srgbClr val="333333"/>
                </a:solidFill>
                <a:latin typeface="Arial"/>
                <a:ea typeface="Arial"/>
                <a:cs typeface="Arial"/>
                <a:sym typeface="Arial"/>
              </a:rPr>
              <a:t>The user will be able to see what he types in, essentially on what is like your regular online chat room. This way, deaf and mute people will be able to have conversations with people other than just those around them who know how sign languages work. </a:t>
            </a:r>
            <a:endParaRPr sz="3000">
              <a:solidFill>
                <a:srgbClr val="233A44"/>
              </a:solidFill>
              <a:latin typeface="Arial"/>
              <a:ea typeface="Arial"/>
              <a:cs typeface="Arial"/>
              <a:sym typeface="Arial"/>
            </a:endParaRPr>
          </a:p>
        </p:txBody>
      </p:sp>
      <p:sp>
        <p:nvSpPr>
          <p:cNvPr id="104" name="Google Shape;104;g1067c9257f8_0_0"/>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05" name="Google Shape;105;g1067c9257f8_0_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
        <p:nvSpPr>
          <p:cNvPr id="106" name="Google Shape;106;g1067c9257f8_0_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107" name="Google Shape;107;g1067c9257f8_0_0"/>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08" name="Google Shape;108;g1067c9257f8_0_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09" name="Google Shape;109;g1067c9257f8_0_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Objective / Introduction</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5"/>
          <p:cNvSpPr/>
          <p:nvPr/>
        </p:nvSpPr>
        <p:spPr>
          <a:xfrm flipH="1" rot="10800000">
            <a:off x="0" y="1"/>
            <a:ext cx="12192000" cy="6865695"/>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45" name="Google Shape;445;p45"/>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446" name="Google Shape;446;p45"/>
          <p:cNvSpPr txBox="1"/>
          <p:nvPr/>
        </p:nvSpPr>
        <p:spPr>
          <a:xfrm>
            <a:off x="376800" y="2114226"/>
            <a:ext cx="11177400" cy="404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t/>
            </a:r>
            <a:endParaRPr b="1" i="0" sz="2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1" i="0" lang="en-US" sz="2700" u="none" cap="none" strike="noStrike">
                <a:solidFill>
                  <a:schemeClr val="lt1"/>
                </a:solidFill>
                <a:latin typeface="Arial"/>
                <a:ea typeface="Arial"/>
                <a:cs typeface="Arial"/>
                <a:sym typeface="Arial"/>
              </a:rPr>
              <a:t>Thank You</a:t>
            </a:r>
            <a:endParaRPr b="1" i="0" sz="2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1" sz="2700">
              <a:solidFill>
                <a:schemeClr val="lt1"/>
              </a:solidFill>
            </a:endParaRPr>
          </a:p>
          <a:p>
            <a:pPr indent="0" lvl="0" marL="0" marR="0" rtl="0" algn="l">
              <a:lnSpc>
                <a:spcPct val="100000"/>
              </a:lnSpc>
              <a:spcBef>
                <a:spcPts val="0"/>
              </a:spcBef>
              <a:spcAft>
                <a:spcPts val="0"/>
              </a:spcAft>
              <a:buClr>
                <a:srgbClr val="000000"/>
              </a:buClr>
              <a:buSzPts val="2600"/>
              <a:buFont typeface="Arial"/>
              <a:buNone/>
            </a:pPr>
            <a:r>
              <a:t/>
            </a:r>
            <a:endParaRPr b="1" sz="2700">
              <a:solidFill>
                <a:schemeClr val="lt1"/>
              </a:solidFill>
            </a:endParaRPr>
          </a:p>
          <a:p>
            <a:pPr indent="0" lvl="0" marL="0" marR="0" rtl="0" algn="l">
              <a:lnSpc>
                <a:spcPct val="100000"/>
              </a:lnSpc>
              <a:spcBef>
                <a:spcPts val="0"/>
              </a:spcBef>
              <a:spcAft>
                <a:spcPts val="0"/>
              </a:spcAft>
              <a:buClr>
                <a:srgbClr val="000000"/>
              </a:buClr>
              <a:buSzPts val="1800"/>
              <a:buFont typeface="Arial"/>
              <a:buNone/>
            </a:pPr>
            <a:r>
              <a:t/>
            </a:r>
            <a:endParaRPr b="1" i="0" sz="1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lang="en-US" sz="1900">
                <a:solidFill>
                  <a:schemeClr val="lt1"/>
                </a:solidFill>
              </a:rPr>
              <a:t>The floor is open for questions now.</a:t>
            </a:r>
            <a:endParaRPr b="1" i="0" sz="1900" u="none" cap="none" strike="noStrike">
              <a:solidFill>
                <a:schemeClr val="lt1"/>
              </a:solidFill>
              <a:latin typeface="Arial"/>
              <a:ea typeface="Arial"/>
              <a:cs typeface="Arial"/>
              <a:sym typeface="Arial"/>
            </a:endParaRPr>
          </a:p>
        </p:txBody>
      </p:sp>
      <p:sp>
        <p:nvSpPr>
          <p:cNvPr id="447" name="Google Shape;447;p45"/>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448" name="Google Shape;448;p4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7"/>
          <p:cNvSpPr/>
          <p:nvPr/>
        </p:nvSpPr>
        <p:spPr>
          <a:xfrm flipH="1" rot="10800000">
            <a:off x="-1" y="8163"/>
            <a:ext cx="12192000" cy="6858000"/>
          </a:xfrm>
          <a:prstGeom prst="rect">
            <a:avLst/>
          </a:prstGeom>
          <a:gradFill>
            <a:gsLst>
              <a:gs pos="0">
                <a:srgbClr val="1B4284"/>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newspaper&#10;&#10;Description automatically generated" id="454" name="Google Shape;454;p47"/>
          <p:cNvPicPr preferRelativeResize="0"/>
          <p:nvPr/>
        </p:nvPicPr>
        <p:blipFill rotWithShape="1">
          <a:blip r:embed="rId3">
            <a:alphaModFix amt="30000"/>
          </a:blip>
          <a:srcRect b="0" l="0" r="0" t="0"/>
          <a:stretch/>
        </p:blipFill>
        <p:spPr>
          <a:xfrm>
            <a:off x="-1" y="8164"/>
            <a:ext cx="12192000" cy="6858000"/>
          </a:xfrm>
          <a:prstGeom prst="rect">
            <a:avLst/>
          </a:prstGeom>
          <a:noFill/>
          <a:ln>
            <a:noFill/>
          </a:ln>
        </p:spPr>
      </p:pic>
      <p:pic>
        <p:nvPicPr>
          <p:cNvPr descr="Graphical user interface, text&#10;&#10;Description automatically generated" id="455" name="Google Shape;455;p47"/>
          <p:cNvPicPr preferRelativeResize="0"/>
          <p:nvPr/>
        </p:nvPicPr>
        <p:blipFill rotWithShape="1">
          <a:blip r:embed="rId4">
            <a:alphaModFix/>
          </a:blip>
          <a:srcRect b="0" l="0" r="0" t="0"/>
          <a:stretch/>
        </p:blipFill>
        <p:spPr>
          <a:xfrm>
            <a:off x="2530021" y="2252985"/>
            <a:ext cx="7131957" cy="23520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5"/>
          <p:cNvSpPr txBox="1"/>
          <p:nvPr>
            <p:ph idx="1" type="body"/>
          </p:nvPr>
        </p:nvSpPr>
        <p:spPr>
          <a:xfrm>
            <a:off x="376809" y="1334279"/>
            <a:ext cx="11177401" cy="48211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Objective</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361950" lvl="0" marL="457200" rtl="0" algn="l">
              <a:lnSpc>
                <a:spcPct val="115000"/>
              </a:lnSpc>
              <a:spcBef>
                <a:spcPts val="0"/>
              </a:spcBef>
              <a:spcAft>
                <a:spcPts val="0"/>
              </a:spcAft>
              <a:buClr>
                <a:srgbClr val="233A44"/>
              </a:buClr>
              <a:buSzPts val="2100"/>
              <a:buFont typeface="Calibri"/>
              <a:buChar char="●"/>
            </a:pPr>
            <a:r>
              <a:rPr lang="en-US" sz="2100">
                <a:solidFill>
                  <a:srgbClr val="233A44"/>
                </a:solidFill>
              </a:rPr>
              <a:t>Most of the time, random encounters and socializing proves to be difficult for Deaf and Mute people as sign languages are not one of the popular options in the verbally dominant world. </a:t>
            </a:r>
            <a:endParaRPr sz="2100">
              <a:solidFill>
                <a:srgbClr val="233A44"/>
              </a:solidFill>
            </a:endParaRPr>
          </a:p>
          <a:p>
            <a:pPr indent="0" lvl="0" marL="457200" rtl="0" algn="l">
              <a:lnSpc>
                <a:spcPct val="115000"/>
              </a:lnSpc>
              <a:spcBef>
                <a:spcPts val="1200"/>
              </a:spcBef>
              <a:spcAft>
                <a:spcPts val="0"/>
              </a:spcAft>
              <a:buNone/>
            </a:pPr>
            <a:r>
              <a:t/>
            </a:r>
            <a:endParaRPr sz="2100">
              <a:solidFill>
                <a:srgbClr val="233A44"/>
              </a:solidFill>
            </a:endParaRPr>
          </a:p>
          <a:p>
            <a:pPr indent="-361950" lvl="0" marL="457200" rtl="0" algn="l">
              <a:lnSpc>
                <a:spcPct val="115000"/>
              </a:lnSpc>
              <a:spcBef>
                <a:spcPts val="1200"/>
              </a:spcBef>
              <a:spcAft>
                <a:spcPts val="0"/>
              </a:spcAft>
              <a:buClr>
                <a:srgbClr val="233A44"/>
              </a:buClr>
              <a:buSzPts val="2100"/>
              <a:buFont typeface="Calibri"/>
              <a:buChar char="●"/>
            </a:pPr>
            <a:r>
              <a:rPr lang="en-US" sz="2100">
                <a:solidFill>
                  <a:srgbClr val="233A44"/>
                </a:solidFill>
              </a:rPr>
              <a:t>Although there are many alternatives in which the user can communicate with people without disabilities, most of the time, they either require the internet or that you have your phone with you</a:t>
            </a:r>
            <a:endParaRPr sz="2100">
              <a:solidFill>
                <a:srgbClr val="233A44"/>
              </a:solidFill>
            </a:endParaRPr>
          </a:p>
          <a:p>
            <a:pPr indent="0" lvl="0" marL="457200" rtl="0" algn="l">
              <a:lnSpc>
                <a:spcPct val="115000"/>
              </a:lnSpc>
              <a:spcBef>
                <a:spcPts val="1200"/>
              </a:spcBef>
              <a:spcAft>
                <a:spcPts val="0"/>
              </a:spcAft>
              <a:buNone/>
            </a:pPr>
            <a:r>
              <a:t/>
            </a:r>
            <a:endParaRPr sz="2100">
              <a:solidFill>
                <a:srgbClr val="233A44"/>
              </a:solidFill>
            </a:endParaRPr>
          </a:p>
          <a:p>
            <a:pPr indent="-361950" lvl="0" marL="457200" rtl="0" algn="l">
              <a:lnSpc>
                <a:spcPct val="115000"/>
              </a:lnSpc>
              <a:spcBef>
                <a:spcPts val="1200"/>
              </a:spcBef>
              <a:spcAft>
                <a:spcPts val="0"/>
              </a:spcAft>
              <a:buClr>
                <a:srgbClr val="233A44"/>
              </a:buClr>
              <a:buSzPts val="2100"/>
              <a:buFont typeface="Calibri"/>
              <a:buChar char="●"/>
            </a:pPr>
            <a:r>
              <a:rPr lang="en-US" sz="2100">
                <a:solidFill>
                  <a:srgbClr val="233A44"/>
                </a:solidFill>
              </a:rPr>
              <a:t>The typing on your phone can never get as fast as to allow for real time communication and the device does not require internet connection for usage.</a:t>
            </a:r>
            <a:endParaRPr sz="2500">
              <a:latin typeface="Arial"/>
              <a:ea typeface="Arial"/>
              <a:cs typeface="Arial"/>
              <a:sym typeface="Arial"/>
            </a:endParaRPr>
          </a:p>
        </p:txBody>
      </p:sp>
      <p:sp>
        <p:nvSpPr>
          <p:cNvPr id="115" name="Google Shape;115;p35"/>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16" name="Google Shape;116;p3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
        <p:nvSpPr>
          <p:cNvPr id="117" name="Google Shape;117;p35"/>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118" name="Google Shape;118;p35"/>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19" name="Google Shape;119;p3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20" name="Google Shape;120;p35"/>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Objective / Introduction</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A picture containing outdoor, building, arch&#10;&#10;Description automatically generated" id="125" name="Google Shape;125;g1067c9257f8_1_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6" name="Google Shape;126;g1067c9257f8_1_0"/>
          <p:cNvSpPr/>
          <p:nvPr/>
        </p:nvSpPr>
        <p:spPr>
          <a:xfrm flipH="1" rot="10800000">
            <a:off x="-2" y="0"/>
            <a:ext cx="12192000" cy="6858000"/>
          </a:xfrm>
          <a:prstGeom prst="rect">
            <a:avLst/>
          </a:prstGeom>
          <a:gradFill>
            <a:gsLst>
              <a:gs pos="0">
                <a:srgbClr val="1B4284">
                  <a:alpha val="9411"/>
                </a:srgbClr>
              </a:gs>
              <a:gs pos="50000">
                <a:srgbClr val="1B4284">
                  <a:alpha val="9411"/>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27" name="Google Shape;127;g1067c9257f8_1_0"/>
          <p:cNvSpPr txBox="1"/>
          <p:nvPr/>
        </p:nvSpPr>
        <p:spPr>
          <a:xfrm>
            <a:off x="2206981" y="1582540"/>
            <a:ext cx="7778100" cy="245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lang="en-US" sz="6000">
                <a:solidFill>
                  <a:schemeClr val="lt1"/>
                </a:solidFill>
              </a:rPr>
              <a:t>Design</a:t>
            </a:r>
            <a:endParaRPr b="1" sz="6000">
              <a:solidFill>
                <a:schemeClr val="lt1"/>
              </a:solidFill>
            </a:endParaRPr>
          </a:p>
          <a:p>
            <a:pPr indent="0" lvl="0" marL="0" marR="0" rtl="0" algn="l">
              <a:lnSpc>
                <a:spcPct val="100000"/>
              </a:lnSpc>
              <a:spcBef>
                <a:spcPts val="0"/>
              </a:spcBef>
              <a:spcAft>
                <a:spcPts val="0"/>
              </a:spcAft>
              <a:buClr>
                <a:srgbClr val="000000"/>
              </a:buClr>
              <a:buSzPts val="6000"/>
              <a:buFont typeface="Arial"/>
              <a:buNone/>
            </a:pPr>
            <a:r>
              <a:t/>
            </a:r>
            <a:endParaRPr b="1" sz="6000">
              <a:solidFill>
                <a:schemeClr val="lt1"/>
              </a:solidFill>
            </a:endParaRPr>
          </a:p>
          <a:p>
            <a:pPr indent="0" lvl="0" marL="0" marR="0" rtl="0" algn="ctr">
              <a:lnSpc>
                <a:spcPct val="100000"/>
              </a:lnSpc>
              <a:spcBef>
                <a:spcPts val="1000"/>
              </a:spcBef>
              <a:spcAft>
                <a:spcPts val="0"/>
              </a:spcAft>
              <a:buClr>
                <a:srgbClr val="000000"/>
              </a:buClr>
              <a:buSzPts val="6000"/>
              <a:buFont typeface="Arial"/>
              <a:buNone/>
            </a:pPr>
            <a:r>
              <a:t/>
            </a:r>
            <a:endParaRPr b="1" sz="2500">
              <a:solidFill>
                <a:schemeClr val="lt1"/>
              </a:solidFill>
            </a:endParaRPr>
          </a:p>
        </p:txBody>
      </p:sp>
      <p:sp>
        <p:nvSpPr>
          <p:cNvPr id="128" name="Google Shape;128;g1067c9257f8_1_0"/>
          <p:cNvSpPr txBox="1"/>
          <p:nvPr/>
        </p:nvSpPr>
        <p:spPr>
          <a:xfrm>
            <a:off x="1441528" y="3232230"/>
            <a:ext cx="9309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129" name="Google Shape;129;g1067c9257f8_1_0"/>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130" name="Google Shape;130;g1067c9257f8_1_0"/>
          <p:cNvSpPr/>
          <p:nvPr/>
        </p:nvSpPr>
        <p:spPr>
          <a:xfrm>
            <a:off x="5520230" y="2741650"/>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g1067c9257f8_1_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
        <p:nvSpPr>
          <p:cNvPr id="132" name="Google Shape;132;g1067c9257f8_1_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6"/>
          <p:cNvSpPr txBox="1"/>
          <p:nvPr/>
        </p:nvSpPr>
        <p:spPr>
          <a:xfrm>
            <a:off x="376810" y="1334279"/>
            <a:ext cx="5442100"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Design changes</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138" name="Google Shape;138;p36"/>
          <p:cNvSpPr txBox="1"/>
          <p:nvPr/>
        </p:nvSpPr>
        <p:spPr>
          <a:xfrm>
            <a:off x="7740063" y="5393825"/>
            <a:ext cx="2279400" cy="56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lang="en-US" sz="2000">
                <a:solidFill>
                  <a:srgbClr val="15264B"/>
                </a:solidFill>
              </a:rPr>
              <a:t>Changed Design</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139" name="Google Shape;139;p36"/>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40" name="Google Shape;140;p36"/>
          <p:cNvSpPr txBox="1"/>
          <p:nvPr/>
        </p:nvSpPr>
        <p:spPr>
          <a:xfrm>
            <a:off x="376808" y="6524381"/>
            <a:ext cx="64263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
        <p:nvSpPr>
          <p:cNvPr id="141" name="Google Shape;141;p36"/>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142" name="Google Shape;142;p36"/>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43" name="Google Shape;143;p3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44" name="Google Shape;144;p36"/>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Design</a:t>
            </a:r>
            <a:endParaRPr b="0" i="0" sz="2400" u="none" cap="none" strike="noStrike">
              <a:solidFill>
                <a:schemeClr val="lt1"/>
              </a:solidFill>
              <a:latin typeface="Arial"/>
              <a:ea typeface="Arial"/>
              <a:cs typeface="Arial"/>
              <a:sym typeface="Arial"/>
            </a:endParaRPr>
          </a:p>
        </p:txBody>
      </p:sp>
      <p:pic>
        <p:nvPicPr>
          <p:cNvPr id="145" name="Google Shape;145;p36"/>
          <p:cNvPicPr preferRelativeResize="0"/>
          <p:nvPr/>
        </p:nvPicPr>
        <p:blipFill rotWithShape="1">
          <a:blip r:embed="rId4">
            <a:alphaModFix/>
          </a:blip>
          <a:srcRect b="13700" l="7716" r="21361" t="14758"/>
          <a:stretch/>
        </p:blipFill>
        <p:spPr>
          <a:xfrm>
            <a:off x="6150860" y="1785775"/>
            <a:ext cx="5457824" cy="3132150"/>
          </a:xfrm>
          <a:prstGeom prst="rect">
            <a:avLst/>
          </a:prstGeom>
          <a:noFill/>
          <a:ln>
            <a:noFill/>
          </a:ln>
        </p:spPr>
      </p:pic>
      <p:pic>
        <p:nvPicPr>
          <p:cNvPr id="146" name="Google Shape;146;p36"/>
          <p:cNvPicPr preferRelativeResize="0"/>
          <p:nvPr/>
        </p:nvPicPr>
        <p:blipFill rotWithShape="1">
          <a:blip r:embed="rId5">
            <a:alphaModFix/>
          </a:blip>
          <a:srcRect b="7599" l="10899" r="16825" t="24548"/>
          <a:stretch/>
        </p:blipFill>
        <p:spPr>
          <a:xfrm>
            <a:off x="376799" y="2456050"/>
            <a:ext cx="5220325" cy="3398225"/>
          </a:xfrm>
          <a:prstGeom prst="rect">
            <a:avLst/>
          </a:prstGeom>
          <a:noFill/>
          <a:ln>
            <a:noFill/>
          </a:ln>
        </p:spPr>
      </p:pic>
      <p:sp>
        <p:nvSpPr>
          <p:cNvPr id="147" name="Google Shape;147;p36"/>
          <p:cNvSpPr txBox="1"/>
          <p:nvPr/>
        </p:nvSpPr>
        <p:spPr>
          <a:xfrm>
            <a:off x="1847250" y="5588075"/>
            <a:ext cx="2279400" cy="56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lang="en-US" sz="2000">
                <a:solidFill>
                  <a:srgbClr val="15264B"/>
                </a:solidFill>
              </a:rPr>
              <a:t>Initial</a:t>
            </a:r>
            <a:r>
              <a:rPr b="1" lang="en-US" sz="2000">
                <a:solidFill>
                  <a:srgbClr val="15264B"/>
                </a:solidFill>
              </a:rPr>
              <a:t> Design</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1067c9257f8_0_14"/>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53" name="Google Shape;153;g1067c9257f8_0_14"/>
          <p:cNvSpPr txBox="1"/>
          <p:nvPr/>
        </p:nvSpPr>
        <p:spPr>
          <a:xfrm>
            <a:off x="376808" y="6524381"/>
            <a:ext cx="64263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
        <p:nvSpPr>
          <p:cNvPr id="154" name="Google Shape;154;g1067c9257f8_0_1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155" name="Google Shape;155;g1067c9257f8_0_14"/>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56" name="Google Shape;156;g1067c9257f8_0_1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57" name="Google Shape;157;g1067c9257f8_0_1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Design</a:t>
            </a:r>
            <a:endParaRPr b="0" i="0" sz="2400" u="none" cap="none" strike="noStrike">
              <a:solidFill>
                <a:schemeClr val="lt1"/>
              </a:solidFill>
              <a:latin typeface="Arial"/>
              <a:ea typeface="Arial"/>
              <a:cs typeface="Arial"/>
              <a:sym typeface="Arial"/>
            </a:endParaRPr>
          </a:p>
        </p:txBody>
      </p:sp>
      <p:pic>
        <p:nvPicPr>
          <p:cNvPr id="158" name="Google Shape;158;g1067c9257f8_0_14" title="445 Demo Video.mp4">
            <a:hlinkClick r:id="rId4"/>
          </p:cNvPr>
          <p:cNvPicPr preferRelativeResize="0"/>
          <p:nvPr/>
        </p:nvPicPr>
        <p:blipFill>
          <a:blip r:embed="rId5">
            <a:alphaModFix/>
          </a:blip>
          <a:stretch>
            <a:fillRect/>
          </a:stretch>
        </p:blipFill>
        <p:spPr>
          <a:xfrm>
            <a:off x="2770400" y="1151600"/>
            <a:ext cx="8904926" cy="5009024"/>
          </a:xfrm>
          <a:prstGeom prst="rect">
            <a:avLst/>
          </a:prstGeom>
          <a:noFill/>
          <a:ln>
            <a:noFill/>
          </a:ln>
        </p:spPr>
      </p:pic>
      <p:sp>
        <p:nvSpPr>
          <p:cNvPr id="159" name="Google Shape;159;g1067c9257f8_0_14"/>
          <p:cNvSpPr txBox="1"/>
          <p:nvPr/>
        </p:nvSpPr>
        <p:spPr>
          <a:xfrm>
            <a:off x="376800" y="1258750"/>
            <a:ext cx="300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E84B36"/>
                </a:solidFill>
              </a:rPr>
              <a:t>Demo Video</a:t>
            </a:r>
            <a:endParaRPr b="1" sz="2600">
              <a:solidFill>
                <a:srgbClr val="E84B36"/>
              </a:solidFill>
            </a:endParaRPr>
          </a:p>
          <a:p>
            <a:pPr indent="0" lvl="0" marL="0" rtl="0" algn="l">
              <a:spcBef>
                <a:spcPts val="0"/>
              </a:spcBef>
              <a:spcAft>
                <a:spcPts val="0"/>
              </a:spcAft>
              <a:buNone/>
            </a:pPr>
            <a:r>
              <a:t/>
            </a:r>
            <a:endParaRPr b="1" sz="2600">
              <a:solidFill>
                <a:srgbClr val="E84B3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067c9257f8_0_31"/>
          <p:cNvSpPr txBox="1"/>
          <p:nvPr>
            <p:ph idx="1" type="body"/>
          </p:nvPr>
        </p:nvSpPr>
        <p:spPr>
          <a:xfrm>
            <a:off x="376800" y="1334275"/>
            <a:ext cx="99069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High-Level requirements</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406400" lvl="0" marL="457200" rtl="0" algn="l">
              <a:lnSpc>
                <a:spcPct val="115000"/>
              </a:lnSpc>
              <a:spcBef>
                <a:spcPts val="0"/>
              </a:spcBef>
              <a:spcAft>
                <a:spcPts val="0"/>
              </a:spcAft>
              <a:buClr>
                <a:srgbClr val="233A44"/>
              </a:buClr>
              <a:buSzPts val="2800"/>
              <a:buFont typeface="Calibri"/>
              <a:buChar char="●"/>
            </a:pPr>
            <a:r>
              <a:rPr lang="en-US">
                <a:solidFill>
                  <a:srgbClr val="233A44"/>
                </a:solidFill>
              </a:rPr>
              <a:t>Users can have real time communication without using sign languages. Users should be able to type with the keyboard as fast as 150 words/min.</a:t>
            </a:r>
            <a:endParaRPr>
              <a:solidFill>
                <a:srgbClr val="233A44"/>
              </a:solidFill>
            </a:endParaRPr>
          </a:p>
          <a:p>
            <a:pPr indent="-406400" lvl="0" marL="457200" rtl="0" algn="l">
              <a:lnSpc>
                <a:spcPct val="115000"/>
              </a:lnSpc>
              <a:spcBef>
                <a:spcPts val="1000"/>
              </a:spcBef>
              <a:spcAft>
                <a:spcPts val="0"/>
              </a:spcAft>
              <a:buClr>
                <a:srgbClr val="233A44"/>
              </a:buClr>
              <a:buSzPts val="2800"/>
              <a:buFont typeface="Calibri"/>
              <a:buChar char="●"/>
            </a:pPr>
            <a:r>
              <a:rPr lang="en-US">
                <a:solidFill>
                  <a:srgbClr val="233A44"/>
                </a:solidFill>
              </a:rPr>
              <a:t>The user can see the interactors’ words instantaneously in milliseconds.</a:t>
            </a:r>
            <a:endParaRPr>
              <a:solidFill>
                <a:srgbClr val="233A44"/>
              </a:solidFill>
            </a:endParaRPr>
          </a:p>
          <a:p>
            <a:pPr indent="-406400" lvl="0" marL="457200" rtl="0" algn="l">
              <a:lnSpc>
                <a:spcPct val="115000"/>
              </a:lnSpc>
              <a:spcBef>
                <a:spcPts val="1000"/>
              </a:spcBef>
              <a:spcAft>
                <a:spcPts val="1200"/>
              </a:spcAft>
              <a:buClr>
                <a:srgbClr val="233A44"/>
              </a:buClr>
              <a:buSzPts val="2800"/>
              <a:buFont typeface="Calibri"/>
              <a:buChar char="●"/>
            </a:pPr>
            <a:r>
              <a:rPr lang="en-US">
                <a:solidFill>
                  <a:srgbClr val="233A44"/>
                </a:solidFill>
              </a:rPr>
              <a:t>The speaker produces clear and audible sound at a talking distance away (6ft). </a:t>
            </a:r>
            <a:endParaRPr>
              <a:solidFill>
                <a:srgbClr val="233A44"/>
              </a:solidFill>
            </a:endParaRPr>
          </a:p>
        </p:txBody>
      </p:sp>
      <p:sp>
        <p:nvSpPr>
          <p:cNvPr id="165" name="Google Shape;165;g1067c9257f8_0_31"/>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66" name="Google Shape;166;g1067c9257f8_0_3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
        <p:nvSpPr>
          <p:cNvPr id="167" name="Google Shape;167;g1067c9257f8_0_3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168" name="Google Shape;168;g1067c9257f8_0_31"/>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69" name="Google Shape;169;g1067c9257f8_0_31"/>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70" name="Google Shape;170;g1067c9257f8_0_31"/>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Design</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067c9257f8_0_41"/>
          <p:cNvSpPr txBox="1"/>
          <p:nvPr/>
        </p:nvSpPr>
        <p:spPr>
          <a:xfrm>
            <a:off x="4548417" y="3123892"/>
            <a:ext cx="30951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CHART / GRAPH</a:t>
            </a:r>
            <a:endParaRPr b="0" i="0" sz="1400" u="none" cap="none" strike="noStrike">
              <a:solidFill>
                <a:srgbClr val="000000"/>
              </a:solidFill>
              <a:latin typeface="Arial"/>
              <a:ea typeface="Arial"/>
              <a:cs typeface="Arial"/>
              <a:sym typeface="Arial"/>
            </a:endParaRPr>
          </a:p>
        </p:txBody>
      </p:sp>
      <p:sp>
        <p:nvSpPr>
          <p:cNvPr id="176" name="Google Shape;176;g1067c9257f8_0_41"/>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77" name="Google Shape;177;g1067c9257f8_0_41"/>
          <p:cNvSpPr txBox="1"/>
          <p:nvPr/>
        </p:nvSpPr>
        <p:spPr>
          <a:xfrm>
            <a:off x="376808" y="6524381"/>
            <a:ext cx="64263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en-US" sz="900">
                <a:solidFill>
                  <a:schemeClr val="lt1"/>
                </a:solidFill>
              </a:rPr>
              <a:t>Department of Electrical and Computer Engineering</a:t>
            </a:r>
            <a:endParaRPr b="0" i="0" sz="1400" u="none" cap="none" strike="noStrike">
              <a:solidFill>
                <a:srgbClr val="000000"/>
              </a:solidFill>
              <a:latin typeface="Arial"/>
              <a:ea typeface="Arial"/>
              <a:cs typeface="Arial"/>
              <a:sym typeface="Arial"/>
            </a:endParaRPr>
          </a:p>
        </p:txBody>
      </p:sp>
      <p:sp>
        <p:nvSpPr>
          <p:cNvPr id="178" name="Google Shape;178;g1067c9257f8_0_4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179" name="Google Shape;179;g1067c9257f8_0_41"/>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80" name="Google Shape;180;g1067c9257f8_0_41"/>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81" name="Google Shape;181;g1067c9257f8_0_41"/>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Design</a:t>
            </a:r>
            <a:endParaRPr sz="2400">
              <a:solidFill>
                <a:schemeClr val="lt1"/>
              </a:solidFill>
            </a:endParaRPr>
          </a:p>
        </p:txBody>
      </p:sp>
      <p:pic>
        <p:nvPicPr>
          <p:cNvPr id="182" name="Google Shape;182;g1067c9257f8_0_41"/>
          <p:cNvPicPr preferRelativeResize="0"/>
          <p:nvPr/>
        </p:nvPicPr>
        <p:blipFill>
          <a:blip r:embed="rId4">
            <a:alphaModFix/>
          </a:blip>
          <a:stretch>
            <a:fillRect/>
          </a:stretch>
        </p:blipFill>
        <p:spPr>
          <a:xfrm>
            <a:off x="3117100" y="1038112"/>
            <a:ext cx="6426300" cy="5221398"/>
          </a:xfrm>
          <a:prstGeom prst="rect">
            <a:avLst/>
          </a:prstGeom>
          <a:noFill/>
          <a:ln>
            <a:noFill/>
          </a:ln>
        </p:spPr>
      </p:pic>
      <p:sp>
        <p:nvSpPr>
          <p:cNvPr id="183" name="Google Shape;183;g1067c9257f8_0_41"/>
          <p:cNvSpPr txBox="1"/>
          <p:nvPr/>
        </p:nvSpPr>
        <p:spPr>
          <a:xfrm>
            <a:off x="376800" y="1258750"/>
            <a:ext cx="300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E84B36"/>
                </a:solidFill>
              </a:rPr>
              <a:t>Block Diagram</a:t>
            </a:r>
            <a:endParaRPr b="1" sz="2600">
              <a:solidFill>
                <a:srgbClr val="E84B36"/>
              </a:solidFill>
            </a:endParaRPr>
          </a:p>
          <a:p>
            <a:pPr indent="0" lvl="0" marL="0" rtl="0" algn="l">
              <a:spcBef>
                <a:spcPts val="0"/>
              </a:spcBef>
              <a:spcAft>
                <a:spcPts val="0"/>
              </a:spcAft>
              <a:buNone/>
            </a:pPr>
            <a:r>
              <a:t/>
            </a:r>
            <a:endParaRPr b="1" sz="2600">
              <a:solidFill>
                <a:srgbClr val="E84B3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2019-01-14T22:06:33Z</dcterms:created>
  <dc:creator>Nielsen, Joshua</dc:creator>
</cp:coreProperties>
</file>