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6" roundtripDataSignature="AMtx7mhuDdWKDjq6DiFwC9Qt5wTD4bn5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" name="Google Shape;8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0671db86f7_4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g10671db86f7_4_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0671db86f7_1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g10671db86f7_1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0671db86f7_1_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0" name="Google Shape;260;g10671db86f7_1_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0671db86f7_1_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g10671db86f7_1_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0671db86f7_1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6" name="Google Shape;286;g10671db86f7_1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3" name="Google Shape;30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8" name="Google Shape;318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0671db86f7_4_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6" name="Google Shape;336;g10671db86f7_4_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7" name="Google Shape;347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" name="Google Shape;89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8" name="Google Shape;358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9" name="Google Shape;369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0671db86f7_4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g10671db86f7_4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0671db86f7_4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g10671db86f7_4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671db86f7_4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g10671db86f7_4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5" name="Google Shape;55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6" name="Google Shape;5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slide" Target="/ppt/slides/slide4.xml"/><Relationship Id="rId5" Type="http://schemas.openxmlformats.org/officeDocument/2006/relationships/image" Target="../media/image32.png"/><Relationship Id="rId6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21.jpg"/><Relationship Id="rId5" Type="http://schemas.openxmlformats.org/officeDocument/2006/relationships/image" Target="../media/image23.jpg"/><Relationship Id="rId6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2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17.jpg"/><Relationship Id="rId5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23.jpg"/><Relationship Id="rId5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slide" Target="/ppt/slides/slide4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slide" Target="/ppt/slides/slide4.xml"/><Relationship Id="rId5" Type="http://schemas.openxmlformats.org/officeDocument/2006/relationships/image" Target="../media/image19.jpg"/><Relationship Id="rId6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slide" Target="/ppt/slides/slide4.xml"/><Relationship Id="rId5" Type="http://schemas.openxmlformats.org/officeDocument/2006/relationships/image" Target="../media/image20.jpg"/><Relationship Id="rId6" Type="http://schemas.openxmlformats.org/officeDocument/2006/relationships/image" Target="../media/image26.jpg"/><Relationship Id="rId7" Type="http://schemas.openxmlformats.org/officeDocument/2006/relationships/image" Target="../media/image2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hyperlink" Target="http://drive.google.com/file/d/1HV17R0P3Z8SqClXIn1Mr7ZIK39p234d9/view" TargetMode="External"/><Relationship Id="rId5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jp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2.png"/><Relationship Id="rId5" Type="http://schemas.openxmlformats.org/officeDocument/2006/relationships/image" Target="../media/image1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jpg"/><Relationship Id="rId4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3.png"/><Relationship Id="rId11" Type="http://schemas.openxmlformats.org/officeDocument/2006/relationships/slide" Target="/ppt/slides/slide18.xml"/><Relationship Id="rId10" Type="http://schemas.openxmlformats.org/officeDocument/2006/relationships/slide" Target="/ppt/slides/slide11.xml"/><Relationship Id="rId9" Type="http://schemas.openxmlformats.org/officeDocument/2006/relationships/slide" Target="/ppt/slides/slide16.xml"/><Relationship Id="rId5" Type="http://schemas.openxmlformats.org/officeDocument/2006/relationships/image" Target="../media/image13.png"/><Relationship Id="rId6" Type="http://schemas.openxmlformats.org/officeDocument/2006/relationships/slide" Target="/ppt/slides/slide5.xml"/><Relationship Id="rId7" Type="http://schemas.openxmlformats.org/officeDocument/2006/relationships/slide" Target="/ppt/slides/slide9.xml"/><Relationship Id="rId8" Type="http://schemas.openxmlformats.org/officeDocument/2006/relationships/slide" Target="/ppt/slides/slide17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5.jpg"/><Relationship Id="rId5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1.jpg"/><Relationship Id="rId5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slide" Target="/ppt/slides/slide4.xml"/><Relationship Id="rId5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/>
          <p:nvPr/>
        </p:nvSpPr>
        <p:spPr>
          <a:xfrm flipH="1" rot="10800000">
            <a:off x="-1" y="8163"/>
            <a:ext cx="12192000" cy="6858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189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newspaper&#10;&#10;Description automatically generated" id="83" name="Google Shape;83;p26"/>
          <p:cNvPicPr preferRelativeResize="0"/>
          <p:nvPr/>
        </p:nvPicPr>
        <p:blipFill rotWithShape="1">
          <a:blip r:embed="rId3">
            <a:alphaModFix amt="30000"/>
          </a:blip>
          <a:srcRect b="0" l="0" r="0" t="0"/>
          <a:stretch/>
        </p:blipFill>
        <p:spPr>
          <a:xfrm>
            <a:off x="0" y="8164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6"/>
          <p:cNvSpPr txBox="1"/>
          <p:nvPr/>
        </p:nvSpPr>
        <p:spPr>
          <a:xfrm>
            <a:off x="1171785" y="2091739"/>
            <a:ext cx="99240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-US" sz="4500">
                <a:solidFill>
                  <a:schemeClr val="lt1"/>
                </a:solidFill>
              </a:rPr>
              <a:t>Motor-Aided Wheelchair</a:t>
            </a:r>
            <a:endParaRPr b="0" i="0" sz="4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>
                <a:solidFill>
                  <a:schemeClr val="lt1"/>
                </a:solidFill>
              </a:rPr>
              <a:t>ECE 445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</a:rPr>
              <a:t>Team 26</a:t>
            </a:r>
            <a:endParaRPr sz="18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</a:rPr>
              <a:t>Zilin Zhao, Guangxun Zhai, Jiacheng Huang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drawing&#10;&#10;Description automatically generated" id="85" name="Google Shape;8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1007" y="852965"/>
            <a:ext cx="2909982" cy="75408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6"/>
          <p:cNvSpPr txBox="1"/>
          <p:nvPr/>
        </p:nvSpPr>
        <p:spPr>
          <a:xfrm>
            <a:off x="3922059" y="5541963"/>
            <a:ext cx="434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</a:rPr>
              <a:t>12/07/2021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0671db86f7_4_67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10671db86f7_4_67"/>
          <p:cNvSpPr txBox="1"/>
          <p:nvPr/>
        </p:nvSpPr>
        <p:spPr>
          <a:xfrm>
            <a:off x="376808" y="6524381"/>
            <a:ext cx="6426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lt1"/>
                </a:solidFill>
              </a:rPr>
              <a:t>ECE445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10671db86f7_4_67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10671db86f7_4_67"/>
          <p:cNvSpPr/>
          <p:nvPr/>
        </p:nvSpPr>
        <p:spPr>
          <a:xfrm flipH="1" rot="10800000">
            <a:off x="0" y="-7677"/>
            <a:ext cx="12192000" cy="8682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15" name="Google Shape;215;g10671db86f7_4_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10671db86f7_4_67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Control Unit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10671db86f7_4_67">
            <a:hlinkClick action="ppaction://hlinksldjump" r:id="rId4"/>
          </p:cNvPr>
          <p:cNvSpPr/>
          <p:nvPr/>
        </p:nvSpPr>
        <p:spPr>
          <a:xfrm>
            <a:off x="11554200" y="6054350"/>
            <a:ext cx="415200" cy="3081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8" name="Google Shape;218;g10671db86f7_4_67"/>
          <p:cNvGrpSpPr/>
          <p:nvPr/>
        </p:nvGrpSpPr>
        <p:grpSpPr>
          <a:xfrm>
            <a:off x="376788" y="995213"/>
            <a:ext cx="5345464" cy="5394475"/>
            <a:chOff x="3159113" y="1030700"/>
            <a:chExt cx="5345464" cy="5394475"/>
          </a:xfrm>
        </p:grpSpPr>
        <p:pic>
          <p:nvPicPr>
            <p:cNvPr id="219" name="Google Shape;219;g10671db86f7_4_6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159113" y="1030700"/>
              <a:ext cx="5345464" cy="5041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0" name="Google Shape;220;g10671db86f7_4_67"/>
            <p:cNvSpPr txBox="1"/>
            <p:nvPr/>
          </p:nvSpPr>
          <p:spPr>
            <a:xfrm>
              <a:off x="5529600" y="6024975"/>
              <a:ext cx="604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PCB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" name="Google Shape;221;g10671db86f7_4_67"/>
          <p:cNvGrpSpPr/>
          <p:nvPr/>
        </p:nvGrpSpPr>
        <p:grpSpPr>
          <a:xfrm>
            <a:off x="6115663" y="2211775"/>
            <a:ext cx="5708400" cy="2367050"/>
            <a:chOff x="6115663" y="2211775"/>
            <a:chExt cx="5708400" cy="2367050"/>
          </a:xfrm>
        </p:grpSpPr>
        <p:sp>
          <p:nvSpPr>
            <p:cNvPr id="222" name="Google Shape;222;g10671db86f7_4_67"/>
            <p:cNvSpPr txBox="1"/>
            <p:nvPr/>
          </p:nvSpPr>
          <p:spPr>
            <a:xfrm>
              <a:off x="7205875" y="2211775"/>
              <a:ext cx="3528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latin typeface="Calibri"/>
                  <a:ea typeface="Calibri"/>
                  <a:cs typeface="Calibri"/>
                  <a:sym typeface="Calibri"/>
                </a:rPr>
                <a:t>Why it did not work?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3" name="Google Shape;223;g10671db86f7_4_6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150463" y="2888500"/>
              <a:ext cx="5638825" cy="724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" name="Google Shape;224;g10671db86f7_4_67"/>
            <p:cNvSpPr txBox="1"/>
            <p:nvPr/>
          </p:nvSpPr>
          <p:spPr>
            <a:xfrm>
              <a:off x="6115663" y="3963225"/>
              <a:ext cx="5708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Internal frequency from the crystal </a:t>
              </a: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resonator</a:t>
              </a: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 did not match the signature of the </a:t>
              </a: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microcontroller</a:t>
              </a: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 chip.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7"/>
          <p:cNvSpPr/>
          <p:nvPr/>
        </p:nvSpPr>
        <p:spPr>
          <a:xfrm flipH="1" rot="10800000">
            <a:off x="0" y="6437013"/>
            <a:ext cx="12192000" cy="420987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7"/>
          <p:cNvSpPr txBox="1"/>
          <p:nvPr/>
        </p:nvSpPr>
        <p:spPr>
          <a:xfrm>
            <a:off x="376808" y="6524381"/>
            <a:ext cx="6426326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lt1"/>
                </a:solidFill>
              </a:rPr>
              <a:t>ECE445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7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7"/>
          <p:cNvSpPr/>
          <p:nvPr/>
        </p:nvSpPr>
        <p:spPr>
          <a:xfrm flipH="1" rot="10800000">
            <a:off x="0" y="-7695"/>
            <a:ext cx="12192000" cy="868218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33" name="Google Shape;23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7"/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Movement Unit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8038" y="1682650"/>
            <a:ext cx="3432152" cy="299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1275" y="1890262"/>
            <a:ext cx="3578452" cy="257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95975" y="2406700"/>
            <a:ext cx="2069675" cy="154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7"/>
          <p:cNvSpPr txBox="1"/>
          <p:nvPr/>
        </p:nvSpPr>
        <p:spPr>
          <a:xfrm>
            <a:off x="1460000" y="4808625"/>
            <a:ext cx="129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Accelerometer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7"/>
          <p:cNvSpPr txBox="1"/>
          <p:nvPr/>
        </p:nvSpPr>
        <p:spPr>
          <a:xfrm>
            <a:off x="9568300" y="4808625"/>
            <a:ext cx="64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Motor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7"/>
          <p:cNvSpPr txBox="1"/>
          <p:nvPr/>
        </p:nvSpPr>
        <p:spPr>
          <a:xfrm>
            <a:off x="4914475" y="4808625"/>
            <a:ext cx="152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Motor Controller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0671db86f7_1_48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10671db86f7_1_48"/>
          <p:cNvSpPr txBox="1"/>
          <p:nvPr/>
        </p:nvSpPr>
        <p:spPr>
          <a:xfrm>
            <a:off x="376808" y="6524381"/>
            <a:ext cx="6426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lt1"/>
                </a:solidFill>
              </a:rPr>
              <a:t>ECE445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10671db86f7_1_48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10671db86f7_1_48"/>
          <p:cNvSpPr/>
          <p:nvPr/>
        </p:nvSpPr>
        <p:spPr>
          <a:xfrm flipH="1" rot="10800000">
            <a:off x="0" y="-7677"/>
            <a:ext cx="12192000" cy="8682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49" name="Google Shape;249;g10671db86f7_1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g10671db86f7_1_48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Movement Unit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g10671db86f7_1_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838" y="1682650"/>
            <a:ext cx="3432152" cy="299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10671db86f7_1_48"/>
          <p:cNvSpPr txBox="1"/>
          <p:nvPr/>
        </p:nvSpPr>
        <p:spPr>
          <a:xfrm>
            <a:off x="1675825" y="4902400"/>
            <a:ext cx="152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Motor Controller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10671db86f7_1_48"/>
          <p:cNvSpPr txBox="1"/>
          <p:nvPr/>
        </p:nvSpPr>
        <p:spPr>
          <a:xfrm>
            <a:off x="1912775" y="5152725"/>
            <a:ext cx="152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SPD-YK31C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10671db86f7_1_48"/>
          <p:cNvSpPr/>
          <p:nvPr/>
        </p:nvSpPr>
        <p:spPr>
          <a:xfrm>
            <a:off x="5840025" y="2116325"/>
            <a:ext cx="1768200" cy="924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Motor</a:t>
            </a:r>
            <a:endParaRPr/>
          </a:p>
        </p:txBody>
      </p:sp>
      <p:sp>
        <p:nvSpPr>
          <p:cNvPr id="255" name="Google Shape;255;g10671db86f7_1_48"/>
          <p:cNvSpPr/>
          <p:nvPr/>
        </p:nvSpPr>
        <p:spPr>
          <a:xfrm>
            <a:off x="8400175" y="3803975"/>
            <a:ext cx="1768200" cy="924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Switch</a:t>
            </a:r>
            <a:endParaRPr/>
          </a:p>
        </p:txBody>
      </p:sp>
      <p:sp>
        <p:nvSpPr>
          <p:cNvPr id="256" name="Google Shape;256;g10671db86f7_1_48"/>
          <p:cNvSpPr/>
          <p:nvPr/>
        </p:nvSpPr>
        <p:spPr>
          <a:xfrm>
            <a:off x="5840025" y="3803975"/>
            <a:ext cx="1768200" cy="924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Red Board</a:t>
            </a:r>
            <a:endParaRPr/>
          </a:p>
        </p:txBody>
      </p:sp>
      <p:sp>
        <p:nvSpPr>
          <p:cNvPr id="257" name="Google Shape;257;g10671db86f7_1_48"/>
          <p:cNvSpPr/>
          <p:nvPr/>
        </p:nvSpPr>
        <p:spPr>
          <a:xfrm>
            <a:off x="8400175" y="2116325"/>
            <a:ext cx="1768200" cy="924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Battery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0671db86f7_1_93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10671db86f7_1_93"/>
          <p:cNvSpPr txBox="1"/>
          <p:nvPr/>
        </p:nvSpPr>
        <p:spPr>
          <a:xfrm>
            <a:off x="376808" y="6524381"/>
            <a:ext cx="6426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lt1"/>
                </a:solidFill>
              </a:rPr>
              <a:t>ECE445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10671db86f7_1_93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10671db86f7_1_93"/>
          <p:cNvSpPr/>
          <p:nvPr/>
        </p:nvSpPr>
        <p:spPr>
          <a:xfrm flipH="1" rot="10800000">
            <a:off x="0" y="-7677"/>
            <a:ext cx="12192000" cy="8682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66" name="Google Shape;266;g10671db86f7_1_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10671db86f7_1_93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Movement Unit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g10671db86f7_1_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3778" y="1309312"/>
            <a:ext cx="5257125" cy="394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10671db86f7_1_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6725" y="1919800"/>
            <a:ext cx="4857601" cy="283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0671db86f7_1_64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g10671db86f7_1_64"/>
          <p:cNvSpPr txBox="1"/>
          <p:nvPr/>
        </p:nvSpPr>
        <p:spPr>
          <a:xfrm>
            <a:off x="376808" y="6524381"/>
            <a:ext cx="6426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lt1"/>
                </a:solidFill>
              </a:rPr>
              <a:t>ECE445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10671db86f7_1_64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10671db86f7_1_64"/>
          <p:cNvSpPr/>
          <p:nvPr/>
        </p:nvSpPr>
        <p:spPr>
          <a:xfrm flipH="1" rot="10800000">
            <a:off x="0" y="-7677"/>
            <a:ext cx="12192000" cy="8682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78" name="Google Shape;278;g10671db86f7_1_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10671db86f7_1_64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Movement Unit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g10671db86f7_1_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875" y="1890262"/>
            <a:ext cx="3578452" cy="257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10671db86f7_1_64"/>
          <p:cNvSpPr txBox="1"/>
          <p:nvPr/>
        </p:nvSpPr>
        <p:spPr>
          <a:xfrm>
            <a:off x="2176900" y="4661300"/>
            <a:ext cx="64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Motor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10671db86f7_1_64"/>
          <p:cNvSpPr txBox="1"/>
          <p:nvPr/>
        </p:nvSpPr>
        <p:spPr>
          <a:xfrm>
            <a:off x="2060525" y="5001225"/>
            <a:ext cx="89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BY1020D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g10671db86f7_1_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3072" y="1375287"/>
            <a:ext cx="4737330" cy="410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0671db86f7_1_32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10671db86f7_1_32"/>
          <p:cNvSpPr txBox="1"/>
          <p:nvPr/>
        </p:nvSpPr>
        <p:spPr>
          <a:xfrm>
            <a:off x="376808" y="6524381"/>
            <a:ext cx="6426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lt1"/>
                </a:solidFill>
              </a:rPr>
              <a:t>ECE445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10671db86f7_1_32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10671db86f7_1_32"/>
          <p:cNvSpPr/>
          <p:nvPr/>
        </p:nvSpPr>
        <p:spPr>
          <a:xfrm flipH="1" rot="10800000">
            <a:off x="0" y="-7677"/>
            <a:ext cx="12192000" cy="8682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92" name="Google Shape;292;g10671db86f7_1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g10671db86f7_1_32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Movement Unit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g10671db86f7_1_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3175" y="2426525"/>
            <a:ext cx="2069675" cy="154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10671db86f7_1_32"/>
          <p:cNvSpPr txBox="1"/>
          <p:nvPr/>
        </p:nvSpPr>
        <p:spPr>
          <a:xfrm>
            <a:off x="2798363" y="4180800"/>
            <a:ext cx="129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Accelerometer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g10671db86f7_1_32"/>
          <p:cNvSpPr txBox="1"/>
          <p:nvPr/>
        </p:nvSpPr>
        <p:spPr>
          <a:xfrm>
            <a:off x="5860250" y="2101900"/>
            <a:ext cx="3522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output: a_x, a_y, a_z.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g10671db86f7_1_32"/>
          <p:cNvSpPr/>
          <p:nvPr/>
        </p:nvSpPr>
        <p:spPr>
          <a:xfrm>
            <a:off x="6516575" y="2911250"/>
            <a:ext cx="1580400" cy="9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Integral</a:t>
            </a:r>
            <a:endParaRPr/>
          </a:p>
        </p:txBody>
      </p:sp>
      <p:sp>
        <p:nvSpPr>
          <p:cNvPr id="298" name="Google Shape;298;g10671db86f7_1_32"/>
          <p:cNvSpPr txBox="1"/>
          <p:nvPr/>
        </p:nvSpPr>
        <p:spPr>
          <a:xfrm>
            <a:off x="6287975" y="4088400"/>
            <a:ext cx="4152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V_x, V_y, V_z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g10671db86f7_1_32"/>
          <p:cNvSpPr txBox="1"/>
          <p:nvPr/>
        </p:nvSpPr>
        <p:spPr>
          <a:xfrm>
            <a:off x="2798375" y="4468225"/>
            <a:ext cx="129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ADXL335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g10671db86f7_1_32">
            <a:hlinkClick action="ppaction://hlinksldjump" r:id="rId5"/>
          </p:cNvPr>
          <p:cNvSpPr/>
          <p:nvPr/>
        </p:nvSpPr>
        <p:spPr>
          <a:xfrm>
            <a:off x="11554200" y="6034525"/>
            <a:ext cx="415200" cy="3081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7"/>
          <p:cNvSpPr txBox="1"/>
          <p:nvPr>
            <p:ph idx="1" type="body"/>
          </p:nvPr>
        </p:nvSpPr>
        <p:spPr>
          <a:xfrm>
            <a:off x="605400" y="1334278"/>
            <a:ext cx="66864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26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Tippette Full Sized Rocker Switches</a:t>
            </a:r>
            <a:endParaRPr b="1" sz="26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7"/>
          <p:cNvSpPr/>
          <p:nvPr/>
        </p:nvSpPr>
        <p:spPr>
          <a:xfrm flipH="1" rot="10800000">
            <a:off x="0" y="6437013"/>
            <a:ext cx="12192000" cy="420987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7"/>
          <p:cNvSpPr txBox="1"/>
          <p:nvPr/>
        </p:nvSpPr>
        <p:spPr>
          <a:xfrm>
            <a:off x="376808" y="6524381"/>
            <a:ext cx="6426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lt1"/>
                </a:solidFill>
              </a:rPr>
              <a:t>ECE445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7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7"/>
          <p:cNvSpPr/>
          <p:nvPr/>
        </p:nvSpPr>
        <p:spPr>
          <a:xfrm flipH="1" rot="10800000">
            <a:off x="0" y="-7695"/>
            <a:ext cx="12192000" cy="868218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10" name="Google Shape;31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7"/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Interface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7">
            <a:hlinkClick action="ppaction://hlinksldjump" r:id="rId4"/>
          </p:cNvPr>
          <p:cNvSpPr/>
          <p:nvPr/>
        </p:nvSpPr>
        <p:spPr>
          <a:xfrm>
            <a:off x="11554200" y="6054350"/>
            <a:ext cx="415200" cy="3081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3" name="Google Shape;313;p7"/>
          <p:cNvPicPr preferRelativeResize="0"/>
          <p:nvPr/>
        </p:nvPicPr>
        <p:blipFill rotWithShape="1">
          <a:blip r:embed="rId5">
            <a:alphaModFix/>
          </a:blip>
          <a:srcRect b="0" l="0" r="0" t="13494"/>
          <a:stretch/>
        </p:blipFill>
        <p:spPr>
          <a:xfrm>
            <a:off x="8247050" y="1463274"/>
            <a:ext cx="2965326" cy="456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95963" y="2492303"/>
            <a:ext cx="4457700" cy="24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7"/>
          <p:cNvSpPr txBox="1"/>
          <p:nvPr/>
        </p:nvSpPr>
        <p:spPr>
          <a:xfrm>
            <a:off x="2317250" y="4892600"/>
            <a:ext cx="345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Between Power Supply and Motor Controller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8"/>
          <p:cNvSpPr txBox="1"/>
          <p:nvPr/>
        </p:nvSpPr>
        <p:spPr>
          <a:xfrm>
            <a:off x="5589037" y="1334279"/>
            <a:ext cx="64224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2600">
                <a:solidFill>
                  <a:srgbClr val="E84B36"/>
                </a:solidFill>
              </a:rPr>
              <a:t>Battery Storage</a:t>
            </a:r>
            <a:endParaRPr b="1" sz="2600">
              <a:solidFill>
                <a:srgbClr val="E84B3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300">
                <a:solidFill>
                  <a:schemeClr val="dk1"/>
                </a:solidFill>
              </a:rPr>
              <a:t>500 W / 36V = 13.89A</a:t>
            </a:r>
            <a:endParaRPr sz="23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300">
                <a:solidFill>
                  <a:schemeClr val="dk1"/>
                </a:solidFill>
              </a:rPr>
              <a:t>8000 mAh / 13.89A = 0.576 hour</a:t>
            </a:r>
            <a:r>
              <a:rPr b="1" lang="en-US" sz="2300">
                <a:solidFill>
                  <a:schemeClr val="dk1"/>
                </a:solidFill>
              </a:rPr>
              <a:t> </a:t>
            </a:r>
            <a:endParaRPr b="1" sz="23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2600">
                <a:solidFill>
                  <a:srgbClr val="E84B36"/>
                </a:solidFill>
              </a:rPr>
              <a:t>Test on Battery Voltage</a:t>
            </a:r>
            <a:endParaRPr b="1" sz="2600">
              <a:solidFill>
                <a:srgbClr val="E84B3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2300">
              <a:solidFill>
                <a:schemeClr val="dk1"/>
              </a:solidFill>
            </a:endParaRPr>
          </a:p>
        </p:txBody>
      </p:sp>
      <p:sp>
        <p:nvSpPr>
          <p:cNvPr id="321" name="Google Shape;321;p38"/>
          <p:cNvSpPr/>
          <p:nvPr/>
        </p:nvSpPr>
        <p:spPr>
          <a:xfrm flipH="1" rot="10800000">
            <a:off x="0" y="6437013"/>
            <a:ext cx="12192000" cy="420987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38"/>
          <p:cNvSpPr txBox="1"/>
          <p:nvPr/>
        </p:nvSpPr>
        <p:spPr>
          <a:xfrm>
            <a:off x="376808" y="6524381"/>
            <a:ext cx="6426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lt1"/>
                </a:solidFill>
              </a:rPr>
              <a:t>ECE445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38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38"/>
          <p:cNvSpPr/>
          <p:nvPr/>
        </p:nvSpPr>
        <p:spPr>
          <a:xfrm flipH="1" rot="10800000">
            <a:off x="0" y="-7695"/>
            <a:ext cx="12192000" cy="868218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25" name="Google Shape;32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8"/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Power Unit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38">
            <a:hlinkClick action="ppaction://hlinksldjump" r:id="rId4"/>
          </p:cNvPr>
          <p:cNvSpPr/>
          <p:nvPr/>
        </p:nvSpPr>
        <p:spPr>
          <a:xfrm>
            <a:off x="11554200" y="6054350"/>
            <a:ext cx="415200" cy="3081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8" name="Google Shape;32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" y="1616536"/>
            <a:ext cx="4827034" cy="3464171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8"/>
          <p:cNvSpPr txBox="1"/>
          <p:nvPr/>
        </p:nvSpPr>
        <p:spPr>
          <a:xfrm>
            <a:off x="1892863" y="5197100"/>
            <a:ext cx="195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36V Li-ion Battery Pack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38"/>
          <p:cNvPicPr preferRelativeResize="0"/>
          <p:nvPr/>
        </p:nvPicPr>
        <p:blipFill rotWithShape="1">
          <a:blip r:embed="rId6">
            <a:alphaModFix/>
          </a:blip>
          <a:srcRect b="22479" l="40463" r="21518" t="45471"/>
          <a:stretch/>
        </p:blipFill>
        <p:spPr>
          <a:xfrm>
            <a:off x="5990025" y="3591075"/>
            <a:ext cx="2129725" cy="148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8"/>
          <p:cNvPicPr preferRelativeResize="0"/>
          <p:nvPr/>
        </p:nvPicPr>
        <p:blipFill rotWithShape="1">
          <a:blip r:embed="rId7">
            <a:alphaModFix/>
          </a:blip>
          <a:srcRect b="35806" l="36399" r="21758" t="32143"/>
          <a:stretch/>
        </p:blipFill>
        <p:spPr>
          <a:xfrm>
            <a:off x="9071675" y="3591075"/>
            <a:ext cx="2129725" cy="1489624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38"/>
          <p:cNvSpPr txBox="1"/>
          <p:nvPr/>
        </p:nvSpPr>
        <p:spPr>
          <a:xfrm>
            <a:off x="6619588" y="5197100"/>
            <a:ext cx="87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35.6235V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38"/>
          <p:cNvSpPr txBox="1"/>
          <p:nvPr/>
        </p:nvSpPr>
        <p:spPr>
          <a:xfrm>
            <a:off x="9777425" y="5197100"/>
            <a:ext cx="87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35.5987V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0671db86f7_4_93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g10671db86f7_4_93"/>
          <p:cNvSpPr txBox="1"/>
          <p:nvPr/>
        </p:nvSpPr>
        <p:spPr>
          <a:xfrm>
            <a:off x="376808" y="6524381"/>
            <a:ext cx="6426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lt1"/>
                </a:solidFill>
              </a:rPr>
              <a:t>ECE445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10671db86f7_4_93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10671db86f7_4_93"/>
          <p:cNvSpPr/>
          <p:nvPr/>
        </p:nvSpPr>
        <p:spPr>
          <a:xfrm flipH="1" rot="10800000">
            <a:off x="0" y="-7677"/>
            <a:ext cx="12192000" cy="8682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42" name="Google Shape;342;g10671db86f7_4_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g10671db86f7_4_93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Demonstration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Google Shape;344;g10671db86f7_4_93" title="WeChat_20211207001914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5775" y="1391301"/>
            <a:ext cx="5760317" cy="4320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ark&#10;&#10;Description automatically generated" id="349" name="Google Shape;34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9"/>
          <p:cNvSpPr/>
          <p:nvPr/>
        </p:nvSpPr>
        <p:spPr>
          <a:xfrm flipH="1" rot="10800000">
            <a:off x="-2" y="0"/>
            <a:ext cx="12192000" cy="6858000"/>
          </a:xfrm>
          <a:prstGeom prst="rect">
            <a:avLst/>
          </a:prstGeom>
          <a:gradFill>
            <a:gsLst>
              <a:gs pos="0">
                <a:srgbClr val="1B4284">
                  <a:alpha val="9411"/>
                </a:srgbClr>
              </a:gs>
              <a:gs pos="50000">
                <a:srgbClr val="1B4284">
                  <a:alpha val="9411"/>
                </a:srgbClr>
              </a:gs>
              <a:gs pos="100000">
                <a:srgbClr val="13294B"/>
              </a:gs>
            </a:gsLst>
            <a:lin ang="189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9"/>
          <p:cNvSpPr txBox="1"/>
          <p:nvPr/>
        </p:nvSpPr>
        <p:spPr>
          <a:xfrm>
            <a:off x="2206906" y="1491040"/>
            <a:ext cx="777818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US" sz="6000">
                <a:solidFill>
                  <a:schemeClr val="lt1"/>
                </a:solidFill>
              </a:rPr>
              <a:t>Conclusion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9"/>
          <p:cNvSpPr txBox="1"/>
          <p:nvPr/>
        </p:nvSpPr>
        <p:spPr>
          <a:xfrm>
            <a:off x="1441500" y="2418150"/>
            <a:ext cx="93090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❏"/>
            </a:pPr>
            <a:r>
              <a:rPr lang="en-US" sz="2800">
                <a:solidFill>
                  <a:schemeClr val="lt1"/>
                </a:solidFill>
              </a:rPr>
              <a:t>PCB</a:t>
            </a:r>
            <a:endParaRPr sz="2800">
              <a:solidFill>
                <a:schemeClr val="lt1"/>
              </a:solidFill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❏"/>
            </a:pPr>
            <a:r>
              <a:rPr lang="en-US" sz="2800">
                <a:solidFill>
                  <a:schemeClr val="lt1"/>
                </a:solidFill>
              </a:rPr>
              <a:t>Writing Arduino code</a:t>
            </a:r>
            <a:endParaRPr sz="2800">
              <a:solidFill>
                <a:schemeClr val="lt1"/>
              </a:solidFill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❏"/>
            </a:pPr>
            <a:r>
              <a:rPr lang="en-US" sz="2800">
                <a:solidFill>
                  <a:schemeClr val="lt1"/>
                </a:solidFill>
              </a:rPr>
              <a:t>Learning by ourselves</a:t>
            </a:r>
            <a:endParaRPr sz="2800">
              <a:solidFill>
                <a:schemeClr val="lt1"/>
              </a:solidFill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❏"/>
            </a:pPr>
            <a:r>
              <a:rPr lang="en-US" sz="2800">
                <a:solidFill>
                  <a:schemeClr val="lt1"/>
                </a:solidFill>
              </a:rPr>
              <a:t>Plan-ahead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descr="A close up of a logo&#10;&#10;Description automatically generated" id="353" name="Google Shape;35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4210" y="235709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9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lt1"/>
                </a:solidFill>
              </a:rPr>
              <a:t>ECE445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29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outdoor, building, arch&#10;&#10;Description automatically generated" id="91" name="Google Shape;9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7"/>
          <p:cNvSpPr txBox="1"/>
          <p:nvPr/>
        </p:nvSpPr>
        <p:spPr>
          <a:xfrm>
            <a:off x="2206981" y="803190"/>
            <a:ext cx="7778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US" sz="6000">
                <a:solidFill>
                  <a:schemeClr val="lt1"/>
                </a:solidFill>
              </a:rPr>
              <a:t>Objective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7"/>
          <p:cNvSpPr txBox="1"/>
          <p:nvPr/>
        </p:nvSpPr>
        <p:spPr>
          <a:xfrm>
            <a:off x="817225" y="3632875"/>
            <a:ext cx="5079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1"/>
                </a:solidFill>
              </a:rPr>
              <a:t>Help the people who push the wheelchair to save effort</a:t>
            </a:r>
            <a:endParaRPr b="0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automatically generated" id="94" name="Google Shape;9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4210" y="235709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7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lt1"/>
                </a:solidFill>
              </a:rPr>
              <a:t>ECE445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7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88575" y="2188125"/>
            <a:ext cx="5442638" cy="3628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large building with a fountain in front of it&#10;&#10;Description automatically generated with low confidence" id="360" name="Google Shape;36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0"/>
          <p:cNvSpPr/>
          <p:nvPr/>
        </p:nvSpPr>
        <p:spPr>
          <a:xfrm flipH="1" rot="10800000">
            <a:off x="-218025" y="0"/>
            <a:ext cx="12192000" cy="6858000"/>
          </a:xfrm>
          <a:prstGeom prst="rect">
            <a:avLst/>
          </a:prstGeom>
          <a:gradFill>
            <a:gsLst>
              <a:gs pos="0">
                <a:srgbClr val="1B4284">
                  <a:alpha val="9411"/>
                </a:srgbClr>
              </a:gs>
              <a:gs pos="50000">
                <a:srgbClr val="1B4284">
                  <a:alpha val="9411"/>
                </a:srgbClr>
              </a:gs>
              <a:gs pos="100000">
                <a:srgbClr val="13294B"/>
              </a:gs>
            </a:gsLst>
            <a:lin ang="189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30"/>
          <p:cNvSpPr txBox="1"/>
          <p:nvPr/>
        </p:nvSpPr>
        <p:spPr>
          <a:xfrm>
            <a:off x="2206906" y="1491040"/>
            <a:ext cx="777818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US" sz="6000">
                <a:solidFill>
                  <a:schemeClr val="lt1"/>
                </a:solidFill>
              </a:rPr>
              <a:t>Future Works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0"/>
          <p:cNvSpPr txBox="1"/>
          <p:nvPr/>
        </p:nvSpPr>
        <p:spPr>
          <a:xfrm>
            <a:off x="1441503" y="2506705"/>
            <a:ext cx="93090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en-US" sz="2800">
                <a:solidFill>
                  <a:schemeClr val="lt1"/>
                </a:solidFill>
              </a:rPr>
              <a:t>Install back the load cells</a:t>
            </a:r>
            <a:endParaRPr sz="2800">
              <a:solidFill>
                <a:schemeClr val="lt1"/>
              </a:solidFill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en-US" sz="2800">
                <a:solidFill>
                  <a:schemeClr val="lt1"/>
                </a:solidFill>
              </a:rPr>
              <a:t>debug PCB</a:t>
            </a:r>
            <a:endParaRPr sz="2800">
              <a:solidFill>
                <a:schemeClr val="lt1"/>
              </a:solidFill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en-US" sz="2800">
                <a:solidFill>
                  <a:schemeClr val="lt1"/>
                </a:solidFill>
              </a:rPr>
              <a:t>change center of mass of the wheelchair</a:t>
            </a:r>
            <a:endParaRPr sz="2800">
              <a:solidFill>
                <a:schemeClr val="lt1"/>
              </a:solidFill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en-US" sz="2800">
                <a:solidFill>
                  <a:schemeClr val="lt1"/>
                </a:solidFill>
              </a:rPr>
              <a:t>move the position of motors</a:t>
            </a:r>
            <a:endParaRPr sz="2800">
              <a:solidFill>
                <a:schemeClr val="lt1"/>
              </a:solidFill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en-US" sz="2800">
                <a:solidFill>
                  <a:schemeClr val="lt1"/>
                </a:solidFill>
              </a:rPr>
              <a:t>add buttons to control going left and right</a:t>
            </a:r>
            <a:endParaRPr sz="28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automatically generated" id="364" name="Google Shape;36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4210" y="235709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0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lt1"/>
                </a:solidFill>
              </a:rPr>
              <a:t>ECE445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30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5"/>
          <p:cNvSpPr/>
          <p:nvPr/>
        </p:nvSpPr>
        <p:spPr>
          <a:xfrm flipH="1" rot="10800000">
            <a:off x="0" y="1"/>
            <a:ext cx="12192000" cy="6865695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72" name="Google Shape;37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35709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45"/>
          <p:cNvSpPr txBox="1"/>
          <p:nvPr/>
        </p:nvSpPr>
        <p:spPr>
          <a:xfrm>
            <a:off x="614655" y="2890229"/>
            <a:ext cx="1783800" cy="5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Thank you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45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lt1"/>
                </a:solidFill>
              </a:rPr>
              <a:t>ECE445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45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3"/>
          <p:cNvSpPr/>
          <p:nvPr/>
        </p:nvSpPr>
        <p:spPr>
          <a:xfrm flipH="1" rot="10800000">
            <a:off x="0" y="1"/>
            <a:ext cx="12192000" cy="6865695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03" name="Google Shape;10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35709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3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lt1"/>
                </a:solidFill>
              </a:rPr>
              <a:t>ECE445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3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3"/>
          <p:cNvSpPr txBox="1"/>
          <p:nvPr/>
        </p:nvSpPr>
        <p:spPr>
          <a:xfrm>
            <a:off x="1295400" y="2891890"/>
            <a:ext cx="96012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-US" sz="4500">
                <a:solidFill>
                  <a:schemeClr val="lt1"/>
                </a:solidFill>
              </a:rPr>
              <a:t>Project Review</a:t>
            </a:r>
            <a:endParaRPr b="1" i="0" sz="4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ky, outdoor, dark&#10;&#10;Description automatically generated" id="111" name="Google Shape;11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8"/>
          <p:cNvSpPr/>
          <p:nvPr/>
        </p:nvSpPr>
        <p:spPr>
          <a:xfrm flipH="1" rot="10800000">
            <a:off x="-2" y="0"/>
            <a:ext cx="12192000" cy="6858000"/>
          </a:xfrm>
          <a:prstGeom prst="rect">
            <a:avLst/>
          </a:prstGeom>
          <a:gradFill>
            <a:gsLst>
              <a:gs pos="0">
                <a:srgbClr val="1B4284">
                  <a:alpha val="9411"/>
                </a:srgbClr>
              </a:gs>
              <a:gs pos="50000">
                <a:srgbClr val="1B4284">
                  <a:alpha val="9411"/>
                </a:srgbClr>
              </a:gs>
              <a:gs pos="100000">
                <a:srgbClr val="13294B"/>
              </a:gs>
            </a:gsLst>
            <a:lin ang="189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8"/>
          <p:cNvSpPr txBox="1"/>
          <p:nvPr/>
        </p:nvSpPr>
        <p:spPr>
          <a:xfrm>
            <a:off x="2383050" y="141699"/>
            <a:ext cx="74259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US" sz="5200">
                <a:solidFill>
                  <a:schemeClr val="lt1"/>
                </a:solidFill>
              </a:rPr>
              <a:t>Block Diagram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automatically generated" id="114" name="Google Shape;11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4210" y="235709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8"/>
          <p:cNvSpPr/>
          <p:nvPr/>
        </p:nvSpPr>
        <p:spPr>
          <a:xfrm>
            <a:off x="5520230" y="2759325"/>
            <a:ext cx="1151540" cy="111983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8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lt1"/>
                </a:solidFill>
              </a:rPr>
              <a:t>ECE445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8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98250" y="1034500"/>
            <a:ext cx="7105550" cy="541682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8">
            <a:hlinkClick action="ppaction://hlinksldjump" r:id="rId6"/>
          </p:cNvPr>
          <p:cNvSpPr/>
          <p:nvPr/>
        </p:nvSpPr>
        <p:spPr>
          <a:xfrm>
            <a:off x="2498250" y="1525075"/>
            <a:ext cx="1834800" cy="21009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8">
            <a:hlinkClick action="ppaction://hlinksldjump" r:id="rId7"/>
          </p:cNvPr>
          <p:cNvSpPr/>
          <p:nvPr/>
        </p:nvSpPr>
        <p:spPr>
          <a:xfrm>
            <a:off x="4494525" y="2282400"/>
            <a:ext cx="2577300" cy="13437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8">
            <a:hlinkClick action="ppaction://hlinksldjump" r:id="rId8"/>
          </p:cNvPr>
          <p:cNvSpPr/>
          <p:nvPr/>
        </p:nvSpPr>
        <p:spPr>
          <a:xfrm>
            <a:off x="4708225" y="4874000"/>
            <a:ext cx="2013900" cy="13641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8">
            <a:hlinkClick action="ppaction://hlinksldjump" r:id="rId9"/>
          </p:cNvPr>
          <p:cNvSpPr/>
          <p:nvPr/>
        </p:nvSpPr>
        <p:spPr>
          <a:xfrm>
            <a:off x="7691900" y="4884200"/>
            <a:ext cx="1151700" cy="13437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8">
            <a:hlinkClick action="ppaction://hlinksldjump" r:id="rId10"/>
          </p:cNvPr>
          <p:cNvSpPr/>
          <p:nvPr/>
        </p:nvSpPr>
        <p:spPr>
          <a:xfrm>
            <a:off x="7858950" y="1642625"/>
            <a:ext cx="1476600" cy="29451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8">
            <a:hlinkClick action="ppaction://hlinksldjump" r:id="rId11"/>
          </p:cNvPr>
          <p:cNvSpPr/>
          <p:nvPr/>
        </p:nvSpPr>
        <p:spPr>
          <a:xfrm>
            <a:off x="11554200" y="6202775"/>
            <a:ext cx="428700" cy="321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5"/>
          <p:cNvSpPr/>
          <p:nvPr/>
        </p:nvSpPr>
        <p:spPr>
          <a:xfrm flipH="1" rot="10800000">
            <a:off x="0" y="6437013"/>
            <a:ext cx="12192000" cy="420987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5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lt1"/>
                </a:solidFill>
              </a:rPr>
              <a:t>ECE445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5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5"/>
          <p:cNvSpPr/>
          <p:nvPr/>
        </p:nvSpPr>
        <p:spPr>
          <a:xfrm flipH="1" rot="10800000">
            <a:off x="0" y="-7695"/>
            <a:ext cx="12192000" cy="868218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33" name="Google Shape;13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5"/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Force Application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5"/>
          <p:cNvSpPr txBox="1"/>
          <p:nvPr/>
        </p:nvSpPr>
        <p:spPr>
          <a:xfrm>
            <a:off x="1178725" y="5076525"/>
            <a:ext cx="136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5"/>
          <p:cNvSpPr txBox="1"/>
          <p:nvPr/>
        </p:nvSpPr>
        <p:spPr>
          <a:xfrm>
            <a:off x="3263200" y="1474300"/>
            <a:ext cx="6316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A method to control the motor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A source of input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Intuitive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7" name="Google Shape;137;p35"/>
          <p:cNvGrpSpPr/>
          <p:nvPr/>
        </p:nvGrpSpPr>
        <p:grpSpPr>
          <a:xfrm>
            <a:off x="1777475" y="3135575"/>
            <a:ext cx="3134400" cy="2485725"/>
            <a:chOff x="3784700" y="3196275"/>
            <a:chExt cx="3134400" cy="2485725"/>
          </a:xfrm>
        </p:grpSpPr>
        <p:pic>
          <p:nvPicPr>
            <p:cNvPr id="138" name="Google Shape;138;p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784700" y="3196275"/>
              <a:ext cx="3134400" cy="1987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35"/>
            <p:cNvSpPr txBox="1"/>
            <p:nvPr/>
          </p:nvSpPr>
          <p:spPr>
            <a:xfrm>
              <a:off x="4592725" y="5281800"/>
              <a:ext cx="1245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Load Cell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" name="Google Shape;140;p35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1" name="Google Shape;141;p35"/>
          <p:cNvGrpSpPr/>
          <p:nvPr/>
        </p:nvGrpSpPr>
        <p:grpSpPr>
          <a:xfrm>
            <a:off x="6968575" y="3566562"/>
            <a:ext cx="1913150" cy="2054738"/>
            <a:chOff x="9054500" y="3566562"/>
            <a:chExt cx="1913150" cy="2054738"/>
          </a:xfrm>
        </p:grpSpPr>
        <p:pic>
          <p:nvPicPr>
            <p:cNvPr id="142" name="Google Shape;142;p3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9054500" y="3566562"/>
              <a:ext cx="1913150" cy="1437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35"/>
            <p:cNvSpPr txBox="1"/>
            <p:nvPr/>
          </p:nvSpPr>
          <p:spPr>
            <a:xfrm>
              <a:off x="9492075" y="5221100"/>
              <a:ext cx="1038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Amplifier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0671db86f7_4_0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10671db86f7_4_0"/>
          <p:cNvSpPr txBox="1"/>
          <p:nvPr/>
        </p:nvSpPr>
        <p:spPr>
          <a:xfrm>
            <a:off x="179282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lt1"/>
                </a:solidFill>
              </a:rPr>
              <a:t>ECE445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10671db86f7_4_0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10671db86f7_4_0"/>
          <p:cNvSpPr/>
          <p:nvPr/>
        </p:nvSpPr>
        <p:spPr>
          <a:xfrm flipH="1" rot="10800000">
            <a:off x="0" y="-7677"/>
            <a:ext cx="12192000" cy="8682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52" name="Google Shape;152;g10671db86f7_4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10671db86f7_4_0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Force Application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" name="Google Shape;154;g10671db86f7_4_0"/>
          <p:cNvGrpSpPr/>
          <p:nvPr/>
        </p:nvGrpSpPr>
        <p:grpSpPr>
          <a:xfrm>
            <a:off x="422443" y="1749855"/>
            <a:ext cx="3769846" cy="3603149"/>
            <a:chOff x="452150" y="1690700"/>
            <a:chExt cx="4198047" cy="3808825"/>
          </a:xfrm>
        </p:grpSpPr>
        <p:sp>
          <p:nvSpPr>
            <p:cNvPr id="155" name="Google Shape;155;g10671db86f7_4_0"/>
            <p:cNvSpPr txBox="1"/>
            <p:nvPr/>
          </p:nvSpPr>
          <p:spPr>
            <a:xfrm>
              <a:off x="1178725" y="5076525"/>
              <a:ext cx="1366200" cy="4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6" name="Google Shape;156;g10671db86f7_4_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52150" y="1690700"/>
              <a:ext cx="4198047" cy="31485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Google Shape;157;g10671db86f7_4_0"/>
            <p:cNvSpPr txBox="1"/>
            <p:nvPr/>
          </p:nvSpPr>
          <p:spPr>
            <a:xfrm>
              <a:off x="1508825" y="5076525"/>
              <a:ext cx="2084700" cy="4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100g load cell TAL221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g10671db86f7_4_0"/>
          <p:cNvGrpSpPr/>
          <p:nvPr/>
        </p:nvGrpSpPr>
        <p:grpSpPr>
          <a:xfrm>
            <a:off x="4445219" y="1627426"/>
            <a:ext cx="7609318" cy="4125774"/>
            <a:chOff x="4445219" y="1627426"/>
            <a:chExt cx="7609318" cy="4125774"/>
          </a:xfrm>
        </p:grpSpPr>
        <p:sp>
          <p:nvSpPr>
            <p:cNvPr id="159" name="Google Shape;159;g10671db86f7_4_0"/>
            <p:cNvSpPr txBox="1"/>
            <p:nvPr/>
          </p:nvSpPr>
          <p:spPr>
            <a:xfrm>
              <a:off x="4760150" y="2942650"/>
              <a:ext cx="1913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g10671db86f7_4_0"/>
            <p:cNvSpPr txBox="1"/>
            <p:nvPr/>
          </p:nvSpPr>
          <p:spPr>
            <a:xfrm>
              <a:off x="7585825" y="5353000"/>
              <a:ext cx="1328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Data for TAL221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1" name="Google Shape;161;g10671db86f7_4_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445219" y="1627426"/>
              <a:ext cx="7609318" cy="36031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0671db86f7_4_25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10671db86f7_4_25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lt1"/>
                </a:solidFill>
              </a:rPr>
              <a:t>ECE445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10671db86f7_4_25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10671db86f7_4_25"/>
          <p:cNvSpPr/>
          <p:nvPr/>
        </p:nvSpPr>
        <p:spPr>
          <a:xfrm flipH="1" rot="10800000">
            <a:off x="0" y="-7677"/>
            <a:ext cx="12192000" cy="8682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70" name="Google Shape;170;g10671db86f7_4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10671db86f7_4_25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Force Application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2" name="Google Shape;172;g10671db86f7_4_25"/>
          <p:cNvGrpSpPr/>
          <p:nvPr/>
        </p:nvGrpSpPr>
        <p:grpSpPr>
          <a:xfrm>
            <a:off x="1188650" y="1779963"/>
            <a:ext cx="9527826" cy="3737700"/>
            <a:chOff x="1178725" y="1994300"/>
            <a:chExt cx="9527826" cy="3737700"/>
          </a:xfrm>
        </p:grpSpPr>
        <p:sp>
          <p:nvSpPr>
            <p:cNvPr id="173" name="Google Shape;173;g10671db86f7_4_25"/>
            <p:cNvSpPr txBox="1"/>
            <p:nvPr/>
          </p:nvSpPr>
          <p:spPr>
            <a:xfrm>
              <a:off x="4760150" y="2942650"/>
              <a:ext cx="1913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g10671db86f7_4_25"/>
            <p:cNvSpPr txBox="1"/>
            <p:nvPr/>
          </p:nvSpPr>
          <p:spPr>
            <a:xfrm>
              <a:off x="1178725" y="5076525"/>
              <a:ext cx="1366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5" name="Google Shape;175;g10671db86f7_4_25"/>
            <p:cNvPicPr preferRelativeResize="0"/>
            <p:nvPr/>
          </p:nvPicPr>
          <p:blipFill rotWithShape="1">
            <a:blip r:embed="rId4">
              <a:alphaModFix/>
            </a:blip>
            <a:srcRect b="0" l="11469" r="-11470" t="0"/>
            <a:stretch/>
          </p:blipFill>
          <p:spPr>
            <a:xfrm>
              <a:off x="1243819" y="1994300"/>
              <a:ext cx="4552305" cy="30249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g10671db86f7_4_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673240" y="1994300"/>
              <a:ext cx="4033311" cy="3024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" name="Google Shape;177;g10671db86f7_4_25"/>
            <p:cNvSpPr txBox="1"/>
            <p:nvPr/>
          </p:nvSpPr>
          <p:spPr>
            <a:xfrm>
              <a:off x="5123250" y="5331800"/>
              <a:ext cx="1417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Second Load Cell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0671db86f7_4_40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10671db86f7_4_40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lt1"/>
                </a:solidFill>
              </a:rPr>
              <a:t>ECE445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10671db86f7_4_40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10671db86f7_4_40"/>
          <p:cNvSpPr/>
          <p:nvPr/>
        </p:nvSpPr>
        <p:spPr>
          <a:xfrm flipH="1" rot="10800000">
            <a:off x="0" y="-7677"/>
            <a:ext cx="12192000" cy="8682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86" name="Google Shape;186;g10671db86f7_4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10671db86f7_4_40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Force Application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10671db86f7_4_40">
            <a:hlinkClick action="ppaction://hlinksldjump" r:id="rId4"/>
          </p:cNvPr>
          <p:cNvSpPr/>
          <p:nvPr/>
        </p:nvSpPr>
        <p:spPr>
          <a:xfrm>
            <a:off x="11554200" y="6054350"/>
            <a:ext cx="415200" cy="3081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10671db86f7_4_40"/>
          <p:cNvSpPr txBox="1"/>
          <p:nvPr/>
        </p:nvSpPr>
        <p:spPr>
          <a:xfrm>
            <a:off x="2229225" y="4606788"/>
            <a:ext cx="136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0" name="Google Shape;190;g10671db86f7_4_40"/>
          <p:cNvGrpSpPr/>
          <p:nvPr/>
        </p:nvGrpSpPr>
        <p:grpSpPr>
          <a:xfrm>
            <a:off x="3224875" y="1443648"/>
            <a:ext cx="5213952" cy="4410314"/>
            <a:chOff x="3595425" y="1223848"/>
            <a:chExt cx="5213952" cy="4410314"/>
          </a:xfrm>
        </p:grpSpPr>
        <p:sp>
          <p:nvSpPr>
            <p:cNvPr id="191" name="Google Shape;191;g10671db86f7_4_40"/>
            <p:cNvSpPr txBox="1"/>
            <p:nvPr/>
          </p:nvSpPr>
          <p:spPr>
            <a:xfrm>
              <a:off x="5810650" y="2472913"/>
              <a:ext cx="1913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2" name="Google Shape;192;g10671db86f7_4_4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595425" y="1223848"/>
              <a:ext cx="5213952" cy="39104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Google Shape;193;g10671db86f7_4_40"/>
            <p:cNvSpPr txBox="1"/>
            <p:nvPr/>
          </p:nvSpPr>
          <p:spPr>
            <a:xfrm>
              <a:off x="5037350" y="5233963"/>
              <a:ext cx="2330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Ultrasonic sensor HC-SR04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/>
          <p:nvPr/>
        </p:nvSpPr>
        <p:spPr>
          <a:xfrm flipH="1" rot="10800000">
            <a:off x="0" y="6437013"/>
            <a:ext cx="12192000" cy="420987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6"/>
          <p:cNvSpPr txBox="1"/>
          <p:nvPr/>
        </p:nvSpPr>
        <p:spPr>
          <a:xfrm>
            <a:off x="376808" y="6524381"/>
            <a:ext cx="6426326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lt1"/>
                </a:solidFill>
              </a:rPr>
              <a:t>ECE445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6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6"/>
          <p:cNvSpPr/>
          <p:nvPr/>
        </p:nvSpPr>
        <p:spPr>
          <a:xfrm flipH="1" rot="10800000">
            <a:off x="0" y="-7695"/>
            <a:ext cx="12192000" cy="868218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02" name="Google Shape;20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6"/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Control Unit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575" y="868025"/>
            <a:ext cx="7429048" cy="5122002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6"/>
          <p:cNvSpPr txBox="1"/>
          <p:nvPr/>
        </p:nvSpPr>
        <p:spPr>
          <a:xfrm>
            <a:off x="2817013" y="6013413"/>
            <a:ext cx="154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PCB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Schematic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6"/>
          <p:cNvSpPr txBox="1"/>
          <p:nvPr/>
        </p:nvSpPr>
        <p:spPr>
          <a:xfrm>
            <a:off x="8027425" y="2644050"/>
            <a:ext cx="38553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Output of 3.3V and 5V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Reading digital </a:t>
            </a: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signal</a:t>
            </a: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 from force application unit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Output PWM signal to motor controls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ISP port to program the microcontroller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LEDs that help debug 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2019-01-14T22:06:33Z</dcterms:created>
  <dc:creator>Nielsen, Joshua</dc:creator>
</cp:coreProperties>
</file>