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Shape 14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Shape 15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Shape 1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Shape 16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Shape 17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Shape 17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Shape 18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Shape 19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Shape 19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Shape 20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Shape 21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Shape 21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Shape 22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11" name="Shape 11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 flipH="1" rot="10800000">
              <a:off x="7113588" y="106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" name="Shape 14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" name="Shape 1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Shape 16"/>
          <p:cNvSpPr txBox="1"/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" type="subTitle"/>
          </p:nvPr>
        </p:nvSpPr>
        <p:spPr>
          <a:xfrm>
            <a:off x="598088" y="2715912"/>
            <a:ext cx="8222100" cy="432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bg>
      <p:bgPr>
        <a:solidFill>
          <a:schemeClr val="dk1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Shape 70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71" name="Shape 71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2" name="Shape 72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3" name="Shape 73"/>
            <p:cNvSpPr/>
            <p:nvPr/>
          </p:nvSpPr>
          <p:spPr>
            <a:xfrm flipH="1" rot="10800000">
              <a:off x="7113588" y="106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4" name="Shape 74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5" name="Shape 7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76" name="Shape 76"/>
          <p:cNvSpPr txBox="1"/>
          <p:nvPr>
            <p:ph type="title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bg>
      <p:bgPr>
        <a:solidFill>
          <a:schemeClr val="dk1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hape 20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21" name="Shape 21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2" name="Shape 22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3" name="Shape 23"/>
            <p:cNvSpPr/>
            <p:nvPr/>
          </p:nvSpPr>
          <p:spPr>
            <a:xfrm flipH="1" rot="10800000">
              <a:off x="7113588" y="106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4" name="Shape 24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5" name="Shape 2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26" name="Shape 26"/>
          <p:cNvSpPr txBox="1"/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Shape 29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Shape 30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1" name="Shape 31"/>
            <p:cNvSpPr/>
            <p:nvPr/>
          </p:nvSpPr>
          <p:spPr>
            <a:xfrm flipH="1">
              <a:off x="6181162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4" name="Shape 3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35" name="Shape 3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6" name="Shape 36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41" name="Shape 41"/>
          <p:cNvSpPr txBox="1"/>
          <p:nvPr>
            <p:ph idx="2" type="body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42" name="Shape 4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5" name="Shape 45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48" name="Shape 48"/>
          <p:cNvSpPr txBox="1"/>
          <p:nvPr>
            <p:ph idx="1" type="body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49" name="Shape 49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accent4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Shape 51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52" name="Shape 52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3" name="Shape 53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4" name="Shape 54"/>
            <p:cNvSpPr/>
            <p:nvPr/>
          </p:nvSpPr>
          <p:spPr>
            <a:xfrm flipH="1" rot="10800000">
              <a:off x="7113588" y="106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5" name="Shape 55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6" name="Shape 56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57" name="Shape 57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61" name="Shape 6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2" name="Shape 62"/>
          <p:cNvSpPr txBox="1"/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63" name="Shape 63"/>
          <p:cNvSpPr txBox="1"/>
          <p:nvPr>
            <p:ph idx="1" type="subTitle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64" name="Shape 64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68" name="Shape 6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0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Portable Battleship Display</a:t>
            </a:r>
          </a:p>
        </p:txBody>
      </p:sp>
      <p:sp>
        <p:nvSpPr>
          <p:cNvPr id="86" name="Shape 86"/>
          <p:cNvSpPr txBox="1"/>
          <p:nvPr>
            <p:ph idx="1" type="subTitle"/>
          </p:nvPr>
        </p:nvSpPr>
        <p:spPr>
          <a:xfrm>
            <a:off x="598088" y="2715912"/>
            <a:ext cx="8222100" cy="432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Group #80: Elizabeth Roels, Jonathan Rakushin, Colin Lu</a:t>
            </a:r>
          </a:p>
        </p:txBody>
      </p:sp>
      <p:sp>
        <p:nvSpPr>
          <p:cNvPr id="87" name="Shape 87"/>
          <p:cNvSpPr txBox="1"/>
          <p:nvPr/>
        </p:nvSpPr>
        <p:spPr>
          <a:xfrm>
            <a:off x="475274" y="299625"/>
            <a:ext cx="6044400" cy="6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>
                <a:solidFill>
                  <a:srgbClr val="FFFFFF"/>
                </a:solidFill>
              </a:rPr>
              <a:t>ECE 445 Spring 2017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Battery Charging Time</a:t>
            </a:r>
          </a:p>
        </p:txBody>
      </p:sp>
      <p:sp>
        <p:nvSpPr>
          <p:cNvPr id="143" name="Shape 143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18318004_1487454721264620_1591410978_o.png" id="144" name="Shape 1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4425" y="1130225"/>
            <a:ext cx="6702499" cy="3704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Microcontroller</a:t>
            </a:r>
          </a:p>
        </p:txBody>
      </p:sp>
      <p:sp>
        <p:nvSpPr>
          <p:cNvPr id="150" name="Shape 150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We planned on using a </a:t>
            </a:r>
            <a:r>
              <a:rPr lang="en"/>
              <a:t>AT32UC3L016-AUT micro in order to control the interfacing between the LED array and the button array. </a:t>
            </a:r>
          </a:p>
          <a:p>
            <a:pPr indent="-228600" lvl="0" marL="457200">
              <a:spcBef>
                <a:spcPts val="0"/>
              </a:spcBef>
            </a:pPr>
            <a:r>
              <a:rPr lang="en"/>
              <a:t>The micro should detect the game state and output the appropriate audio as well as interface the bluetooth chips properly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/>
          <p:nvPr>
            <p:ph type="title"/>
          </p:nvPr>
        </p:nvSpPr>
        <p:spPr>
          <a:xfrm>
            <a:off x="311700" y="168400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Microcontroller Flowchart</a:t>
            </a:r>
          </a:p>
        </p:txBody>
      </p:sp>
      <p:pic>
        <p:nvPicPr>
          <p:cNvPr descr="Screen Shot 2017-05-03 at 4.41.56 AM.png" id="156" name="Shape 1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37540" y="741116"/>
            <a:ext cx="5706459" cy="41460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icrocontroller Flowchart.png" id="157" name="Shape 1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8825" y="725950"/>
            <a:ext cx="8436401" cy="4061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Bluetooth Module</a:t>
            </a:r>
          </a:p>
        </p:txBody>
      </p:sp>
      <p:sp>
        <p:nvSpPr>
          <p:cNvPr id="163" name="Shape 163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Connect two devices to play player vs player</a:t>
            </a:r>
          </a:p>
          <a:p>
            <a:pPr indent="-228600" lvl="0" marL="457200">
              <a:spcBef>
                <a:spcPts val="0"/>
              </a:spcBef>
            </a:pPr>
            <a:r>
              <a:rPr lang="en"/>
              <a:t>Uses external HC-05 chip connected to power supply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Bluetooth Flowchart</a:t>
            </a:r>
          </a:p>
        </p:txBody>
      </p:sp>
      <p:pic>
        <p:nvPicPr>
          <p:cNvPr descr="Bluetooth Flowchart.png" id="169" name="Shape 1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58937" y="1017800"/>
            <a:ext cx="4219575" cy="3781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Sound</a:t>
            </a:r>
          </a:p>
        </p:txBody>
      </p:sp>
      <p:sp>
        <p:nvSpPr>
          <p:cNvPr id="175" name="Shape 175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NMOS transistor regulates PWM signal to create sound</a:t>
            </a:r>
          </a:p>
          <a:p>
            <a:pPr indent="-228600" lvl="0" marL="457200">
              <a:spcBef>
                <a:spcPts val="0"/>
              </a:spcBef>
            </a:pPr>
            <a:r>
              <a:rPr lang="en"/>
              <a:t>Low pass filter to smooth audio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Sound Video</a:t>
            </a:r>
          </a:p>
        </p:txBody>
      </p:sp>
      <p:sp>
        <p:nvSpPr>
          <p:cNvPr id="181" name="Shape 181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2" name="Shape 182" title="Speaker Example.mp4"/>
          <p:cNvSpPr/>
          <p:nvPr/>
        </p:nvSpPr>
        <p:spPr>
          <a:xfrm>
            <a:off x="1906500" y="1184875"/>
            <a:ext cx="4572000" cy="3429000"/>
          </a:xfrm>
          <a:prstGeom prst="rect">
            <a:avLst/>
          </a:prstGeom>
          <a:blipFill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/>
          <p:nvPr>
            <p:ph idx="4294967295"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Low-Pass Filter Roll Off</a:t>
            </a:r>
          </a:p>
        </p:txBody>
      </p:sp>
      <p:sp>
        <p:nvSpPr>
          <p:cNvPr id="188" name="Shape 188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Roll off graph of the low-pass sound filter</a:t>
            </a:r>
          </a:p>
        </p:txBody>
      </p:sp>
      <p:pic>
        <p:nvPicPr>
          <p:cNvPr descr="18318742_1487430001267092_313463044_o.png" id="189" name="Shape 1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2175" y="1124038"/>
            <a:ext cx="5640202" cy="3106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Button array</a:t>
            </a:r>
          </a:p>
        </p:txBody>
      </p:sp>
      <p:sp>
        <p:nvSpPr>
          <p:cNvPr id="195" name="Shape 195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8x8 button inputs controls the players moves in Battleship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Shift Registers take in 3.3±0.3V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Latency for button presses &lt; 0.5ms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/>
          <p:nvPr>
            <p:ph type="title"/>
          </p:nvPr>
        </p:nvSpPr>
        <p:spPr>
          <a:xfrm>
            <a:off x="311700" y="173250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Button Array Delay</a:t>
            </a:r>
          </a:p>
        </p:txBody>
      </p:sp>
      <p:sp>
        <p:nvSpPr>
          <p:cNvPr id="201" name="Shape 201"/>
          <p:cNvSpPr txBox="1"/>
          <p:nvPr>
            <p:ph idx="1" type="body"/>
          </p:nvPr>
        </p:nvSpPr>
        <p:spPr>
          <a:xfrm>
            <a:off x="311700" y="1152475"/>
            <a:ext cx="31911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1 KHz Square Wave Input</a:t>
            </a:r>
          </a:p>
          <a:p>
            <a:pPr indent="-228600" lvl="0" marL="457200">
              <a:spcBef>
                <a:spcPts val="0"/>
              </a:spcBef>
            </a:pPr>
            <a:r>
              <a:rPr lang="en"/>
              <a:t>Delay between button presses was ~20 ms, less than our specified 50 ms constraint.</a:t>
            </a:r>
          </a:p>
        </p:txBody>
      </p:sp>
      <p:pic>
        <p:nvPicPr>
          <p:cNvPr id="202" name="Shape 2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95025" y="745950"/>
            <a:ext cx="5548975" cy="41616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Introduction</a:t>
            </a:r>
          </a:p>
        </p:txBody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Battleship is best known as a tabletop game where players represent a fleet of ships with pegs and take turns declaring coordinates in order to destroy the opponent’s fleet.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We decided to create a modern twist on a classic game, Battleship that minimizes setup time and allows for more convenient gameplay.</a:t>
            </a:r>
          </a:p>
          <a:p>
            <a:pPr lv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LED Array</a:t>
            </a:r>
          </a:p>
        </p:txBody>
      </p:sp>
      <p:sp>
        <p:nvSpPr>
          <p:cNvPr id="208" name="Shape 208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Shift registers help change the colors of LEDs on the board</a:t>
            </a:r>
          </a:p>
          <a:p>
            <a:pPr indent="-228600" lvl="0" marL="457200">
              <a:spcBef>
                <a:spcPts val="0"/>
              </a:spcBef>
            </a:pPr>
            <a:r>
              <a:rPr lang="en"/>
              <a:t>8x8 LED array displays the game board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LED IV Characteristic</a:t>
            </a:r>
          </a:p>
        </p:txBody>
      </p:sp>
      <p:sp>
        <p:nvSpPr>
          <p:cNvPr id="214" name="Shape 214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Screen Shot 2017-03-14 at 1.15.01 AM.png" id="215" name="Shape 2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5375" y="1280125"/>
            <a:ext cx="6128046" cy="3338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Microcontroller+Board Layout</a:t>
            </a:r>
          </a:p>
        </p:txBody>
      </p:sp>
      <p:pic>
        <p:nvPicPr>
          <p:cNvPr id="221" name="Shape 2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399" y="1229875"/>
            <a:ext cx="6094573" cy="3668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Future Prospects</a:t>
            </a:r>
          </a:p>
        </p:txBody>
      </p:sp>
      <p:sp>
        <p:nvSpPr>
          <p:cNvPr id="227" name="Shape 227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Finish Bluetooth functionality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Design the case to hold the boards in a compact design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Fix 5V regulator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Microcontroller was unable to be programmed due to lacking a programmer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5V boost regulator did not work, although most of the circuit was fine running off the provided voltage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Project Goals</a:t>
            </a:r>
          </a:p>
        </p:txBody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We had several goals in mind for the project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Portability - the game should be able to be taken outside or to other people’s houses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Engaging - the game should be fun to play by including relevant visual and audio effects.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Simplistic - the game should have simple controls-only switch and button inputs should affect gameplay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Features</a:t>
            </a:r>
          </a:p>
        </p:txBody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Li-Ion battery powered device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Integrated charging via MicroUSB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Button display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Sound</a:t>
            </a:r>
          </a:p>
          <a:p>
            <a:pPr indent="-228600" lvl="0" marL="457200">
              <a:spcBef>
                <a:spcPts val="0"/>
              </a:spcBef>
            </a:pPr>
            <a:r>
              <a:rPr lang="en"/>
              <a:t>Bluetooth connectivity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Overview</a:t>
            </a:r>
          </a:p>
        </p:txBody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Hardware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Power supply, microUSB connector, low pass filter speaker, Bluetooth chip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Button array, LED array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Software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Control game logic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Connect bluetooth chips together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lock Diagram.png" id="116" name="Shape 1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5774" y="134675"/>
            <a:ext cx="6175275" cy="4688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Shape 117"/>
          <p:cNvSpPr txBox="1"/>
          <p:nvPr/>
        </p:nvSpPr>
        <p:spPr>
          <a:xfrm>
            <a:off x="7242625" y="361250"/>
            <a:ext cx="3535500" cy="41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Block Diagram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PCB Design</a:t>
            </a:r>
          </a:p>
        </p:txBody>
      </p:sp>
      <p:pic>
        <p:nvPicPr>
          <p:cNvPr id="123" name="Shape 1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24274" y="399849"/>
            <a:ext cx="5422675" cy="43438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Shape 124"/>
          <p:cNvSpPr txBox="1"/>
          <p:nvPr/>
        </p:nvSpPr>
        <p:spPr>
          <a:xfrm>
            <a:off x="201300" y="1409175"/>
            <a:ext cx="3123000" cy="25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Charging Circuit With Speaker </a:t>
            </a:r>
          </a:p>
        </p:txBody>
      </p:sp>
      <p:sp>
        <p:nvSpPr>
          <p:cNvPr id="130" name="Shape 130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The microUSB connector detached</a:t>
            </a:r>
          </a:p>
          <a:p>
            <a:pPr indent="-228600" lvl="0" marL="457200">
              <a:spcBef>
                <a:spcPts val="0"/>
              </a:spcBef>
            </a:pPr>
            <a:r>
              <a:rPr lang="en"/>
              <a:t>Cables to connect in bottom left</a:t>
            </a:r>
          </a:p>
        </p:txBody>
      </p:sp>
      <p:pic>
        <p:nvPicPr>
          <p:cNvPr descr="20170428_163849.jpg" id="131" name="Shape 1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17725" y="1782800"/>
            <a:ext cx="4012777" cy="2945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Internal Power</a:t>
            </a:r>
          </a:p>
        </p:txBody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Lithium Ion battery @ 3.7V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Connects to a charging module to charge via 5V USB @ 1A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5V boost converter and 3.3V regulator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Convert the battery voltage to 5V for the speaker</a:t>
            </a:r>
          </a:p>
          <a:p>
            <a:pPr indent="-228600" lvl="1" marL="914400">
              <a:spcBef>
                <a:spcPts val="0"/>
              </a:spcBef>
            </a:pPr>
            <a:r>
              <a:rPr lang="en"/>
              <a:t>Regulate to 3.3V for logic and LEDs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