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sldIdLst>
    <p:sldId id="261" r:id="rId2"/>
    <p:sldId id="262" r:id="rId3"/>
    <p:sldId id="273" r:id="rId4"/>
    <p:sldId id="289" r:id="rId5"/>
    <p:sldId id="285" r:id="rId6"/>
    <p:sldId id="269" r:id="rId7"/>
    <p:sldId id="275" r:id="rId8"/>
    <p:sldId id="274" r:id="rId9"/>
    <p:sldId id="283" r:id="rId10"/>
    <p:sldId id="282" r:id="rId11"/>
    <p:sldId id="281" r:id="rId12"/>
    <p:sldId id="279" r:id="rId13"/>
    <p:sldId id="284" r:id="rId14"/>
    <p:sldId id="277" r:id="rId15"/>
    <p:sldId id="278" r:id="rId16"/>
    <p:sldId id="268" r:id="rId17"/>
    <p:sldId id="276" r:id="rId18"/>
    <p:sldId id="286" r:id="rId19"/>
    <p:sldId id="287" r:id="rId20"/>
    <p:sldId id="288" r:id="rId21"/>
    <p:sldId id="270" r:id="rId22"/>
    <p:sldId id="280" r:id="rId23"/>
    <p:sldId id="26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ov, Vassily Andrew" initials="PA" lastIdx="6" clrIdx="0">
    <p:extLst>
      <p:ext uri="{19B8F6BF-5375-455C-9EA6-DF929625EA0E}">
        <p15:presenceInfo xmlns:p15="http://schemas.microsoft.com/office/powerpoint/2012/main" userId="S::vassily2@illinois.edu::14b583a8-d1a8-4cc0-ba14-639793a4083d" providerId="AD"/>
      </p:ext>
    </p:extLst>
  </p:cmAuthor>
  <p:cmAuthor id="2" name="Guest User" initials="GU" lastIdx="3" clrIdx="1">
    <p:extLst>
      <p:ext uri="{19B8F6BF-5375-455C-9EA6-DF929625EA0E}">
        <p15:presenceInfo xmlns:p15="http://schemas.microsoft.com/office/powerpoint/2012/main" userId="S::urn:spo:anon#4ddee833fcae3338dd5e45bc81f2dd7b8944dacd9c313b5c7de72f43c6f824f4::" providerId="AD"/>
      </p:ext>
    </p:extLst>
  </p:cmAuthor>
  <p:cmAuthor id="3" name="Sanghvi, Prerak Manish" initials="SM" lastIdx="7" clrIdx="2">
    <p:extLst>
      <p:ext uri="{19B8F6BF-5375-455C-9EA6-DF929625EA0E}">
        <p15:presenceInfo xmlns:p15="http://schemas.microsoft.com/office/powerpoint/2012/main" userId="S::psangh5@illinois.edu::4d329aec-7868-4157-903b-cf62f0700e59" providerId="AD"/>
      </p:ext>
    </p:extLst>
  </p:cmAuthor>
  <p:cmAuthor id="4" name="Guest User" initials="GU [2]" lastIdx="2" clrIdx="3">
    <p:extLst>
      <p:ext uri="{19B8F6BF-5375-455C-9EA6-DF929625EA0E}">
        <p15:presenceInfo xmlns:p15="http://schemas.microsoft.com/office/powerpoint/2012/main" userId="S::urn:spo:anon#b137489d094944d2670b909c21f2bff1bb64d81f7ce79d82ab9685fc9010dc1e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E84A27"/>
    <a:srgbClr val="1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5C74E-E02D-CE59-6266-EFD1E8867E1D}" v="37" dt="2019-12-09T21:25:14.032"/>
    <p1510:client id="{329EB812-D4B2-891A-20FB-3128320748DE}" v="2" dt="2019-12-11T05:57:22.691"/>
    <p1510:client id="{3C2BC0D1-5A50-272D-7BDB-C085D8C0AA74}" v="39" dt="2019-12-09T23:38:02.115"/>
    <p1510:client id="{40CD56C4-0E80-4777-8991-0401B56C755B}" v="1094" dt="2019-12-06T05:53:59.136"/>
    <p1510:client id="{599A6021-F70F-4F8F-BCF7-8BE00967AF21}" v="26" dt="2019-12-08T02:39:35.924"/>
    <p1510:client id="{73CBC635-A60D-6DB1-DC3C-2F3175E14DD1}" v="270" dt="2019-12-09T21:32:03.013"/>
    <p1510:client id="{9039FD82-5D7D-6E09-831A-3BECD9A4B26F}" v="9" dt="2019-12-06T20:03:00.480"/>
    <p1510:client id="{A2F048C9-5505-F2FC-AF55-91F116384F84}" v="704" dt="2019-12-06T07:00:25.823"/>
    <p1510:client id="{A95E4DAF-9C22-A55F-2273-160AD58A4E61}" v="144" dt="2019-12-06T18:32:04.248"/>
    <p1510:client id="{AFF8E801-33D8-04E0-DCDD-93362B1F2F28}" v="556" dt="2019-12-09T21:04:17.017"/>
    <p1510:client id="{B82C6653-A91E-F51F-3406-E899778E9ED4}" v="1" dt="2019-12-08T02:42:40.668"/>
    <p1510:client id="{D26F0C47-287F-85AF-823E-216B7EFF0594}" v="14" dt="2019-12-06T19:58:17.418"/>
    <p1510:client id="{DA152215-F60F-EBA7-818C-3C90EBB02079}" v="179" dt="2019-12-06T04:39:30.628"/>
    <p1510:client id="{DCDF3AF8-72C7-4A5A-EA1F-C38953682C3D}" v="4" dt="2019-12-10T00:27:20.128"/>
    <p1510:client id="{F6946CF3-B6C5-04B8-E4D9-9A031185F93F}" v="84" dt="2019-12-09T00:21:05.566"/>
    <p1510:client id="{FE0C0120-A851-5DAC-4510-AD24E6E6A49A}" v="2004" dt="2019-12-06T06:31:12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12-05T22:25:25.076" idx="6">
    <p:pos x="10" y="10"/>
    <p:text>In actual presentation wouldnt we just bring the bike?
</p:text>
    <p:extLst>
      <p:ext uri="{C676402C-5697-4E1C-873F-D02D1690AC5C}">
        <p15:threadingInfo xmlns:p15="http://schemas.microsoft.com/office/powerpoint/2012/main" timeZoneBias="480"/>
      </p:ext>
    </p:extLst>
  </p:cm>
  <p:cm authorId="1" dt="2019-12-05T22:27:59.565" idx="5">
    <p:pos x="10" y="106"/>
    <p:text>We can have the slide up while we point to the bike
</p:text>
    <p:extLst>
      <p:ext uri="{C676402C-5697-4E1C-873F-D02D1690AC5C}">
        <p15:threadingInfo xmlns:p15="http://schemas.microsoft.com/office/powerpoint/2012/main" timeZoneBias="480">
          <p15:parentCm authorId="3" idx="6"/>
        </p15:threadingInfo>
      </p:ext>
    </p:extLst>
  </p:cm>
  <p:cm authorId="1" dt="2019-12-05T22:28:30.659" idx="6">
    <p:pos x="10" y="202"/>
    <p:text>Also if TI judges us based on our slides I want them to be able to see
</p:text>
    <p:extLst>
      <p:ext uri="{C676402C-5697-4E1C-873F-D02D1690AC5C}">
        <p15:threadingInfo xmlns:p15="http://schemas.microsoft.com/office/powerpoint/2012/main" timeZoneBias="480">
          <p15:parentCm authorId="3" idx="6"/>
        </p15:threadingInfo>
      </p:ext>
    </p:extLst>
  </p:cm>
  <p:cm authorId="3" dt="2019-12-05T22:30:28.902" idx="7">
    <p:pos x="10" y="298"/>
    <p:text>yeah good idea
</p:text>
    <p:extLst>
      <p:ext uri="{C676402C-5697-4E1C-873F-D02D1690AC5C}">
        <p15:threadingInfo xmlns:p15="http://schemas.microsoft.com/office/powerpoint/2012/main" timeZoneBias="480">
          <p15:parentCm authorId="3" idx="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5T21:17:26.772" idx="1">
    <p:pos x="8243" y="423"/>
    <p:text>I Don't know what this module should be called
</p:text>
    <p:extLst>
      <p:ext uri="{C676402C-5697-4E1C-873F-D02D1690AC5C}">
        <p15:threadingInfo xmlns:p15="http://schemas.microsoft.com/office/powerpoint/2012/main" timeZoneBias="480"/>
      </p:ext>
    </p:extLst>
  </p:cm>
  <p:cm authorId="2" dt="2019-12-05T21:19:57.632" idx="1">
    <p:pos x="8243" y="519"/>
    <p:text>These are the servo controllers right?
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  <p:cm authorId="1" dt="2019-12-05T21:20:29.991" idx="2">
    <p:pos x="8243" y="615"/>
    <p:text>no only monitors
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  <p:cm authorId="2" dt="2019-12-05T21:21:31.147" idx="2">
    <p:pos x="8243" y="711"/>
    <p:text>Servo Monitors? 
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  <p:cm authorId="1" dt="2019-12-05T21:21:40.132" idx="3">
    <p:pos x="8243" y="807"/>
    <p:text>yes
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  <p:cm authorId="2" dt="2019-12-05T21:22:28.458" idx="3">
    <p:pos x="8243" y="903"/>
    <p:text>FUCCKK I MESSED UP ON THE DIAGRAM. HAVE TO CHANGE THINGS AGAIN
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12-05T22:10:00.699" idx="4">
    <p:pos x="10" y="10"/>
    <p:text>do we use real life data or the bench clean data?
</p:text>
    <p:extLst>
      <p:ext uri="{C676402C-5697-4E1C-873F-D02D1690AC5C}">
        <p15:threadingInfo xmlns:p15="http://schemas.microsoft.com/office/powerpoint/2012/main" timeZoneBias="480"/>
      </p:ext>
    </p:extLst>
  </p:cm>
  <p:cm authorId="1" dt="2019-12-05T22:11:43.701" idx="4">
    <p:pos x="10" y="106"/>
    <p:text>this is one of your rides. I don't have any pre-recorded bench data saved
</p:text>
    <p:extLst>
      <p:ext uri="{C676402C-5697-4E1C-873F-D02D1690AC5C}">
        <p15:threadingInfo xmlns:p15="http://schemas.microsoft.com/office/powerpoint/2012/main" timeZoneBias="480">
          <p15:parentCm authorId="3" idx="4"/>
        </p15:threadingInfo>
      </p:ext>
    </p:extLst>
  </p:cm>
  <p:cm authorId="3" dt="2019-12-05T22:12:38.878" idx="5">
    <p:pos x="10" y="202"/>
    <p:text>Oh gotcha. i guess this is fine 
</p:text>
    <p:extLst>
      <p:ext uri="{C676402C-5697-4E1C-873F-D02D1690AC5C}">
        <p15:threadingInfo xmlns:p15="http://schemas.microsoft.com/office/powerpoint/2012/main" timeZoneBias="480">
          <p15:parentCm authorId="3" idx="4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12-05T21:56:38.975" idx="1">
    <p:pos x="6883" y="1005"/>
    <p:text>Nice cartoon
</p:text>
    <p:extLst>
      <p:ext uri="{C676402C-5697-4E1C-873F-D02D1690AC5C}">
        <p15:threadingInfo xmlns:p15="http://schemas.microsoft.com/office/powerpoint/2012/main" timeZoneBias="480"/>
      </p:ext>
    </p:extLst>
  </p:cm>
  <p:cm authorId="4" dt="2019-12-05T21:58:27.677" idx="1">
    <p:pos x="6883" y="1101"/>
    <p:text>Thanks, haha.
</p:text>
    <p:extLst>
      <p:ext uri="{C676402C-5697-4E1C-873F-D02D1690AC5C}">
        <p15:threadingInfo xmlns:p15="http://schemas.microsoft.com/office/powerpoint/2012/main" timeZoneBias="480">
          <p15:parentCm authorId="3" idx="1"/>
        </p15:threadingInfo>
      </p:ext>
    </p:extLst>
  </p:cm>
  <p:cm authorId="3" dt="2019-12-05T21:59:26.030" idx="2">
    <p:pos x="6883" y="1197"/>
    <p:text>Do we have a picture of this? 
</p:text>
    <p:extLst>
      <p:ext uri="{C676402C-5697-4E1C-873F-D02D1690AC5C}">
        <p15:threadingInfo xmlns:p15="http://schemas.microsoft.com/office/powerpoint/2012/main" timeZoneBias="480">
          <p15:parentCm authorId="3" idx="1"/>
        </p15:threadingInfo>
      </p:ext>
    </p:extLst>
  </p:cm>
  <p:cm authorId="3" dt="2019-12-05T21:59:52.782" idx="3">
    <p:pos x="6883" y="1293"/>
    <p:text>the parallel brake
</p:text>
    <p:extLst>
      <p:ext uri="{C676402C-5697-4E1C-873F-D02D1690AC5C}">
        <p15:threadingInfo xmlns:p15="http://schemas.microsoft.com/office/powerpoint/2012/main" timeZoneBias="480">
          <p15:parentCm authorId="3" idx="1"/>
        </p15:threadingInfo>
      </p:ext>
    </p:extLst>
  </p:cm>
  <p:cm authorId="4" dt="2019-12-05T22:00:05.274" idx="2">
    <p:pos x="6883" y="1389"/>
    <p:text>The additional brake? I don't think so.
</p:text>
    <p:extLst>
      <p:ext uri="{C676402C-5697-4E1C-873F-D02D1690AC5C}">
        <p15:threadingInfo xmlns:p15="http://schemas.microsoft.com/office/powerpoint/2012/main" timeZoneBias="480">
          <p15:parentCm authorId="3" idx="1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1" y="5965187"/>
            <a:ext cx="2370617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2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32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6" y="5216192"/>
            <a:ext cx="1218591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Calibri"/>
                <a:ea typeface="Calibri" charset="0"/>
                <a:cs typeface="Calibri"/>
              </a:rPr>
              <a:t>Prerak Sanghvi    |    Neil Stimpson    |    Vassily Petrov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92BC5C9-B70C-4117-BD55-B42AEC660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2" t="30000" r="27225" b="31667"/>
          <a:stretch/>
        </p:blipFill>
        <p:spPr>
          <a:xfrm>
            <a:off x="1547004" y="328884"/>
            <a:ext cx="9099547" cy="47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9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ircuit board&#10;&#10;Description generated with very high confidence">
            <a:extLst>
              <a:ext uri="{FF2B5EF4-FFF2-40B4-BE49-F238E27FC236}">
                <a16:creationId xmlns:a16="http://schemas.microsoft.com/office/drawing/2014/main" id="{47D338F6-2097-4E1E-BB25-CE48C6E55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0" r="945" b="31660"/>
          <a:stretch/>
        </p:blipFill>
        <p:spPr>
          <a:xfrm>
            <a:off x="7710619" y="1246177"/>
            <a:ext cx="4389148" cy="42595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DD910-A4CE-43C7-98D7-6EFC24A333C9}"/>
              </a:ext>
            </a:extLst>
          </p:cNvPr>
          <p:cNvSpPr/>
          <p:nvPr/>
        </p:nvSpPr>
        <p:spPr>
          <a:xfrm>
            <a:off x="8738286" y="3424880"/>
            <a:ext cx="3097425" cy="1388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9D3C2-CF43-4D0E-B0F1-E2B19CA8F6F7}"/>
              </a:ext>
            </a:extLst>
          </p:cNvPr>
          <p:cNvSpPr/>
          <p:nvPr/>
        </p:nvSpPr>
        <p:spPr>
          <a:xfrm>
            <a:off x="9840096" y="1859691"/>
            <a:ext cx="1995615" cy="15837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F29ACB-1DED-478E-A4F8-041E2798ADAA}"/>
              </a:ext>
            </a:extLst>
          </p:cNvPr>
          <p:cNvSpPr txBox="1">
            <a:spLocks/>
          </p:cNvSpPr>
          <p:nvPr/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Microcontroller</a:t>
            </a:r>
            <a:endParaRPr lang="en-US"/>
          </a:p>
        </p:txBody>
      </p:sp>
      <p:pic>
        <p:nvPicPr>
          <p:cNvPr id="8" name="Picture 8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AE780A4B-079A-4D25-8D82-35451DC9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833" y="2075527"/>
            <a:ext cx="3834713" cy="3520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25A1BD-8852-47C8-A8BB-939ABB60E2C5}"/>
              </a:ext>
            </a:extLst>
          </p:cNvPr>
          <p:cNvSpPr txBox="1"/>
          <p:nvPr/>
        </p:nvSpPr>
        <p:spPr>
          <a:xfrm>
            <a:off x="306859" y="1182129"/>
            <a:ext cx="396857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Calibre"/>
              </a:rPr>
              <a:t>Silicon Labs EFM32 ARM Cortex M0+ Microcontroller @ 24MHz</a:t>
            </a:r>
          </a:p>
          <a:p>
            <a:endParaRPr lang="en-US" sz="2400">
              <a:latin typeface="Calibre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alibre"/>
              </a:rPr>
              <a:t>Integrates all on-board and external sensors</a:t>
            </a:r>
          </a:p>
        </p:txBody>
      </p:sp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AA50B10-3CBC-4A81-B1C5-31DB59113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5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E12106D2-3F95-4ACE-9ADC-F5294B32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634" y="445709"/>
            <a:ext cx="6340547" cy="52045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91BD59-F8AD-4BDD-93FC-C9D85C1F1840}"/>
              </a:ext>
            </a:extLst>
          </p:cNvPr>
          <p:cNvSpPr/>
          <p:nvPr/>
        </p:nvSpPr>
        <p:spPr>
          <a:xfrm>
            <a:off x="4083567" y="1179550"/>
            <a:ext cx="1304925" cy="914400"/>
          </a:xfrm>
          <a:prstGeom prst="ellipse">
            <a:avLst/>
          </a:prstGeom>
          <a:noFill/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85C29-77DF-4BA7-9ECA-65C742C7CF4A}"/>
              </a:ext>
            </a:extLst>
          </p:cNvPr>
          <p:cNvSpPr txBox="1"/>
          <p:nvPr/>
        </p:nvSpPr>
        <p:spPr>
          <a:xfrm>
            <a:off x="238432" y="101272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Uses Serial Com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00FF32A-CD30-4310-93CD-384B82902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0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875674E-C256-4A11-9507-75A588C7B3CE}"/>
              </a:ext>
            </a:extLst>
          </p:cNvPr>
          <p:cNvSpPr txBox="1">
            <a:spLocks/>
          </p:cNvSpPr>
          <p:nvPr/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Load Cell Amplifier and ADC</a:t>
            </a:r>
            <a:endParaRPr lang="en-US"/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88915768-84DD-4CDA-A845-47B03DF6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" t="3871" r="5926" b="48387"/>
          <a:stretch/>
        </p:blipFill>
        <p:spPr>
          <a:xfrm>
            <a:off x="2611120" y="2778277"/>
            <a:ext cx="4856483" cy="28757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967004-4525-4D52-B70C-49B183D94E87}"/>
              </a:ext>
            </a:extLst>
          </p:cNvPr>
          <p:cNvSpPr/>
          <p:nvPr/>
        </p:nvSpPr>
        <p:spPr>
          <a:xfrm>
            <a:off x="2834640" y="3195320"/>
            <a:ext cx="2661920" cy="127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D8E290EE-42E3-46B8-9F22-B024CFE02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42"/>
          <a:stretch/>
        </p:blipFill>
        <p:spPr>
          <a:xfrm>
            <a:off x="7660640" y="1575665"/>
            <a:ext cx="4439920" cy="4071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A070AA-4842-4B47-9939-52B98FB1B9D7}"/>
              </a:ext>
            </a:extLst>
          </p:cNvPr>
          <p:cNvSpPr txBox="1"/>
          <p:nvPr/>
        </p:nvSpPr>
        <p:spPr>
          <a:xfrm>
            <a:off x="304800" y="1209040"/>
            <a:ext cx="6969760" cy="1143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latin typeface="Calibre"/>
              </a:rPr>
              <a:t>Avia HX711 Load Cell Sensor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latin typeface="Calibre"/>
              </a:rPr>
              <a:t>Used to measure the force on brake lever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4C1B8DD-1D2C-4C7B-AEDF-4FB1D455F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79C4B980-177E-42E0-8F44-97A64E72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981" y="490011"/>
            <a:ext cx="6296245" cy="51691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6D69963-B1F5-4DA0-8DDE-7DD6D09EC1BA}"/>
              </a:ext>
            </a:extLst>
          </p:cNvPr>
          <p:cNvSpPr/>
          <p:nvPr/>
        </p:nvSpPr>
        <p:spPr>
          <a:xfrm>
            <a:off x="7632405" y="1713614"/>
            <a:ext cx="1224516" cy="914400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4940E-A3BE-4660-B60B-2BE805092AF6}"/>
              </a:ext>
            </a:extLst>
          </p:cNvPr>
          <p:cNvSpPr txBox="1"/>
          <p:nvPr/>
        </p:nvSpPr>
        <p:spPr>
          <a:xfrm>
            <a:off x="109268" y="1360098"/>
            <a:ext cx="3591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USES I2C Communication</a:t>
            </a:r>
          </a:p>
        </p:txBody>
      </p:sp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735A5B5-64A7-4F59-9B97-31AC78694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6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D70C38-406F-45F5-A31D-0A66DD6F64AF}"/>
              </a:ext>
            </a:extLst>
          </p:cNvPr>
          <p:cNvSpPr txBox="1">
            <a:spLocks/>
          </p:cNvSpPr>
          <p:nvPr/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Servo Monitors</a:t>
            </a:r>
          </a:p>
          <a:p>
            <a:pPr algn="l"/>
            <a:endParaRPr lang="en-US" b="1">
              <a:solidFill>
                <a:srgbClr val="13294B"/>
              </a:solidFill>
              <a:latin typeface="Georgia"/>
            </a:endParaRPr>
          </a:p>
        </p:txBody>
      </p:sp>
      <p:pic>
        <p:nvPicPr>
          <p:cNvPr id="6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EF10B4CA-F478-41FE-8542-53EA6AF22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" t="13036" r="22002" b="12567"/>
          <a:stretch/>
        </p:blipFill>
        <p:spPr>
          <a:xfrm>
            <a:off x="7655560" y="500059"/>
            <a:ext cx="4320626" cy="4997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1D7A6B-0E8D-4955-A462-C95252C408E7}"/>
              </a:ext>
            </a:extLst>
          </p:cNvPr>
          <p:cNvSpPr/>
          <p:nvPr/>
        </p:nvSpPr>
        <p:spPr>
          <a:xfrm>
            <a:off x="7852719" y="1715530"/>
            <a:ext cx="1799966" cy="2963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4E881E8-835B-4593-8BFB-F19435ECE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2" y="907725"/>
            <a:ext cx="3319847" cy="4733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CCB157-229C-4DB7-9ECC-664B7684CE25}"/>
              </a:ext>
            </a:extLst>
          </p:cNvPr>
          <p:cNvSpPr txBox="1"/>
          <p:nvPr/>
        </p:nvSpPr>
        <p:spPr>
          <a:xfrm>
            <a:off x="224481" y="1624912"/>
            <a:ext cx="412303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e"/>
              </a:rPr>
              <a:t>Texas Instruments INA260 Power Monitors</a:t>
            </a:r>
          </a:p>
          <a:p>
            <a:endParaRPr lang="en-US" sz="2400">
              <a:latin typeface="calibre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e"/>
              </a:rPr>
              <a:t>Feedback from force applied by servos</a:t>
            </a:r>
          </a:p>
          <a:p>
            <a:pPr marL="285750" indent="-285750">
              <a:buFont typeface="Arial"/>
              <a:buChar char="•"/>
            </a:pPr>
            <a:endParaRPr lang="en-US" sz="2400">
              <a:latin typeface="calibre"/>
            </a:endParaRP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36D3CF6-CA21-4B50-A333-29AC49378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403C3721-17AA-4AE6-A3F3-ACD3DCE09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518" y="472289"/>
            <a:ext cx="6260804" cy="512484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E5227F-183B-465C-A983-5490BE9B74D4}"/>
              </a:ext>
            </a:extLst>
          </p:cNvPr>
          <p:cNvSpPr/>
          <p:nvPr/>
        </p:nvSpPr>
        <p:spPr>
          <a:xfrm>
            <a:off x="6719215" y="792910"/>
            <a:ext cx="1406324" cy="740779"/>
          </a:xfrm>
          <a:prstGeom prst="ellipse">
            <a:avLst/>
          </a:prstGeom>
          <a:noFill/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16FD1-24A3-48B4-B294-B25E8CFA1B10}"/>
              </a:ext>
            </a:extLst>
          </p:cNvPr>
          <p:cNvSpPr txBox="1"/>
          <p:nvPr/>
        </p:nvSpPr>
        <p:spPr>
          <a:xfrm>
            <a:off x="176981" y="116020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Uses PWM signals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25392DA-59D1-4A9C-BFB3-F00B863B4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2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/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Optical Encoder</a:t>
            </a:r>
            <a:endParaRPr lang="en-US"/>
          </a:p>
        </p:txBody>
      </p:sp>
      <p:pic>
        <p:nvPicPr>
          <p:cNvPr id="4" name="Picture 4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A46CF716-1750-4DF1-B45E-AC682BC7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376" y="1057402"/>
            <a:ext cx="5797264" cy="4595221"/>
          </a:xfrm>
          <a:prstGeom prst="rect">
            <a:avLst/>
          </a:prstGeom>
        </p:spPr>
      </p:pic>
      <p:pic>
        <p:nvPicPr>
          <p:cNvPr id="6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23B05F69-758C-4E3C-AFEF-F9273FA9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6" y="1052174"/>
            <a:ext cx="4986594" cy="4603547"/>
          </a:xfrm>
          <a:prstGeom prst="rect">
            <a:avLst/>
          </a:prstGeom>
        </p:spPr>
      </p:pic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84599E2-8F86-4285-8310-E8D710FBD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/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Optical Encoder</a:t>
            </a:r>
            <a:endParaRPr lang="en-US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299E8917-84C4-40C7-B6B3-3F38BF756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354174"/>
            <a:ext cx="7294880" cy="3865172"/>
          </a:xfrm>
          <a:prstGeom prst="rect">
            <a:avLst/>
          </a:prstGeom>
        </p:spPr>
      </p:pic>
      <p:pic>
        <p:nvPicPr>
          <p:cNvPr id="3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6BC709C5-4F59-4BC1-9291-FF1DC09F9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7" t="209" b="-209"/>
          <a:stretch/>
        </p:blipFill>
        <p:spPr>
          <a:xfrm>
            <a:off x="7437120" y="736600"/>
            <a:ext cx="4511048" cy="4866645"/>
          </a:xfrm>
          <a:prstGeom prst="rect">
            <a:avLst/>
          </a:prstGeom>
        </p:spPr>
      </p:pic>
      <p:pic>
        <p:nvPicPr>
          <p:cNvPr id="4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CD67D5A-5C79-4B32-8137-F604740833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2119B0-5FBC-426D-BCA8-72FCDACFC5B2}"/>
              </a:ext>
            </a:extLst>
          </p:cNvPr>
          <p:cNvSpPr txBox="1">
            <a:spLocks/>
          </p:cNvSpPr>
          <p:nvPr/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Optical Encoder Behavior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982197D-6A9F-459C-B41D-F23C8034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40" y="1569720"/>
            <a:ext cx="5963920" cy="3596640"/>
          </a:xfrm>
          <a:prstGeom prst="rect">
            <a:avLst/>
          </a:prstGeom>
        </p:spPr>
      </p:pic>
      <p:pic>
        <p:nvPicPr>
          <p:cNvPr id="8" name="Picture 8" descr="A picture containing star&#10;&#10;Description generated with very high confidence">
            <a:extLst>
              <a:ext uri="{FF2B5EF4-FFF2-40B4-BE49-F238E27FC236}">
                <a16:creationId xmlns:a16="http://schemas.microsoft.com/office/drawing/2014/main" id="{8A5DC41A-F3EC-4C7E-ABDD-D47E09B6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1569720"/>
            <a:ext cx="5963920" cy="359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13922-CAC5-4ECE-A44E-70A086489E5C}"/>
              </a:ext>
            </a:extLst>
          </p:cNvPr>
          <p:cNvSpPr txBox="1"/>
          <p:nvPr/>
        </p:nvSpPr>
        <p:spPr>
          <a:xfrm>
            <a:off x="426720" y="3434080"/>
            <a:ext cx="497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calibre"/>
              </a:rPr>
              <a:t>Wheel Speed increase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86960A-2383-46D8-B7C8-FDBFA46F569C}"/>
              </a:ext>
            </a:extLst>
          </p:cNvPr>
          <p:cNvCxnSpPr/>
          <p:nvPr/>
        </p:nvCxnSpPr>
        <p:spPr>
          <a:xfrm flipV="1">
            <a:off x="3688715" y="3714115"/>
            <a:ext cx="62992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02BECA-765C-4271-9529-AE2C1E6BE1F0}"/>
              </a:ext>
            </a:extLst>
          </p:cNvPr>
          <p:cNvSpPr txBox="1"/>
          <p:nvPr/>
        </p:nvSpPr>
        <p:spPr>
          <a:xfrm>
            <a:off x="7660639" y="3210559"/>
            <a:ext cx="497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calibre"/>
              </a:rPr>
              <a:t>Raw input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D602B4-DA30-404B-92FF-C7224EE43170}"/>
              </a:ext>
            </a:extLst>
          </p:cNvPr>
          <p:cNvSpPr txBox="1"/>
          <p:nvPr/>
        </p:nvSpPr>
        <p:spPr>
          <a:xfrm>
            <a:off x="7437120" y="2529840"/>
            <a:ext cx="497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calibre"/>
              </a:rPr>
              <a:t>Filtered output</a:t>
            </a:r>
            <a:endParaRPr lang="en-US"/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AB7A206-4D55-4EDD-BF3D-33700A432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0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0AD0D48-9AAF-4728-BC00-EF472A620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875132"/>
            <a:ext cx="7782560" cy="47521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C05FDF-2E79-4BC2-9FFF-8DD79CBE10E8}"/>
              </a:ext>
            </a:extLst>
          </p:cNvPr>
          <p:cNvSpPr txBox="1">
            <a:spLocks/>
          </p:cNvSpPr>
          <p:nvPr/>
        </p:nvSpPr>
        <p:spPr>
          <a:xfrm>
            <a:off x="366541" y="2238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Results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ED25A-1E6E-42D2-B005-A44CE83A3C28}"/>
              </a:ext>
            </a:extLst>
          </p:cNvPr>
          <p:cNvSpPr txBox="1"/>
          <p:nvPr/>
        </p:nvSpPr>
        <p:spPr>
          <a:xfrm>
            <a:off x="203200" y="1148080"/>
            <a:ext cx="409448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Calibre"/>
              </a:rPr>
              <a:t>Sensor data sent out through serial interface</a:t>
            </a:r>
          </a:p>
          <a:p>
            <a:endParaRPr lang="en-US" sz="2400">
              <a:latin typeface="Calibre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alibre"/>
              </a:rPr>
              <a:t>Can be displayed in real time using our Python app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05C0444-3897-46BB-83E1-48BF6D889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1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/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Motivation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6861" y="1600201"/>
            <a:ext cx="10454314" cy="4320309"/>
          </a:xfrm>
          <a:prstGeom prst="rect">
            <a:avLst/>
          </a:prstGeom>
        </p:spPr>
        <p:txBody>
          <a:bodyPr anchor="t"/>
          <a:lstStyle/>
          <a:p>
            <a:endParaRPr lang="en-US" sz="2400">
              <a:solidFill>
                <a:srgbClr val="13294B"/>
              </a:solidFill>
              <a:latin typeface="Calibri"/>
              <a:cs typeface="Calibri"/>
            </a:endParaRPr>
          </a:p>
          <a:p>
            <a:endParaRPr lang="en-US" sz="2400">
              <a:solidFill>
                <a:srgbClr val="13294B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5CADF-25C1-4186-AD72-DEF601F5DA00}"/>
              </a:ext>
            </a:extLst>
          </p:cNvPr>
          <p:cNvSpPr txBox="1"/>
          <p:nvPr/>
        </p:nvSpPr>
        <p:spPr>
          <a:xfrm>
            <a:off x="383894" y="1116956"/>
            <a:ext cx="113374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To make a safer, intuitive bicycle brake system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EBC3C-490E-4F85-92B0-0603C9C4F066}"/>
              </a:ext>
            </a:extLst>
          </p:cNvPr>
          <p:cNvSpPr txBox="1"/>
          <p:nvPr/>
        </p:nvSpPr>
        <p:spPr>
          <a:xfrm>
            <a:off x="383894" y="2177969"/>
            <a:ext cx="7151224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13294B"/>
                </a:solidFill>
                <a:latin typeface="Georgia"/>
              </a:rPr>
              <a:t>Objectives</a:t>
            </a:r>
            <a:endParaRPr lang="en-US" sz="4400">
              <a:ea typeface="+mn-lt"/>
              <a:cs typeface="+mn-lt"/>
            </a:endParaRPr>
          </a:p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E4A75-CCDF-40EE-A2EF-48A299FF6FBA}"/>
              </a:ext>
            </a:extLst>
          </p:cNvPr>
          <p:cNvSpPr txBox="1"/>
          <p:nvPr/>
        </p:nvSpPr>
        <p:spPr>
          <a:xfrm>
            <a:off x="382086" y="2986388"/>
            <a:ext cx="7228388" cy="1703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Combine multiple sensors and motors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Implement an algorithm for optimum braking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Incorporate active battery monitoring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Integrate into a compact assembly</a:t>
            </a:r>
          </a:p>
        </p:txBody>
      </p:sp>
      <p:pic>
        <p:nvPicPr>
          <p:cNvPr id="9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9B09B83-3075-4807-ACBD-AC1F27F36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  <p:pic>
        <p:nvPicPr>
          <p:cNvPr id="10" name="Picture 10" descr="A person riding a bicycle on a street&#10;&#10;Description generated with very high confidence">
            <a:extLst>
              <a:ext uri="{FF2B5EF4-FFF2-40B4-BE49-F238E27FC236}">
                <a16:creationId xmlns:a16="http://schemas.microsoft.com/office/drawing/2014/main" id="{67A7654D-CB6D-4ED7-B140-1BEB3051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4" t="22078" r="33673" b="22078"/>
          <a:stretch/>
        </p:blipFill>
        <p:spPr>
          <a:xfrm>
            <a:off x="6797040" y="361315"/>
            <a:ext cx="4927611" cy="50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B6FBB8-B1D1-4CCE-A8B2-AA16698D4B74}"/>
              </a:ext>
            </a:extLst>
          </p:cNvPr>
          <p:cNvSpPr txBox="1">
            <a:spLocks/>
          </p:cNvSpPr>
          <p:nvPr/>
        </p:nvSpPr>
        <p:spPr>
          <a:xfrm>
            <a:off x="366541" y="2238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Results</a:t>
            </a:r>
            <a:endParaRPr lang="en-US"/>
          </a:p>
        </p:txBody>
      </p:sp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B0539E7-910A-4699-946C-FAC2E2E0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084411"/>
            <a:ext cx="8839200" cy="4557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68916-E696-4732-8A2B-EE6E10173F97}"/>
              </a:ext>
            </a:extLst>
          </p:cNvPr>
          <p:cNvSpPr txBox="1"/>
          <p:nvPr/>
        </p:nvSpPr>
        <p:spPr>
          <a:xfrm>
            <a:off x="264160" y="1127760"/>
            <a:ext cx="308864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400">
                <a:latin typeface="calibre"/>
              </a:rPr>
              <a:t>Comparison of GPS speed to wheel sensor speed</a:t>
            </a:r>
          </a:p>
          <a:p>
            <a:pPr marL="342900" indent="-342900">
              <a:buFont typeface="Arial,Sans-Serif"/>
              <a:buChar char="•"/>
            </a:pPr>
            <a:endParaRPr lang="en-US" sz="2400">
              <a:latin typeface="calibre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400">
                <a:latin typeface="calibre"/>
              </a:rPr>
              <a:t>Overall accurate, but has lots of noise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A24FAD2-EEC9-424E-9697-4993EEBBC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61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/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Challenges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6861" y="1600201"/>
            <a:ext cx="10550769" cy="4320309"/>
          </a:xfrm>
          <a:prstGeom prst="rect">
            <a:avLst/>
          </a:prstGeom>
        </p:spPr>
        <p:txBody>
          <a:bodyPr anchor="t"/>
          <a:lstStyle/>
          <a:p>
            <a:r>
              <a:rPr lang="en-US">
                <a:solidFill>
                  <a:srgbClr val="13294B"/>
                </a:solidFill>
                <a:latin typeface="Calibri"/>
                <a:cs typeface="Calibri"/>
              </a:rPr>
              <a:t>Multiple 3D print iterations</a:t>
            </a:r>
          </a:p>
          <a:p>
            <a:r>
              <a:rPr lang="en-US">
                <a:solidFill>
                  <a:srgbClr val="13294B"/>
                </a:solidFill>
                <a:latin typeface="Calibri"/>
                <a:cs typeface="Calibri"/>
              </a:rPr>
              <a:t>PCB modifications</a:t>
            </a:r>
          </a:p>
          <a:p>
            <a:r>
              <a:rPr lang="en-US">
                <a:solidFill>
                  <a:srgbClr val="13294B"/>
                </a:solidFill>
                <a:latin typeface="Calibri"/>
                <a:cs typeface="Calibri"/>
              </a:rPr>
              <a:t>Accelerometer mounting</a:t>
            </a:r>
            <a:endParaRPr lang="en-US">
              <a:ea typeface="+mn-lt"/>
              <a:cs typeface="+mn-lt"/>
            </a:endParaRPr>
          </a:p>
          <a:p>
            <a:r>
              <a:rPr lang="en-US">
                <a:solidFill>
                  <a:srgbClr val="13294B"/>
                </a:solidFill>
                <a:latin typeface="Calibri"/>
                <a:cs typeface="Calibri"/>
              </a:rPr>
              <a:t>Non – linearity of the braking system</a:t>
            </a:r>
          </a:p>
          <a:p>
            <a:endParaRPr lang="en-US">
              <a:solidFill>
                <a:srgbClr val="13294B"/>
              </a:solidFill>
              <a:latin typeface="Calibri"/>
              <a:cs typeface="Calibri"/>
            </a:endParaRPr>
          </a:p>
        </p:txBody>
      </p:sp>
      <p:pic>
        <p:nvPicPr>
          <p:cNvPr id="4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DEAE44C9-02E6-4D51-A0DB-9ABEE5F03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  <p:pic>
        <p:nvPicPr>
          <p:cNvPr id="6" name="Picture 6" descr="A picture containing water, elephant, large, table&#10;&#10;Description generated with very high confidence">
            <a:extLst>
              <a:ext uri="{FF2B5EF4-FFF2-40B4-BE49-F238E27FC236}">
                <a16:creationId xmlns:a16="http://schemas.microsoft.com/office/drawing/2014/main" id="{B01A74B8-5C9D-4E09-B241-BC9799CC5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130" y="277914"/>
            <a:ext cx="2743200" cy="3212983"/>
          </a:xfrm>
          <a:prstGeom prst="rect">
            <a:avLst/>
          </a:prstGeom>
        </p:spPr>
      </p:pic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E9AA663-6CE0-4B6A-A75E-752FB08B0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508" y="2168596"/>
            <a:ext cx="2557849" cy="342697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568AF9-FFFB-41E6-B9EF-881797169A6F}"/>
              </a:ext>
            </a:extLst>
          </p:cNvPr>
          <p:cNvSpPr/>
          <p:nvPr/>
        </p:nvSpPr>
        <p:spPr>
          <a:xfrm rot="2700000">
            <a:off x="9612445" y="1992196"/>
            <a:ext cx="978407" cy="484631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4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6CDD2-2CF9-4687-AA0E-E59861D2E069}"/>
              </a:ext>
            </a:extLst>
          </p:cNvPr>
          <p:cNvSpPr txBox="1"/>
          <p:nvPr/>
        </p:nvSpPr>
        <p:spPr>
          <a:xfrm>
            <a:off x="687860" y="327454"/>
            <a:ext cx="107853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13294B"/>
                </a:solidFill>
                <a:latin typeface="Georgia"/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26D7E-3D61-4C9F-A94B-E759E0BA3E2A}"/>
              </a:ext>
            </a:extLst>
          </p:cNvPr>
          <p:cNvSpPr txBox="1"/>
          <p:nvPr/>
        </p:nvSpPr>
        <p:spPr>
          <a:xfrm>
            <a:off x="642366" y="919625"/>
            <a:ext cx="1083687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13294B"/>
              </a:solidFill>
              <a:latin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13294B"/>
                </a:solidFill>
                <a:latin typeface="Calibri"/>
                <a:cs typeface="Calibri"/>
              </a:rPr>
              <a:t>Implementing accelerometer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13294B"/>
                </a:solidFill>
                <a:latin typeface="Calibri"/>
                <a:cs typeface="Calibri"/>
              </a:rPr>
              <a:t>Optical ring precision improvement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13294B"/>
                </a:solidFill>
                <a:latin typeface="Calibri"/>
                <a:cs typeface="Calibri"/>
              </a:rPr>
              <a:t>Cruise control functionality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13294B"/>
                </a:solidFill>
                <a:latin typeface="Calibri"/>
                <a:cs typeface="Calibri"/>
              </a:rPr>
              <a:t>Endless possibilities!</a:t>
            </a:r>
          </a:p>
          <a:p>
            <a:endParaRPr lang="en-US" sz="2400">
              <a:solidFill>
                <a:srgbClr val="13294B"/>
              </a:solidFill>
              <a:latin typeface="Calibri"/>
              <a:cs typeface="Arial"/>
            </a:endParaRPr>
          </a:p>
          <a:p>
            <a:endParaRPr lang="en-US" sz="2400">
              <a:solidFill>
                <a:srgbClr val="13294B"/>
              </a:solidFill>
              <a:latin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561A5-36CE-4DA4-95D9-6528E57199EC}"/>
              </a:ext>
            </a:extLst>
          </p:cNvPr>
          <p:cNvSpPr txBox="1"/>
          <p:nvPr/>
        </p:nvSpPr>
        <p:spPr>
          <a:xfrm>
            <a:off x="687860" y="3262184"/>
            <a:ext cx="49983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endParaRPr lang="en-US" sz="2400">
              <a:solidFill>
                <a:srgbClr val="13294B"/>
              </a:solidFill>
              <a:latin typeface="Calibri"/>
              <a:cs typeface="Arial"/>
            </a:endParaRPr>
          </a:p>
        </p:txBody>
      </p:sp>
      <p:pic>
        <p:nvPicPr>
          <p:cNvPr id="7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8531609-D7C5-4AE4-A165-054CA89FF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7BF6D8-CC97-4A18-A06E-F9CD2FE5A266}"/>
              </a:ext>
            </a:extLst>
          </p:cNvPr>
          <p:cNvSpPr txBox="1">
            <a:spLocks/>
          </p:cNvSpPr>
          <p:nvPr/>
        </p:nvSpPr>
        <p:spPr>
          <a:xfrm>
            <a:off x="640861" y="358679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Safety Considerations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91B94-B8CA-441E-8DFB-66AD68058362}"/>
              </a:ext>
            </a:extLst>
          </p:cNvPr>
          <p:cNvSpPr txBox="1"/>
          <p:nvPr/>
        </p:nvSpPr>
        <p:spPr>
          <a:xfrm>
            <a:off x="637059" y="4405869"/>
            <a:ext cx="108368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>
                <a:solidFill>
                  <a:srgbClr val="13294B"/>
                </a:solidFill>
                <a:latin typeface="Calibri"/>
                <a:cs typeface="Arial"/>
              </a:rPr>
              <a:t>  Mechanical emergency brake</a:t>
            </a:r>
            <a:endParaRPr lang="en-US"/>
          </a:p>
          <a:p>
            <a:endParaRPr lang="en-US" sz="2400">
              <a:solidFill>
                <a:srgbClr val="13294B"/>
              </a:solidFill>
              <a:latin typeface="Calibri"/>
              <a:cs typeface="Arial"/>
            </a:endParaRPr>
          </a:p>
          <a:p>
            <a:endParaRPr lang="en-US" sz="2400">
              <a:solidFill>
                <a:srgbClr val="13294B"/>
              </a:solidFill>
              <a:latin typeface="Calibri"/>
              <a:cs typeface="Arial"/>
            </a:endParaRPr>
          </a:p>
        </p:txBody>
      </p:sp>
      <p:pic>
        <p:nvPicPr>
          <p:cNvPr id="4" name="Picture 7" descr="A picture containing indoor, bicycle, table, pair&#10;&#10;Description generated with very high confidence">
            <a:extLst>
              <a:ext uri="{FF2B5EF4-FFF2-40B4-BE49-F238E27FC236}">
                <a16:creationId xmlns:a16="http://schemas.microsoft.com/office/drawing/2014/main" id="{368E8AF9-72FE-4853-9FE4-3F7243DEC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1" r="18233" b="282"/>
          <a:stretch/>
        </p:blipFill>
        <p:spPr>
          <a:xfrm>
            <a:off x="7426960" y="645389"/>
            <a:ext cx="4155445" cy="44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47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Special Thanks</a:t>
            </a:r>
            <a:endParaRPr lang="en-US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DF346EE-01B4-482D-9BAB-9DD45C0A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0" y="3338282"/>
            <a:ext cx="3061970" cy="1725295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C759FBB-6B91-4F0C-988D-051D55FBE66B}"/>
              </a:ext>
            </a:extLst>
          </p:cNvPr>
          <p:cNvSpPr txBox="1"/>
          <p:nvPr/>
        </p:nvSpPr>
        <p:spPr>
          <a:xfrm>
            <a:off x="2924355" y="4663440"/>
            <a:ext cx="578104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alibri"/>
                <a:cs typeface="Calibri"/>
              </a:rPr>
              <a:t>For providing free samples of ICs</a:t>
            </a:r>
          </a:p>
        </p:txBody>
      </p:sp>
      <p:pic>
        <p:nvPicPr>
          <p:cNvPr id="8" name="Picture 7" descr="A picture containing graphics, drawing&#10;&#10;Description generated with very high confidence">
            <a:extLst>
              <a:ext uri="{FF2B5EF4-FFF2-40B4-BE49-F238E27FC236}">
                <a16:creationId xmlns:a16="http://schemas.microsoft.com/office/drawing/2014/main" id="{75B35F49-97AC-46DD-ACB1-C62DB812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0" y="4701222"/>
            <a:ext cx="2056130" cy="109283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9DDA2BFC-539C-4DCB-AE4C-AABEC52A32A5}"/>
              </a:ext>
            </a:extLst>
          </p:cNvPr>
          <p:cNvSpPr txBox="1"/>
          <p:nvPr/>
        </p:nvSpPr>
        <p:spPr>
          <a:xfrm>
            <a:off x="405310" y="1423035"/>
            <a:ext cx="5974080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alibri"/>
                <a:cs typeface="Calibri"/>
              </a:rPr>
              <a:t>Glen Hedin, ECE Machine Shop – </a:t>
            </a:r>
            <a:r>
              <a:rPr lang="en-US" sz="2400">
                <a:latin typeface="Calibri"/>
                <a:cs typeface="Calibri"/>
              </a:rPr>
              <a:t>For their work on the Mechanical assembly and enclosure</a:t>
            </a:r>
            <a:endParaRPr lang="en-US" sz="2400" b="1">
              <a:latin typeface="Calibri"/>
              <a:cs typeface="Calibri"/>
            </a:endParaRPr>
          </a:p>
          <a:p>
            <a:endParaRPr lang="en-US" sz="2400">
              <a:latin typeface="Calibri"/>
              <a:cs typeface="Calibri"/>
            </a:endParaRPr>
          </a:p>
          <a:p>
            <a:r>
              <a:rPr lang="en-US" sz="2400" b="1">
                <a:latin typeface="Calibri"/>
                <a:cs typeface="Calibri"/>
              </a:rPr>
              <a:t>Chris Horn – </a:t>
            </a:r>
            <a:r>
              <a:rPr lang="en-US" sz="2400">
                <a:latin typeface="Calibri"/>
                <a:cs typeface="Calibri"/>
              </a:rPr>
              <a:t>For his guidance throughout the project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AC3F939B-7942-4E14-9375-D6062006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888230"/>
            <a:ext cx="4836160" cy="3025140"/>
          </a:xfrm>
          <a:prstGeom prst="rect">
            <a:avLst/>
          </a:prstGeom>
        </p:spPr>
      </p:pic>
      <p:pic>
        <p:nvPicPr>
          <p:cNvPr id="3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8658D18-2ABC-426E-A153-720C08B6C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0" y="2540"/>
            <a:ext cx="4826000" cy="3652520"/>
          </a:xfrm>
          <a:prstGeom prst="rect">
            <a:avLst/>
          </a:prstGeom>
        </p:spPr>
      </p:pic>
      <p:pic>
        <p:nvPicPr>
          <p:cNvPr id="10" name="Picture 10" descr="A group of people standing next to a bicycle&#10;&#10;Description generated with very high confidence">
            <a:extLst>
              <a:ext uri="{FF2B5EF4-FFF2-40B4-BE49-F238E27FC236}">
                <a16:creationId xmlns:a16="http://schemas.microsoft.com/office/drawing/2014/main" id="{0545DC43-3B6B-4CB7-9A83-EB6512352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0" y="3653962"/>
            <a:ext cx="4826000" cy="32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3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02E75989-EC2C-4722-892F-E3336F81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79" y="445708"/>
            <a:ext cx="6367130" cy="5213446"/>
          </a:xfrm>
          <a:prstGeom prst="rect">
            <a:avLst/>
          </a:prstGeom>
        </p:spPr>
      </p:pic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7B745F3-AF64-46E6-A97B-C9304E299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0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icycle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id="{5AF88822-1C7D-4514-B8F1-A5E5941D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26" y="-5780"/>
            <a:ext cx="8441267" cy="5676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F06F0-B588-404E-A900-3C53855E27EF}"/>
              </a:ext>
            </a:extLst>
          </p:cNvPr>
          <p:cNvSpPr txBox="1"/>
          <p:nvPr/>
        </p:nvSpPr>
        <p:spPr>
          <a:xfrm>
            <a:off x="4841600" y="1264612"/>
            <a:ext cx="370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Calibre"/>
              </a:rPr>
              <a:t>Master Housing Unit</a:t>
            </a: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30E0E8-0AD3-4CCD-BE48-AD05C69CBC76}"/>
              </a:ext>
            </a:extLst>
          </p:cNvPr>
          <p:cNvCxnSpPr/>
          <p:nvPr/>
        </p:nvCxnSpPr>
        <p:spPr>
          <a:xfrm flipH="1">
            <a:off x="6442248" y="1756179"/>
            <a:ext cx="314960" cy="558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F6064A-B6CB-4D5B-A9CB-43A5ABD9E952}"/>
              </a:ext>
            </a:extLst>
          </p:cNvPr>
          <p:cNvSpPr txBox="1"/>
          <p:nvPr/>
        </p:nvSpPr>
        <p:spPr>
          <a:xfrm>
            <a:off x="4743026" y="158043"/>
            <a:ext cx="370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Calibre"/>
              </a:rPr>
              <a:t>Hand Force Sensor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99F80A-C837-4FDB-992B-2C79822657ED}"/>
              </a:ext>
            </a:extLst>
          </p:cNvPr>
          <p:cNvCxnSpPr>
            <a:cxnSpLocks/>
          </p:cNvCxnSpPr>
          <p:nvPr/>
        </p:nvCxnSpPr>
        <p:spPr>
          <a:xfrm flipH="1">
            <a:off x="4709865" y="343887"/>
            <a:ext cx="538480" cy="914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47D70A-C9B1-4C2A-87CB-99BADDAB8A5A}"/>
              </a:ext>
            </a:extLst>
          </p:cNvPr>
          <p:cNvSpPr txBox="1"/>
          <p:nvPr/>
        </p:nvSpPr>
        <p:spPr>
          <a:xfrm>
            <a:off x="1343838" y="2609425"/>
            <a:ext cx="370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Calibre"/>
              </a:rPr>
              <a:t>Optical Sensor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143FEC-C9B4-4D03-B43A-75FAF95A4C1E}"/>
              </a:ext>
            </a:extLst>
          </p:cNvPr>
          <p:cNvCxnSpPr>
            <a:cxnSpLocks/>
          </p:cNvCxnSpPr>
          <p:nvPr/>
        </p:nvCxnSpPr>
        <p:spPr>
          <a:xfrm>
            <a:off x="3396402" y="3045882"/>
            <a:ext cx="406400" cy="50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F3390F-42CA-4C21-B4BD-E00E607BEA73}"/>
              </a:ext>
            </a:extLst>
          </p:cNvPr>
          <p:cNvSpPr txBox="1"/>
          <p:nvPr/>
        </p:nvSpPr>
        <p:spPr>
          <a:xfrm>
            <a:off x="7192508" y="2530863"/>
            <a:ext cx="3708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Calibre"/>
              </a:rPr>
              <a:t>Optical Sensor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44F853-AB07-4893-A20C-03A7A35038EF}"/>
              </a:ext>
            </a:extLst>
          </p:cNvPr>
          <p:cNvCxnSpPr>
            <a:cxnSpLocks/>
          </p:cNvCxnSpPr>
          <p:nvPr/>
        </p:nvCxnSpPr>
        <p:spPr>
          <a:xfrm flipH="1">
            <a:off x="8547521" y="2953312"/>
            <a:ext cx="213360" cy="233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52C52D1-D01E-478F-8CAD-617AFA84C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32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engine, computer&#10;&#10;Description generated with very high confidence">
            <a:extLst>
              <a:ext uri="{FF2B5EF4-FFF2-40B4-BE49-F238E27FC236}">
                <a16:creationId xmlns:a16="http://schemas.microsoft.com/office/drawing/2014/main" id="{58B171BB-9A3F-45B9-AACB-7AF7E0DD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34" y="366696"/>
            <a:ext cx="8962766" cy="5258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3141E-27AE-46F0-9C70-29E67CE54358}"/>
              </a:ext>
            </a:extLst>
          </p:cNvPr>
          <p:cNvSpPr txBox="1"/>
          <p:nvPr/>
        </p:nvSpPr>
        <p:spPr>
          <a:xfrm>
            <a:off x="4116859" y="2077994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C00000"/>
                </a:solidFill>
                <a:latin typeface="calibre"/>
              </a:rPr>
              <a:t>Battery</a:t>
            </a:r>
          </a:p>
        </p:txBody>
      </p:sp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B7D5007F-5A7B-447F-AC02-B01E38DF9AD6}"/>
              </a:ext>
            </a:extLst>
          </p:cNvPr>
          <p:cNvSpPr/>
          <p:nvPr/>
        </p:nvSpPr>
        <p:spPr>
          <a:xfrm rot="10740000">
            <a:off x="2434568" y="3001561"/>
            <a:ext cx="700628" cy="1628042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7C65A-4820-45C9-BD6C-5D091C120312}"/>
              </a:ext>
            </a:extLst>
          </p:cNvPr>
          <p:cNvSpPr txBox="1"/>
          <p:nvPr/>
        </p:nvSpPr>
        <p:spPr>
          <a:xfrm>
            <a:off x="1779786" y="2762661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e"/>
              </a:rPr>
              <a:t>Front Wheel Servo</a:t>
            </a: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69184EA8-160B-4AD5-A272-4311450C7D27}"/>
              </a:ext>
            </a:extLst>
          </p:cNvPr>
          <p:cNvSpPr/>
          <p:nvPr/>
        </p:nvSpPr>
        <p:spPr>
          <a:xfrm>
            <a:off x="5583101" y="3617326"/>
            <a:ext cx="1669232" cy="73152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53EB9-0061-4A86-BEF0-E9D8027F92CE}"/>
              </a:ext>
            </a:extLst>
          </p:cNvPr>
          <p:cNvSpPr txBox="1"/>
          <p:nvPr/>
        </p:nvSpPr>
        <p:spPr>
          <a:xfrm>
            <a:off x="5153026" y="4349835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e"/>
              </a:rPr>
              <a:t>Back Wheel Servo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56D97-7D15-42A9-94C6-8CE1B1FFFA5D}"/>
              </a:ext>
            </a:extLst>
          </p:cNvPr>
          <p:cNvSpPr txBox="1"/>
          <p:nvPr/>
        </p:nvSpPr>
        <p:spPr>
          <a:xfrm>
            <a:off x="3917350" y="4638160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e"/>
              </a:rPr>
              <a:t>Load Cell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ACF8A-178D-403A-BF7F-C02D093A836B}"/>
              </a:ext>
            </a:extLst>
          </p:cNvPr>
          <p:cNvSpPr txBox="1"/>
          <p:nvPr/>
        </p:nvSpPr>
        <p:spPr>
          <a:xfrm>
            <a:off x="8020142" y="1330397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e"/>
              </a:rPr>
              <a:t>Master PCB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3EDF4-8D81-4F56-8B60-561A188F95A6}"/>
              </a:ext>
            </a:extLst>
          </p:cNvPr>
          <p:cNvSpPr txBox="1"/>
          <p:nvPr/>
        </p:nvSpPr>
        <p:spPr>
          <a:xfrm>
            <a:off x="1405112" y="1042636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e"/>
              </a:rPr>
              <a:t>To Optical Sensor</a:t>
            </a:r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CA8161-C42C-46E4-8B73-0E953C5DF501}"/>
              </a:ext>
            </a:extLst>
          </p:cNvPr>
          <p:cNvCxnSpPr/>
          <p:nvPr/>
        </p:nvCxnSpPr>
        <p:spPr>
          <a:xfrm flipH="1" flipV="1">
            <a:off x="1417465" y="1696111"/>
            <a:ext cx="599440" cy="40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5D58CB2-5204-4E88-B972-D394A29CD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2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/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Master PCB</a:t>
            </a:r>
            <a:endParaRPr lang="en-US"/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9A31E123-6E9E-4E0C-8A93-9663493A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934941"/>
            <a:ext cx="4053840" cy="4622358"/>
          </a:xfrm>
          <a:prstGeom prst="rect">
            <a:avLst/>
          </a:prstGeom>
        </p:spPr>
      </p:pic>
      <p:pic>
        <p:nvPicPr>
          <p:cNvPr id="6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9EE8994B-B2FC-4577-9137-521A1196B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3" b="2677"/>
          <a:stretch/>
        </p:blipFill>
        <p:spPr>
          <a:xfrm>
            <a:off x="7030720" y="553237"/>
            <a:ext cx="4368802" cy="500429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6B5287D-A416-440B-9B84-7DDF690E3B2D}"/>
              </a:ext>
            </a:extLst>
          </p:cNvPr>
          <p:cNvSpPr/>
          <p:nvPr/>
        </p:nvSpPr>
        <p:spPr>
          <a:xfrm>
            <a:off x="5220716" y="2800604"/>
            <a:ext cx="1750568" cy="83007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223E255-DFF0-4DDF-BB4A-F134625F39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6A23E32B-685B-4D28-98D1-34AEF78A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781" y="407939"/>
            <a:ext cx="6360287" cy="52063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6ADFCB-D36F-4F88-8744-87E157CEA294}"/>
              </a:ext>
            </a:extLst>
          </p:cNvPr>
          <p:cNvSpPr/>
          <p:nvPr/>
        </p:nvSpPr>
        <p:spPr>
          <a:xfrm>
            <a:off x="6974146" y="2573743"/>
            <a:ext cx="1280777" cy="762560"/>
          </a:xfrm>
          <a:prstGeom prst="ellipse">
            <a:avLst/>
          </a:prstGeom>
          <a:noFill/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99A591-355E-4B62-858B-E8664151AA8A}"/>
              </a:ext>
            </a:extLst>
          </p:cNvPr>
          <p:cNvSpPr/>
          <p:nvPr/>
        </p:nvSpPr>
        <p:spPr>
          <a:xfrm>
            <a:off x="5487016" y="3262000"/>
            <a:ext cx="1415970" cy="885463"/>
          </a:xfrm>
          <a:prstGeom prst="ellipse">
            <a:avLst/>
          </a:prstGeom>
          <a:noFill/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9B4FE9A-A6E8-4A64-98B6-7CCDF188F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F7E2D87D-DFFA-4718-9F37-2DA49F9F1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287242"/>
            <a:ext cx="7162800" cy="2366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0550769" cy="1143000"/>
          </a:xfrm>
          <a:prstGeom prst="rect">
            <a:avLst/>
          </a:prstGeom>
        </p:spPr>
        <p:txBody>
          <a:bodyPr anchor="t"/>
          <a:lstStyle/>
          <a:p>
            <a:pPr algn="l"/>
            <a:r>
              <a:rPr lang="en-US" b="1">
                <a:solidFill>
                  <a:srgbClr val="13294B"/>
                </a:solidFill>
                <a:latin typeface="Georgia"/>
              </a:rPr>
              <a:t>Power Module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3661" y="1203961"/>
            <a:ext cx="4485249" cy="4320309"/>
          </a:xfrm>
          <a:prstGeom prst="rect">
            <a:avLst/>
          </a:prstGeom>
        </p:spPr>
        <p:txBody>
          <a:bodyPr anchor="t"/>
          <a:lstStyle/>
          <a:p>
            <a:r>
              <a:rPr lang="en-US" sz="2400">
                <a:solidFill>
                  <a:srgbClr val="13294B"/>
                </a:solidFill>
                <a:latin typeface="Calibri"/>
                <a:ea typeface="Calibri" charset="0"/>
                <a:cs typeface="Calibri"/>
              </a:rPr>
              <a:t>Texas Instruments </a:t>
            </a:r>
            <a:r>
              <a:rPr lang="en-US" sz="2400">
                <a:solidFill>
                  <a:srgbClr val="13294B"/>
                </a:solidFill>
                <a:latin typeface="Calibri"/>
                <a:cs typeface="Calibri"/>
              </a:rPr>
              <a:t>TPS563240 Buck converters (pair) </a:t>
            </a:r>
          </a:p>
          <a:p>
            <a:r>
              <a:rPr lang="en-US" sz="2400">
                <a:solidFill>
                  <a:srgbClr val="13294B"/>
                </a:solidFill>
                <a:latin typeface="Calibri"/>
                <a:cs typeface="Calibri"/>
              </a:rPr>
              <a:t>MOSFET controlled power switch</a:t>
            </a: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BC9D2B09-5E9C-4C51-B918-7C7E1FD9C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45516" r="3682" b="-339"/>
          <a:stretch/>
        </p:blipFill>
        <p:spPr>
          <a:xfrm>
            <a:off x="7215632" y="1764695"/>
            <a:ext cx="4852412" cy="32994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9ADB90-E0F2-444E-B72E-0F257760AA12}"/>
              </a:ext>
            </a:extLst>
          </p:cNvPr>
          <p:cNvSpPr/>
          <p:nvPr/>
        </p:nvSpPr>
        <p:spPr>
          <a:xfrm>
            <a:off x="7613015" y="3574415"/>
            <a:ext cx="3108960" cy="1168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39E673-C90A-43F4-B85E-0D892042C8EC}"/>
              </a:ext>
            </a:extLst>
          </p:cNvPr>
          <p:cNvSpPr/>
          <p:nvPr/>
        </p:nvSpPr>
        <p:spPr>
          <a:xfrm>
            <a:off x="8852535" y="2599054"/>
            <a:ext cx="1869440" cy="975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841B3DF-A03D-40C5-8E0D-7E0817A19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00" y="1207760"/>
            <a:ext cx="2357120" cy="2319039"/>
          </a:xfrm>
          <a:prstGeom prst="rect">
            <a:avLst/>
          </a:prstGeom>
        </p:spPr>
      </p:pic>
      <p:pic>
        <p:nvPicPr>
          <p:cNvPr id="5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EBDD2F5-11B7-42AC-A073-B4C0BF722C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6A085F74-081F-4C27-86FD-A02C89C0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052" y="419127"/>
            <a:ext cx="6375990" cy="52400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2A10268-78CD-4CF5-A3F3-CEA23C5A4829}"/>
              </a:ext>
            </a:extLst>
          </p:cNvPr>
          <p:cNvSpPr/>
          <p:nvPr/>
        </p:nvSpPr>
        <p:spPr>
          <a:xfrm>
            <a:off x="5638799" y="1819938"/>
            <a:ext cx="1242238" cy="710611"/>
          </a:xfrm>
          <a:prstGeom prst="ellipse">
            <a:avLst/>
          </a:prstGeom>
          <a:noFill/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A6C7C68-93AE-47A4-8AFD-4497DBB5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34000" r="32246" b="34286"/>
          <a:stretch/>
        </p:blipFill>
        <p:spPr>
          <a:xfrm>
            <a:off x="9935137" y="5816241"/>
            <a:ext cx="2166481" cy="10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437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ILtemplates">
  <a:themeElements>
    <a:clrScheme name="Custom 3">
      <a:dk1>
        <a:srgbClr val="131F33"/>
      </a:dk1>
      <a:lt1>
        <a:srgbClr val="FFFFFF"/>
      </a:lt1>
      <a:dk2>
        <a:srgbClr val="FA6300"/>
      </a:dk2>
      <a:lt2>
        <a:srgbClr val="FAFAFA"/>
      </a:lt2>
      <a:accent1>
        <a:srgbClr val="131F33"/>
      </a:accent1>
      <a:accent2>
        <a:srgbClr val="FA6300"/>
      </a:accent2>
      <a:accent3>
        <a:srgbClr val="555555"/>
      </a:accent3>
      <a:accent4>
        <a:srgbClr val="888888"/>
      </a:accent4>
      <a:accent5>
        <a:srgbClr val="4BACC6"/>
      </a:accent5>
      <a:accent6>
        <a:srgbClr val="F79646"/>
      </a:accent6>
      <a:hlink>
        <a:srgbClr val="666666"/>
      </a:hlink>
      <a:folHlink>
        <a:srgbClr val="AAAAAA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ILtemplates" id="{6EC0D3B8-D00B-9A47-9A8C-D7EB10692958}" vid="{653600DB-8A06-0545-A332-28A5B2E837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ThemeILtemplates</vt:lpstr>
      <vt:lpstr>PowerPoint Presentation</vt:lpstr>
      <vt:lpstr>Motivation</vt:lpstr>
      <vt:lpstr>PowerPoint Presentation</vt:lpstr>
      <vt:lpstr>PowerPoint Presentation</vt:lpstr>
      <vt:lpstr>PowerPoint Presentation</vt:lpstr>
      <vt:lpstr>Master PCB</vt:lpstr>
      <vt:lpstr>PowerPoint Presentation</vt:lpstr>
      <vt:lpstr>Power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Encoder</vt:lpstr>
      <vt:lpstr>Optical Encoder</vt:lpstr>
      <vt:lpstr>PowerPoint Presentation</vt:lpstr>
      <vt:lpstr>PowerPoint Presentation</vt:lpstr>
      <vt:lpstr>PowerPoint Presentation</vt:lpstr>
      <vt:lpstr>Challenges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Hoerr</dc:creator>
  <cp:revision>7</cp:revision>
  <dcterms:created xsi:type="dcterms:W3CDTF">2016-01-13T21:18:08Z</dcterms:created>
  <dcterms:modified xsi:type="dcterms:W3CDTF">2019-12-11T05:57:44Z</dcterms:modified>
</cp:coreProperties>
</file>