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T Sans Narrow"/>
      <p:regular r:id="rId19"/>
      <p:bold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C08AAE1-7787-4D2E-89F4-4862E2FADABF}">
  <a:tblStyle styleId="{0C08AAE1-7787-4D2E-89F4-4862E2FADA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Narrow-bold.fntdata"/><Relationship Id="rId11" Type="http://schemas.openxmlformats.org/officeDocument/2006/relationships/slide" Target="slides/slide5.xml"/><Relationship Id="rId22" Type="http://schemas.openxmlformats.org/officeDocument/2006/relationships/font" Target="fonts/OpenSans-bold.fntdata"/><Relationship Id="rId10" Type="http://schemas.openxmlformats.org/officeDocument/2006/relationships/slide" Target="slides/slide4.xml"/><Relationship Id="rId21" Type="http://schemas.openxmlformats.org/officeDocument/2006/relationships/font" Target="fonts/OpenSans-regular.fntdata"/><Relationship Id="rId13" Type="http://schemas.openxmlformats.org/officeDocument/2006/relationships/slide" Target="slides/slide7.xml"/><Relationship Id="rId24" Type="http://schemas.openxmlformats.org/officeDocument/2006/relationships/font" Target="fonts/OpenSans-boldItalic.fntdata"/><Relationship Id="rId12" Type="http://schemas.openxmlformats.org/officeDocument/2006/relationships/slide" Target="slides/slide6.xml"/><Relationship Id="rId23" Type="http://schemas.openxmlformats.org/officeDocument/2006/relationships/font" Target="fonts/OpenSans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PTSansNarrow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28cc18eb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28cc18eb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Raihana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028cc18eb1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028cc18eb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Raihana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28cc18eb1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28cc18eb1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28cc18eb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028cc18eb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Raihana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28cc18eb1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28cc18eb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Raihana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28cc18eb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28cc18eb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Raihana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28cc18eb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28cc18eb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generator: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motor attached to bike -&gt; variable DC motor output -&gt; steady voltage for AC peaks (19V instead of 170V) -&gt; AC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grid being read by sensors, microcontroller process, inverter controlled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path through grid safety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display features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28cc18eb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28cc18eb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28cc18eb1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028cc18eb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28cc18eb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28cc18eb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sensing system consists of…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hardware components (needed for microcontroller 0-5.5V input, and differential for inverter two signals)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software components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requirements &amp; challenges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noise -&gt; </a:t>
            </a:r>
            <a:r>
              <a:rPr lang="en"/>
              <a:t>small voltages couldn’t be read. 0-5V scale read by microcon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frequent calibration still needed (for grid– every new day), but still do-able for grid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inverter issues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noise: calibrate every usage, but still kind of do-able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hot enough– stable (or op-amps just stopped working)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transition to microcontroller– now that i’ve talked about the issues with the sensing system, let’s next talk about all the issues we ran into with the microcontroller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028cc18eb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028cc18eb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 ATmega32U4’s in stock at the time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couldn’t program with Arduino interface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to program– supposedly default internal, but default external -&gt; no crystal footprint on PCB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tried external -&gt; but incorrect output (pulsed)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multi-core– run multiple programs at once. multi-thread– switch back and forth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register manipulation– couldn’t use a library directly as is and we had to revise it– which leads to our discussion on the Display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5.jp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293257"/>
            <a:ext cx="7136700" cy="16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00"/>
              <a:t>Exercise </a:t>
            </a:r>
            <a:r>
              <a:rPr lang="en" sz="4900"/>
              <a:t>Bike Generator with</a:t>
            </a:r>
            <a:endParaRPr sz="4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900"/>
              <a:t>Grid Synchronization</a:t>
            </a:r>
            <a:endParaRPr sz="4900"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9262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Elisa Krause, Raihana Hossain, Tiffany Wang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311700" y="1860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</a:t>
            </a:r>
            <a:endParaRPr/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828775"/>
            <a:ext cx="8520600" cy="40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Pressing the button for less than 2 seconds will switch modes.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red LED is on and the green LED is off when the display is in Mode 1 (power mode). The green LED is on and the red LED is off when the display is in Mode 2 (energy mode). 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 Mode 2, holding down the button for more than 2 seconds resets the display to 0. 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Revise SevSeg library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power and energy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 modes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correct values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SevSeg library wasn’t able to work with our microcontroller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2"/>
          <p:cNvPicPr preferRelativeResize="0"/>
          <p:nvPr/>
        </p:nvPicPr>
        <p:blipFill rotWithShape="1">
          <a:blip r:embed="rId3">
            <a:alphaModFix/>
          </a:blip>
          <a:srcRect b="30769" l="33462" r="27699" t="31762"/>
          <a:stretch/>
        </p:blipFill>
        <p:spPr>
          <a:xfrm>
            <a:off x="6364599" y="2571749"/>
            <a:ext cx="2249851" cy="16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 Features</a:t>
            </a:r>
            <a:endParaRPr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037725"/>
            <a:ext cx="8520600" cy="12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❖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Fuse</a:t>
            </a:r>
            <a:endParaRPr sz="1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❖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b="1"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Requirement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: The relay disconnects the grid from our device after 2 seconds of inactivity of the bike.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type="title"/>
          </p:nvPr>
        </p:nvSpPr>
        <p:spPr>
          <a:xfrm>
            <a:off x="311700" y="26002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Ethics and Safety</a:t>
            </a:r>
            <a:endParaRPr/>
          </a:p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311700" y="3307600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❖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 voltage/current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❖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Revision of original goal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goal: output 40W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After design review, we changed plans to 10W or less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Recommendations for further work</a:t>
            </a:r>
            <a:endParaRPr/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311700" y="14949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LCD display for more visual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microcontroller capable of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multi-core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ncorporate higher voltages and higher power (higher ratings, heat sinks, ventilation)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Consult grid synchronization professionals and implement additional requirements/features that would be needed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194800" y="1585088"/>
            <a:ext cx="4072500" cy="25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Harness the energy from gym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bike workouts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Utilize the energy already being generated in gyms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 display features to serve as motivation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4125" y="1255563"/>
            <a:ext cx="4448175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311700" y="1474800"/>
            <a:ext cx="8520600" cy="21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Rider is able to generate at least </a:t>
            </a:r>
            <a:r>
              <a:rPr lang="en" sz="2000" strike="sng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40W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10W of electricity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while pedaling exercise bike at moderate biking speed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 output from bike is able to synchronize to the gym’s grid 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Display is able to show current power being generated and total energy generated since the last reset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Images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325" y="1618063"/>
            <a:ext cx="2213226" cy="2950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613" y="1152425"/>
            <a:ext cx="3239350" cy="242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1913" y="1152425"/>
            <a:ext cx="3187482" cy="242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9563" y="0"/>
            <a:ext cx="7184866" cy="49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</a:t>
            </a:r>
            <a:r>
              <a:rPr lang="en"/>
              <a:t> Diagram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4000" y="11"/>
            <a:ext cx="1680000" cy="1184039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Boost Converter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DC-DC converter must be able to output </a:t>
            </a:r>
            <a:r>
              <a:rPr lang="en" sz="1400" strike="sng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170VDC ±5%</a:t>
            </a: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19VDC 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±5%.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DC-DC converter must generate a 15V ±5V supply for the voltage regulators.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Flyback topology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Analog controller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Feedback ratio changes control transfer function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Transformer did not match datasheet specifications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Unable to generate secondary output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Large ringing on switch node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18016" l="61130" r="11644" t="10432"/>
          <a:stretch/>
        </p:blipFill>
        <p:spPr>
          <a:xfrm>
            <a:off x="6176100" y="2471850"/>
            <a:ext cx="2656200" cy="1806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/>
        </p:nvSpPr>
        <p:spPr>
          <a:xfrm>
            <a:off x="6204000" y="4278450"/>
            <a:ext cx="260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MOSFET Vds ringing (20V division)</a:t>
            </a:r>
            <a:endParaRPr i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2336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Inverter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871775"/>
            <a:ext cx="8520600" cy="3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Inverter must be able to output 19/√2 Vrms ±10% with a power factor of 0.7 or greater.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ust be able to output </a:t>
            </a:r>
            <a:r>
              <a:rPr lang="en" strike="sng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80W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10W.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voltage frequency must be able to synchronize to an external sinusoidal signal’s frequency within ±10% and have no more than a 20° phase angle between the two.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code </a:t>
            </a:r>
            <a:r>
              <a:rPr lang="en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works with Arduino Uno</a:t>
            </a:r>
            <a:endParaRPr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 integrated with our board</a:t>
            </a:r>
            <a:endParaRPr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Design: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Hardware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 bridge topology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inductive filter on output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Switching signals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PLL algorithm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Challenges: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PLL algorithm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900" y="2241450"/>
            <a:ext cx="2999424" cy="224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4536513" y="4491000"/>
            <a:ext cx="386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Teal: Averaged output of control switching signal</a:t>
            </a:r>
            <a:endParaRPr i="1"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Blue: Grid reference signal</a:t>
            </a:r>
            <a:endParaRPr i="1" sz="1200"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4300" y="0"/>
            <a:ext cx="1689700" cy="119085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/>
          <p:nvPr>
            <p:ph type="title"/>
          </p:nvPr>
        </p:nvSpPr>
        <p:spPr>
          <a:xfrm>
            <a:off x="311700" y="2128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Sensing </a:t>
            </a:r>
            <a:endParaRPr/>
          </a:p>
        </p:txBody>
      </p:sp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311700" y="753450"/>
            <a:ext cx="8520600" cy="43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❖"/>
            </a:pPr>
            <a:r>
              <a:rPr b="1"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Requirements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Must be able to measure grid voltage with an accuracy of ±5%.</a:t>
            </a:r>
            <a:endParaRPr sz="135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 be able to measure inverter voltage with an accuracy of ±5%.</a:t>
            </a:r>
            <a:endParaRPr b="1" i="1" sz="135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Current measurements processed by the microcontroller must match a reference ammeter measurement within ±5%.</a:t>
            </a:r>
            <a:endParaRPr sz="1350">
              <a:solidFill>
                <a:srgbClr val="38761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❖"/>
            </a:pPr>
            <a:r>
              <a:rPr b="1"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0-5.5V microcontroller input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■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voltage dividers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■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op-amps: level-shifters, differential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software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■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calibration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■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map from ADC -&gt; 0-5V signal -&gt; original signal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❖"/>
            </a:pPr>
            <a:r>
              <a:rPr b="1"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difficult to measure small voltages– resolution of voltage dividers (170V -&gt; 50V)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inverter accuracy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2" marL="13716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■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noise from many components in inverter path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432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➢"/>
            </a:pPr>
            <a:r>
              <a:rPr lang="en" sz="1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op-amp outputs change or stop working from higher temperature (no ventilation with box)</a:t>
            </a:r>
            <a:endParaRPr sz="13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9" name="Google Shape;119;p20"/>
          <p:cNvGraphicFramePr/>
          <p:nvPr/>
        </p:nvGraphicFramePr>
        <p:xfrm>
          <a:off x="5905275" y="21483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{0C08AAE1-7787-4D2E-89F4-4862E2FADABF}</a:tableStyleId>
              </a:tblPr>
              <a:tblGrid>
                <a:gridCol w="1279500"/>
                <a:gridCol w="1341500"/>
              </a:tblGrid>
              <a:tr h="471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Grid </a:t>
                      </a:r>
                      <a:r>
                        <a:rPr b="1" lang="en" sz="1200"/>
                        <a:t>Voltage Input</a:t>
                      </a:r>
                      <a:endParaRPr b="1"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Grid </a:t>
                      </a:r>
                      <a:r>
                        <a:rPr b="1" lang="en" sz="1200"/>
                        <a:t>Voltage Read</a:t>
                      </a:r>
                      <a:endParaRPr b="1" sz="1200"/>
                    </a:p>
                  </a:txBody>
                  <a:tcPr marT="45700" marB="45700" marR="45700" marL="45700"/>
                </a:tc>
              </a:tr>
              <a:tr h="31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0V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0.11V</a:t>
                      </a:r>
                      <a:endParaRPr sz="1200"/>
                    </a:p>
                  </a:txBody>
                  <a:tcPr marT="45700" marB="45700" marR="45700" marL="45700"/>
                </a:tc>
              </a:tr>
              <a:tr h="31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10V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10.11V</a:t>
                      </a:r>
                      <a:endParaRPr sz="1200"/>
                    </a:p>
                  </a:txBody>
                  <a:tcPr marT="45700" marB="45700" marR="45700" marL="45700"/>
                </a:tc>
              </a:tr>
              <a:tr h="314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</a:t>
                      </a:r>
                      <a:r>
                        <a:rPr lang="en" sz="1200"/>
                        <a:t>V</a:t>
                      </a:r>
                      <a:endParaRPr sz="1200"/>
                    </a:p>
                  </a:txBody>
                  <a:tcPr marT="45700" marB="45700" marR="45700" marL="45700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20.12V</a:t>
                      </a:r>
                      <a:endParaRPr sz="1200"/>
                    </a:p>
                  </a:txBody>
                  <a:tcPr marT="45700" marB="45700" marR="45700" marL="4570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139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❖"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ATmega16U4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internal vs external clock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programming: incorrect default configuration-- crystal needed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incorrect digital output (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pulsed when it should be constant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fast enough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multi-core, multi-thread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combine: display code, inverter code, PLL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➢"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can’t access some pins with shortcuts (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DDRx, PORTx 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instead of pinMode, digital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Read/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Write)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38350" l="-1750" r="1750" t="-10463"/>
          <a:stretch/>
        </p:blipFill>
        <p:spPr>
          <a:xfrm>
            <a:off x="4874675" y="3355138"/>
            <a:ext cx="2789676" cy="120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 rotWithShape="1">
          <a:blip r:embed="rId4">
            <a:alphaModFix/>
          </a:blip>
          <a:srcRect b="22635" l="0" r="0" t="9755"/>
          <a:stretch/>
        </p:blipFill>
        <p:spPr>
          <a:xfrm>
            <a:off x="1518325" y="3545450"/>
            <a:ext cx="2549150" cy="10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1479650" y="4569025"/>
            <a:ext cx="2626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inverter output without display code</a:t>
            </a:r>
            <a:endParaRPr i="1" sz="1200"/>
          </a:p>
        </p:txBody>
      </p:sp>
      <p:sp>
        <p:nvSpPr>
          <p:cNvPr id="128" name="Google Shape;128;p21"/>
          <p:cNvSpPr txBox="1"/>
          <p:nvPr/>
        </p:nvSpPr>
        <p:spPr>
          <a:xfrm>
            <a:off x="5084813" y="4569025"/>
            <a:ext cx="23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/>
              <a:t>inverter output with display code</a:t>
            </a:r>
            <a:endParaRPr i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Microcontroller (ATmega32U4)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