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3"/>
  </p:notesMasterIdLst>
  <p:handoutMasterIdLst>
    <p:handoutMasterId r:id="rId44"/>
  </p:handoutMasterIdLst>
  <p:sldIdLst>
    <p:sldId id="267" r:id="rId3"/>
    <p:sldId id="268" r:id="rId4"/>
    <p:sldId id="289" r:id="rId5"/>
    <p:sldId id="278" r:id="rId6"/>
    <p:sldId id="349" r:id="rId7"/>
    <p:sldId id="325" r:id="rId8"/>
    <p:sldId id="279" r:id="rId9"/>
    <p:sldId id="350" r:id="rId10"/>
    <p:sldId id="353" r:id="rId11"/>
    <p:sldId id="320" r:id="rId12"/>
    <p:sldId id="334" r:id="rId13"/>
    <p:sldId id="281" r:id="rId14"/>
    <p:sldId id="321" r:id="rId15"/>
    <p:sldId id="323" r:id="rId16"/>
    <p:sldId id="335" r:id="rId17"/>
    <p:sldId id="345" r:id="rId18"/>
    <p:sldId id="354" r:id="rId19"/>
    <p:sldId id="326" r:id="rId20"/>
    <p:sldId id="327" r:id="rId21"/>
    <p:sldId id="339" r:id="rId22"/>
    <p:sldId id="346" r:id="rId23"/>
    <p:sldId id="355" r:id="rId24"/>
    <p:sldId id="328" r:id="rId25"/>
    <p:sldId id="329" r:id="rId26"/>
    <p:sldId id="338" r:id="rId27"/>
    <p:sldId id="347" r:id="rId28"/>
    <p:sldId id="356" r:id="rId29"/>
    <p:sldId id="331" r:id="rId30"/>
    <p:sldId id="332" r:id="rId31"/>
    <p:sldId id="340" r:id="rId32"/>
    <p:sldId id="341" r:id="rId33"/>
    <p:sldId id="351" r:id="rId34"/>
    <p:sldId id="343" r:id="rId35"/>
    <p:sldId id="344" r:id="rId36"/>
    <p:sldId id="348" r:id="rId37"/>
    <p:sldId id="352" r:id="rId38"/>
    <p:sldId id="314" r:id="rId39"/>
    <p:sldId id="313" r:id="rId40"/>
    <p:sldId id="288" r:id="rId41"/>
    <p:sldId id="28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253" autoAdjust="0"/>
  </p:normalViewPr>
  <p:slideViewPr>
    <p:cSldViewPr snapToGrid="0">
      <p:cViewPr varScale="1">
        <p:scale>
          <a:sx n="97" d="100"/>
          <a:sy n="97" d="100"/>
        </p:scale>
        <p:origin x="48" y="47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0FDE8-3B80-4AAC-92F2-E3D0667D4E7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79F74-2001-4B21-B06E-FA23C7F2D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25FBA-1311-468D-8115-8778B0F7BEEC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67C00-F679-4C51-9894-9E2214E5C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2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0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82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10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62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01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5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25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90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26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0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08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82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0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17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6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25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88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06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09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20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1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82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19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66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076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175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260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00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11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193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6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9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7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7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80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915924" y="0"/>
            <a:ext cx="717804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0244" y="2514600"/>
            <a:ext cx="6629400" cy="27432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244" y="5303520"/>
            <a:ext cx="6629400" cy="457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5389C-FACC-452B-B4C1-3BD186F45CB8}" type="datetime1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0512" y="419099"/>
            <a:ext cx="2086087" cy="57531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419099"/>
            <a:ext cx="7277100" cy="57531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CE844-3C76-42C8-BBA9-088C96A067BA}" type="datetime1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4594C-40D9-4922-A63A-E4D7E3C24D49}" type="datetime1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-1" y="1676400"/>
            <a:ext cx="9313683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12848"/>
            <a:ext cx="6217920" cy="2862262"/>
          </a:xfrm>
        </p:spPr>
        <p:txBody>
          <a:bodyPr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120640"/>
            <a:ext cx="6217920" cy="457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05000"/>
            <a:ext cx="4572000" cy="4267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05000"/>
            <a:ext cx="4572000" cy="4267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7D855-A872-4272-B880-39A488A710E7}" type="datetime1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04999"/>
            <a:ext cx="4572000" cy="698351"/>
          </a:xfrm>
        </p:spPr>
        <p:txBody>
          <a:bodyPr anchor="ctr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603351"/>
            <a:ext cx="4572000" cy="356884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904999"/>
            <a:ext cx="4572000" cy="698351"/>
          </a:xfrm>
        </p:spPr>
        <p:txBody>
          <a:bodyPr anchor="ctr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603351"/>
            <a:ext cx="4572000" cy="356884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ACA8F-D5ED-4B90-A100-0BDC54A645DF}" type="datetime1">
              <a:rPr lang="en-US" smtClean="0"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9CD98-8566-471F-B6F9-93E04967ED47}" type="datetime1">
              <a:rPr lang="en-US" smtClean="0"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5E6A-2086-4CB2-B79F-96593439A0AC}" type="datetime1">
              <a:rPr lang="en-US" smtClean="0"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51760"/>
            <a:ext cx="3657600" cy="182880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020" y="688489"/>
            <a:ext cx="6080760" cy="548371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617720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8B26-E0E7-401D-95E5-683ED06BF9AD}" type="datetime1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0800000" algn="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651760"/>
            <a:ext cx="3657600" cy="1828800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94020" y="684943"/>
            <a:ext cx="6080760" cy="5486400"/>
          </a:xfrm>
          <a:solidFill>
            <a:schemeClr val="bg1">
              <a:lumMod val="90000"/>
              <a:lumOff val="10000"/>
            </a:schemeClr>
          </a:solidFill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4617720"/>
            <a:ext cx="3657600" cy="155448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8EC7-2C19-4F74-B285-CE160F4A579A}" type="datetime1">
              <a:rPr lang="en-US" smtClean="0"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hidden">
          <a:xfrm>
            <a:off x="0" y="5980361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524" y="214604"/>
            <a:ext cx="12188952" cy="452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 bwMode="hidden">
          <a:xfrm>
            <a:off x="1524" y="214604"/>
            <a:ext cx="12188952" cy="6217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419100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05000"/>
            <a:ext cx="9601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166" y="6484777"/>
            <a:ext cx="1335054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4020-EAAB-4E36-8532-04C08CBCE9E1}" type="datetime1">
              <a:rPr lang="en-US" smtClean="0"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84777"/>
            <a:ext cx="4123765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600" y="6484777"/>
            <a:ext cx="685800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SzPct val="9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7z0DtkrAO0" TargetMode="Externa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1335" y="1049572"/>
            <a:ext cx="7127218" cy="2743200"/>
          </a:xfrm>
        </p:spPr>
        <p:txBody>
          <a:bodyPr/>
          <a:lstStyle/>
          <a:p>
            <a:pPr algn="ctr"/>
            <a:r>
              <a:rPr lang="en-US" sz="5400" dirty="0"/>
              <a:t>Cell Phone Transmission Detector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244" y="4110824"/>
            <a:ext cx="6629400" cy="19679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 dirty="0"/>
              <a:t>ECE 445 Fall 2017 </a:t>
            </a:r>
          </a:p>
          <a:p>
            <a:r>
              <a:rPr lang="en-US" i="1" dirty="0"/>
              <a:t>Team 12</a:t>
            </a:r>
          </a:p>
          <a:p>
            <a:r>
              <a:rPr lang="en-US" sz="2000" i="1" dirty="0"/>
              <a:t>Anish Bhattacharya, Shandilya </a:t>
            </a:r>
            <a:r>
              <a:rPr lang="en-US" sz="2000" i="1" dirty="0" err="1"/>
              <a:t>Pachgade</a:t>
            </a:r>
            <a:r>
              <a:rPr lang="en-US" sz="2000" i="1" dirty="0"/>
              <a:t>, AJ Schroeder</a:t>
            </a:r>
          </a:p>
        </p:txBody>
      </p:sp>
      <p:pic>
        <p:nvPicPr>
          <p:cNvPr id="2050" name="Picture 2" descr="Image result for arecibo observa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54" y="3295084"/>
            <a:ext cx="4109678" cy="33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7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94B9C2-244A-4FF8-996E-BA144ECE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25" y="1621518"/>
            <a:ext cx="11559722" cy="48228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Detection distance up to 1 meter</a:t>
            </a:r>
          </a:p>
          <a:p>
            <a:pPr lvl="2"/>
            <a:r>
              <a:rPr lang="en-US" sz="2600" dirty="0"/>
              <a:t>Minimum discernible signal of –50dBm</a:t>
            </a:r>
          </a:p>
          <a:p>
            <a:r>
              <a:rPr lang="en-US" sz="3000" dirty="0"/>
              <a:t>Attenuate unwanted signals, FM radio (250MHz) and Bluetooth/</a:t>
            </a:r>
            <a:r>
              <a:rPr lang="en-US" sz="3000" dirty="0" err="1"/>
              <a:t>WiFi</a:t>
            </a:r>
            <a:r>
              <a:rPr lang="en-US" sz="3000" dirty="0"/>
              <a:t> (2.4GHz)</a:t>
            </a:r>
          </a:p>
          <a:p>
            <a:pPr lvl="2"/>
            <a:r>
              <a:rPr lang="en-US" sz="2600" dirty="0"/>
              <a:t>3dB drop for higher band</a:t>
            </a:r>
            <a:endParaRPr lang="en-US" dirty="0"/>
          </a:p>
          <a:p>
            <a:pPr lvl="2"/>
            <a:r>
              <a:rPr lang="en-US" sz="2600" dirty="0"/>
              <a:t>1dB drop lower band</a:t>
            </a:r>
            <a:endParaRPr lang="en-US" dirty="0"/>
          </a:p>
          <a:p>
            <a:r>
              <a:rPr lang="en-US" sz="3000" dirty="0"/>
              <a:t>Output DC signal</a:t>
            </a:r>
          </a:p>
          <a:p>
            <a:pPr lvl="2"/>
            <a:r>
              <a:rPr lang="en-US" sz="2600" dirty="0"/>
              <a:t>50mV minimum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90153C4-6428-4353-A53F-B62BB701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83" y="12356"/>
            <a:ext cx="9601200" cy="1257300"/>
          </a:xfrm>
        </p:spPr>
        <p:txBody>
          <a:bodyPr/>
          <a:lstStyle/>
          <a:p>
            <a:r>
              <a:rPr lang="en-US" dirty="0"/>
              <a:t>RF Module: Requirements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44DD68D-B9BB-4BAA-95BA-F9CB16F9B022}"/>
              </a:ext>
            </a:extLst>
          </p:cNvPr>
          <p:cNvSpPr txBox="1">
            <a:spLocks/>
          </p:cNvSpPr>
          <p:nvPr/>
        </p:nvSpPr>
        <p:spPr>
          <a:xfrm>
            <a:off x="976183" y="12356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RF Module: Design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E75C894-3FFD-4CCF-A0F9-E24A915816B0}"/>
              </a:ext>
            </a:extLst>
          </p:cNvPr>
          <p:cNvCxnSpPr/>
          <p:nvPr/>
        </p:nvCxnSpPr>
        <p:spPr>
          <a:xfrm>
            <a:off x="444843" y="1272745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5DB21FC0-40F0-4970-916D-39C8A7CA1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1476375"/>
            <a:ext cx="5474608" cy="126397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xmlns="" id="{437E5EED-61BE-439E-B846-997D17470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85" y="2020728"/>
            <a:ext cx="5705475" cy="312365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US" sz="3000" u="sng" dirty="0"/>
              <a:t>Parts</a:t>
            </a:r>
            <a:endParaRPr lang="en-US"/>
          </a:p>
          <a:p>
            <a:pPr marL="0" indent="0">
              <a:buNone/>
            </a:pPr>
            <a:r>
              <a:rPr lang="en-US" sz="2400" dirty="0"/>
              <a:t>Antenna: Pulse W5084K698MHz – 3.0GHz</a:t>
            </a:r>
          </a:p>
          <a:p>
            <a:pPr marL="0" indent="0">
              <a:buNone/>
            </a:pPr>
            <a:r>
              <a:rPr lang="en-US" sz="2400" dirty="0"/>
              <a:t>BPF: Designed with passive components</a:t>
            </a:r>
          </a:p>
          <a:p>
            <a:pPr marL="0" indent="0">
              <a:buNone/>
            </a:pPr>
            <a:r>
              <a:rPr lang="en-US" sz="2400" dirty="0"/>
              <a:t>Amplifier: </a:t>
            </a:r>
            <a:r>
              <a:rPr lang="en-US" sz="2400" dirty="0" err="1"/>
              <a:t>Qorvo</a:t>
            </a:r>
            <a:r>
              <a:rPr lang="en-US" sz="2400" dirty="0"/>
              <a:t> TQP3m9008, 20dBm Gain, 50MHz – 4.0GHz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Rectifier: Designed with Schottky diode</a:t>
            </a:r>
            <a:endParaRPr lang="en-US" dirty="0"/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xmlns="" id="{B9D466F5-A6A2-425C-94A2-3122F037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0" y="2905125"/>
            <a:ext cx="5464628" cy="339724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3521800D-9507-4A40-8A48-DE122A55F753}"/>
              </a:ext>
            </a:extLst>
          </p:cNvPr>
          <p:cNvSpPr txBox="1">
            <a:spLocks/>
          </p:cNvSpPr>
          <p:nvPr/>
        </p:nvSpPr>
        <p:spPr>
          <a:xfrm>
            <a:off x="5960636" y="3981450"/>
            <a:ext cx="1284061" cy="389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Antenna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4B18CA85-B4FC-4F66-AABB-A4373B028836}"/>
              </a:ext>
            </a:extLst>
          </p:cNvPr>
          <p:cNvSpPr txBox="1">
            <a:spLocks/>
          </p:cNvSpPr>
          <p:nvPr/>
        </p:nvSpPr>
        <p:spPr>
          <a:xfrm>
            <a:off x="8874302" y="3200400"/>
            <a:ext cx="1284061" cy="389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RF Amp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xmlns="" id="{7EF8AFA6-EA67-47EB-9F4D-07CE07E000E8}"/>
              </a:ext>
            </a:extLst>
          </p:cNvPr>
          <p:cNvSpPr txBox="1">
            <a:spLocks/>
          </p:cNvSpPr>
          <p:nvPr/>
        </p:nvSpPr>
        <p:spPr>
          <a:xfrm>
            <a:off x="10403112" y="3444396"/>
            <a:ext cx="1284061" cy="389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Rectifier</a:t>
            </a:r>
            <a:endParaRPr lang="en-US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xmlns="" id="{1CEB7525-B41F-43EF-9A5C-A20B74E45CB3}"/>
              </a:ext>
            </a:extLst>
          </p:cNvPr>
          <p:cNvSpPr txBox="1">
            <a:spLocks/>
          </p:cNvSpPr>
          <p:nvPr/>
        </p:nvSpPr>
        <p:spPr>
          <a:xfrm>
            <a:off x="6760466" y="3246755"/>
            <a:ext cx="1685471" cy="390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600" dirty="0">
                <a:solidFill>
                  <a:srgbClr val="000000"/>
                </a:solidFill>
              </a:rPr>
              <a:t>Bandpass Filter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3345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14" y="1489034"/>
            <a:ext cx="11248373" cy="1925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/>
              <a:t>Used typical center frequency-resonance formula for bandpass filter to find an LC value: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52" y="2451972"/>
            <a:ext cx="5643889" cy="229936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38409" y="4808121"/>
            <a:ext cx="11248373" cy="19258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/>
              <a:t>Values for C and L were chosen according to component availability/tolerances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887C63D-FF6E-4108-BF03-93EC1219D9BB}"/>
              </a:ext>
            </a:extLst>
          </p:cNvPr>
          <p:cNvSpPr txBox="1">
            <a:spLocks/>
          </p:cNvSpPr>
          <p:nvPr/>
        </p:nvSpPr>
        <p:spPr>
          <a:xfrm>
            <a:off x="1000028" y="61901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Lower Bandpass Filter: Calculations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14" y="1489034"/>
            <a:ext cx="11248373" cy="1925877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Created and simulated the calculated filter in </a:t>
            </a:r>
            <a:r>
              <a:rPr lang="en-US" sz="3000" dirty="0" err="1"/>
              <a:t>Keysight</a:t>
            </a:r>
            <a:r>
              <a:rPr lang="en-US" sz="3000" dirty="0"/>
              <a:t> ADS to visualize output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38409" y="4808121"/>
            <a:ext cx="11248373" cy="192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257" t="7625" r="15697" b="12684"/>
          <a:stretch/>
        </p:blipFill>
        <p:spPr>
          <a:xfrm>
            <a:off x="137850" y="2483288"/>
            <a:ext cx="6187039" cy="355425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583" t="3279" r="4945" b="1715"/>
          <a:stretch/>
        </p:blipFill>
        <p:spPr>
          <a:xfrm>
            <a:off x="6507479" y="2483287"/>
            <a:ext cx="5504914" cy="3554259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718A5A7-F9DD-4637-A53C-AB13EEFB9BED}"/>
              </a:ext>
            </a:extLst>
          </p:cNvPr>
          <p:cNvSpPr txBox="1">
            <a:spLocks/>
          </p:cNvSpPr>
          <p:nvPr/>
        </p:nvSpPr>
        <p:spPr>
          <a:xfrm>
            <a:off x="1034641" y="8661"/>
            <a:ext cx="10649459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Lower Bandpass Filter: Design Simulations</a:t>
            </a:r>
          </a:p>
        </p:txBody>
      </p:sp>
    </p:spTree>
    <p:extLst>
      <p:ext uri="{BB962C8B-B14F-4D97-AF65-F5344CB8AC3E}">
        <p14:creationId xmlns:p14="http://schemas.microsoft.com/office/powerpoint/2010/main" val="7848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814" y="1489034"/>
            <a:ext cx="11248373" cy="19258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/>
              <a:t>Using the same process for the upper band, the LC value was calculated, L &amp; C values chosen, and the circuit simulated in ADS: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38409" y="4808121"/>
            <a:ext cx="11248373" cy="1925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0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CBB180C3-BCC6-4914-A0D4-4A3545730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8" t="12733" r="17474" b="9587"/>
          <a:stretch/>
        </p:blipFill>
        <p:spPr>
          <a:xfrm>
            <a:off x="247566" y="2507992"/>
            <a:ext cx="6038119" cy="352680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DB2FD3D2-7ECE-42A7-AA84-EAFD3BCCA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5" t="5053" r="10053"/>
          <a:stretch/>
        </p:blipFill>
        <p:spPr>
          <a:xfrm>
            <a:off x="6543773" y="2502513"/>
            <a:ext cx="5408515" cy="354427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EC9C11C-9E17-4C97-A204-7E0B0385EE7D}"/>
              </a:ext>
            </a:extLst>
          </p:cNvPr>
          <p:cNvSpPr txBox="1">
            <a:spLocks/>
          </p:cNvSpPr>
          <p:nvPr/>
        </p:nvSpPr>
        <p:spPr>
          <a:xfrm>
            <a:off x="1104793" y="61901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Upper Bandpass Filter: Design Summary</a:t>
            </a:r>
          </a:p>
        </p:txBody>
      </p:sp>
    </p:spTree>
    <p:extLst>
      <p:ext uri="{BB962C8B-B14F-4D97-AF65-F5344CB8AC3E}">
        <p14:creationId xmlns:p14="http://schemas.microsoft.com/office/powerpoint/2010/main" val="2604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94B9C2-244A-4FF8-996E-BA144ECE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90600"/>
            <a:ext cx="5324021" cy="48974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000" dirty="0"/>
              <a:t>Detection distance of 1m?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MDS of –50dBm?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Lower band attenuation?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Upper band attenuation?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DC output of 50mV?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62337E1B-C8B0-4300-853F-88D43586D69A}"/>
              </a:ext>
            </a:extLst>
          </p:cNvPr>
          <p:cNvSpPr txBox="1">
            <a:spLocks/>
          </p:cNvSpPr>
          <p:nvPr/>
        </p:nvSpPr>
        <p:spPr>
          <a:xfrm>
            <a:off x="5694363" y="975855"/>
            <a:ext cx="5951537" cy="5229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Up to 3m detection distance</a:t>
            </a:r>
            <a:endParaRPr lang="en-US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MDS of ~-60dBm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~8dBm attenuation for FM radio, ~4.5dBm attenuation for BT/</a:t>
            </a:r>
            <a:r>
              <a:rPr lang="en-US" sz="3000" dirty="0" err="1"/>
              <a:t>WiFi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~1.5dBm attenuation at 800Mhz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~100mV output for active signal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0793E740-EA65-4D46-BF6D-AC7A9EB0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956" y="1362075"/>
            <a:ext cx="342900" cy="43881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815CC4C9-7FC7-46EF-8D9B-52AE14D66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956" y="2466975"/>
            <a:ext cx="342900" cy="438819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xmlns="" id="{42A7186F-E576-4191-8AB1-54BE9E6B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956" y="3552825"/>
            <a:ext cx="342900" cy="438819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xmlns="" id="{1CEDCC72-16DA-4768-B5C7-E01E3E0BC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958" y="4781550"/>
            <a:ext cx="342900" cy="438819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F5C1E626-2B3B-45AA-9382-028A31F5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956" y="5943600"/>
            <a:ext cx="342900" cy="43881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BBF8850-3E93-4402-A6B9-C4289AFD4B28}"/>
              </a:ext>
            </a:extLst>
          </p:cNvPr>
          <p:cNvSpPr txBox="1">
            <a:spLocks/>
          </p:cNvSpPr>
          <p:nvPr/>
        </p:nvSpPr>
        <p:spPr>
          <a:xfrm>
            <a:off x="976183" y="12356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RF</a:t>
            </a:r>
            <a:r>
              <a:rPr lang="en-US" dirty="0">
                <a:solidFill>
                  <a:srgbClr val="B79E6D"/>
                </a:solidFill>
              </a:rPr>
              <a:t> Module: Verifications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BBF8850-3E93-4402-A6B9-C4289AFD4B28}"/>
              </a:ext>
            </a:extLst>
          </p:cNvPr>
          <p:cNvSpPr txBox="1">
            <a:spLocks/>
          </p:cNvSpPr>
          <p:nvPr/>
        </p:nvSpPr>
        <p:spPr>
          <a:xfrm>
            <a:off x="976183" y="12356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RF</a:t>
            </a:r>
            <a:r>
              <a:rPr lang="en-US" dirty="0">
                <a:solidFill>
                  <a:srgbClr val="B79E6D"/>
                </a:solidFill>
              </a:rPr>
              <a:t> Module: Final Product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A9EE8A81-5CA5-46B2-908A-44D66BB0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95" y="1400175"/>
            <a:ext cx="7543800" cy="493717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6306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167" y="3516918"/>
            <a:ext cx="9601200" cy="1257300"/>
          </a:xfrm>
        </p:spPr>
        <p:txBody>
          <a:bodyPr/>
          <a:lstStyle/>
          <a:p>
            <a:r>
              <a:rPr lang="en-US" dirty="0"/>
              <a:t>Notification Module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156" y="4773386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9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Notification Module: Requirements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xmlns="" id="{D8C9C866-6038-444A-ABD8-D5C590D73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618735"/>
            <a:ext cx="11559722" cy="48228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Amplify input signal by at least 3.3V/50mV = 6.67x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Switch output signal within 10mV of </a:t>
            </a:r>
            <a:r>
              <a:rPr lang="en-US" sz="3000" dirty="0" err="1"/>
              <a:t>Vref</a:t>
            </a:r>
            <a:r>
              <a:rPr lang="en-US" sz="3000" dirty="0"/>
              <a:t> (3.3V)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LED switches visibly when signal detected</a:t>
            </a:r>
          </a:p>
        </p:txBody>
      </p:sp>
    </p:spTree>
    <p:extLst>
      <p:ext uri="{BB962C8B-B14F-4D97-AF65-F5344CB8AC3E}">
        <p14:creationId xmlns:p14="http://schemas.microsoft.com/office/powerpoint/2010/main" val="24377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Notification Module: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4F91E22-A7EA-48C9-A363-7FA05F17D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438" y="1419225"/>
            <a:ext cx="5356225" cy="174186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0B8AB9AA-FBD1-4EB1-8B22-B28BB9B3D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38" y="2155121"/>
            <a:ext cx="4735740" cy="2438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000" u="sng" dirty="0"/>
              <a:t>Parts</a:t>
            </a:r>
            <a:endParaRPr lang="en-US"/>
          </a:p>
          <a:p>
            <a:pPr marL="0" indent="0">
              <a:buNone/>
            </a:pPr>
            <a:r>
              <a:rPr lang="en-US" sz="2400" dirty="0"/>
              <a:t>Amplifier: TI LMC6022IM</a:t>
            </a:r>
          </a:p>
          <a:p>
            <a:pPr marL="0" indent="0">
              <a:buNone/>
            </a:pPr>
            <a:r>
              <a:rPr lang="en-US" sz="2400" dirty="0"/>
              <a:t>Comparator: TI LM339</a:t>
            </a:r>
          </a:p>
          <a:p>
            <a:pPr marL="0" indent="0">
              <a:buNone/>
            </a:pPr>
            <a:r>
              <a:rPr lang="en-US" sz="2400" dirty="0"/>
              <a:t>Notification Elements: 2.7V LED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7E59F029-97C3-40E1-B665-9A692CACB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285" y="3371850"/>
            <a:ext cx="6743136" cy="264281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06182E1F-B8F8-48E0-9FA5-6D20FE8155AD}"/>
              </a:ext>
            </a:extLst>
          </p:cNvPr>
          <p:cNvSpPr txBox="1">
            <a:spLocks/>
          </p:cNvSpPr>
          <p:nvPr/>
        </p:nvSpPr>
        <p:spPr>
          <a:xfrm>
            <a:off x="5865418" y="4105275"/>
            <a:ext cx="1469344" cy="390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Amplifier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32DEB0D7-CED4-4998-BA31-3F11AA9F7E8D}"/>
              </a:ext>
            </a:extLst>
          </p:cNvPr>
          <p:cNvSpPr txBox="1">
            <a:spLocks/>
          </p:cNvSpPr>
          <p:nvPr/>
        </p:nvSpPr>
        <p:spPr>
          <a:xfrm>
            <a:off x="7826906" y="3514725"/>
            <a:ext cx="1828346" cy="390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Comparator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DBB1F673-EDB6-43C5-8D95-72724F9B2842}"/>
              </a:ext>
            </a:extLst>
          </p:cNvPr>
          <p:cNvSpPr txBox="1">
            <a:spLocks/>
          </p:cNvSpPr>
          <p:nvPr/>
        </p:nvSpPr>
        <p:spPr>
          <a:xfrm>
            <a:off x="9855201" y="3467100"/>
            <a:ext cx="1893887" cy="390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Notification</a:t>
            </a:r>
          </a:p>
        </p:txBody>
      </p:sp>
    </p:spTree>
    <p:extLst>
      <p:ext uri="{BB962C8B-B14F-4D97-AF65-F5344CB8AC3E}">
        <p14:creationId xmlns:p14="http://schemas.microsoft.com/office/powerpoint/2010/main" val="22675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34" y="7658"/>
            <a:ext cx="9601200" cy="1257300"/>
          </a:xfrm>
        </p:spPr>
        <p:txBody>
          <a:bodyPr/>
          <a:lstStyle/>
          <a:p>
            <a:r>
              <a:rPr lang="en-US" dirty="0"/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624" y="1733578"/>
            <a:ext cx="9051698" cy="4743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/>
              <a:t>Motivation and Objectives</a:t>
            </a:r>
          </a:p>
          <a:p>
            <a:pPr marL="0" indent="0">
              <a:buNone/>
            </a:pPr>
            <a:r>
              <a:rPr lang="en-US" sz="3600" dirty="0"/>
              <a:t>General Design</a:t>
            </a:r>
          </a:p>
          <a:p>
            <a:pPr>
              <a:buNone/>
            </a:pPr>
            <a:r>
              <a:rPr lang="en-US" sz="3600" dirty="0"/>
              <a:t>Module Specifications</a:t>
            </a:r>
          </a:p>
          <a:p>
            <a:pPr marL="0" indent="0">
              <a:buNone/>
            </a:pPr>
            <a:r>
              <a:rPr lang="en-US" sz="3600" dirty="0"/>
              <a:t>Successes and Challenges</a:t>
            </a:r>
          </a:p>
          <a:p>
            <a:pPr marL="0" indent="0">
              <a:buNone/>
            </a:pPr>
            <a:r>
              <a:rPr lang="en-US" sz="3600" dirty="0"/>
              <a:t>Conclusion</a:t>
            </a:r>
          </a:p>
          <a:p>
            <a:pPr marL="0" indent="0">
              <a:buNone/>
            </a:pP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DFBF459-5095-4F00-AADA-68DB472F338A}"/>
              </a:ext>
            </a:extLst>
          </p:cNvPr>
          <p:cNvSpPr/>
          <p:nvPr/>
        </p:nvSpPr>
        <p:spPr>
          <a:xfrm>
            <a:off x="2542928" y="1775732"/>
            <a:ext cx="629558" cy="484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Notification Module: Verifications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81DCE23E-620D-41F0-83B7-E703DC73D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72" y="1706997"/>
            <a:ext cx="5324021" cy="48974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000" dirty="0"/>
              <a:t>Amplify by at least 6.67x?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Switching at </a:t>
            </a:r>
            <a:r>
              <a:rPr lang="en-US" sz="3000" dirty="0"/>
              <a:t>Vref±10mV</a:t>
            </a:r>
            <a:r>
              <a:rPr lang="en-US" sz="3000" dirty="0"/>
              <a:t>?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sz="3000" dirty="0"/>
              <a:t>Visible LED switching?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13F38FFD-8856-499D-A03C-C5204FFD44E6}"/>
              </a:ext>
            </a:extLst>
          </p:cNvPr>
          <p:cNvSpPr txBox="1">
            <a:spLocks/>
          </p:cNvSpPr>
          <p:nvPr/>
        </p:nvSpPr>
        <p:spPr>
          <a:xfrm>
            <a:off x="5837932" y="1694640"/>
            <a:ext cx="5951537" cy="5229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Accurate amplification up to ~50x</a:t>
            </a:r>
            <a:endParaRPr lang="en-US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Switching at </a:t>
            </a:r>
            <a:r>
              <a:rPr lang="en-US" sz="3000" dirty="0"/>
              <a:t>Vref±1mV</a:t>
            </a:r>
            <a:endParaRPr lang="en-US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LED switches rapidly but visibly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DD09AE37-435C-447F-B21A-4FF64800E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98" y="2077700"/>
            <a:ext cx="342900" cy="438819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xmlns="" id="{826B33BB-48A7-4AAB-A30D-D43AADD4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98" y="3189808"/>
            <a:ext cx="342900" cy="438819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xmlns="" id="{3D750C4D-D14A-4AAE-8F3E-CBF1D8CCB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98" y="4277202"/>
            <a:ext cx="342900" cy="4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BBF8850-3E93-4402-A6B9-C4289AFD4B28}"/>
              </a:ext>
            </a:extLst>
          </p:cNvPr>
          <p:cNvSpPr txBox="1">
            <a:spLocks/>
          </p:cNvSpPr>
          <p:nvPr/>
        </p:nvSpPr>
        <p:spPr>
          <a:xfrm>
            <a:off x="976183" y="12356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Notification</a:t>
            </a:r>
            <a:r>
              <a:rPr lang="en-US" dirty="0">
                <a:solidFill>
                  <a:srgbClr val="B79E6D"/>
                </a:solidFill>
              </a:rPr>
              <a:t> Module: Final Product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92CACEC-5E5F-4500-8829-D90FE7167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33500"/>
            <a:ext cx="5431971" cy="5015818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917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167" y="3516918"/>
            <a:ext cx="9601200" cy="1257300"/>
          </a:xfrm>
        </p:spPr>
        <p:txBody>
          <a:bodyPr/>
          <a:lstStyle/>
          <a:p>
            <a:r>
              <a:rPr lang="en-US" dirty="0"/>
              <a:t>Display Module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156" y="4773386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9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1415441"/>
            <a:ext cx="11248373" cy="47442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Ability to display two bands of interest</a:t>
            </a:r>
          </a:p>
          <a:p>
            <a:pPr lvl="2"/>
            <a:r>
              <a:rPr lang="en-US" sz="3200" dirty="0"/>
              <a:t>US </a:t>
            </a:r>
            <a:r>
              <a:rPr lang="en-US" sz="3000" dirty="0"/>
              <a:t>Bands</a:t>
            </a:r>
            <a:r>
              <a:rPr lang="en-US" sz="3200" dirty="0"/>
              <a:t> (700-850MHz) and Puerto Rico bands (1.5-1.9GHz)</a:t>
            </a:r>
          </a:p>
          <a:p>
            <a:r>
              <a:rPr lang="en-US" sz="3600" dirty="0"/>
              <a:t>Display updates in real-time</a:t>
            </a:r>
          </a:p>
          <a:p>
            <a:pPr lvl="2"/>
            <a:r>
              <a:rPr lang="en-US" sz="3200" dirty="0"/>
              <a:t>0.5 seconds delay</a:t>
            </a:r>
          </a:p>
          <a:p>
            <a:r>
              <a:rPr lang="en-US" sz="3600" dirty="0"/>
              <a:t>Precise signal strength information</a:t>
            </a:r>
          </a:p>
          <a:p>
            <a:pPr lvl="2"/>
            <a:r>
              <a:rPr lang="en-US" sz="3200" dirty="0"/>
              <a:t>Represent the output of half-wave rectifier within 10mV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Display Module: Requirements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7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63" y="2286000"/>
            <a:ext cx="3716337" cy="38557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000" b="1" u="sng" dirty="0"/>
              <a:t>Parts</a:t>
            </a:r>
            <a:endParaRPr lang="en-US" sz="3000"/>
          </a:p>
          <a:p>
            <a:r>
              <a:rPr lang="en-US" sz="2400" dirty="0"/>
              <a:t>10-bit ADC, MCP3004</a:t>
            </a:r>
          </a:p>
          <a:p>
            <a:pPr>
              <a:buFont typeface="Arial"/>
            </a:pPr>
            <a:r>
              <a:rPr lang="en-US" sz="2400" dirty="0"/>
              <a:t>Raspberry Pi</a:t>
            </a:r>
          </a:p>
          <a:p>
            <a:pPr lvl="2">
              <a:buFont typeface="Arial"/>
            </a:pPr>
            <a:r>
              <a:rPr lang="en-US" sz="2400" dirty="0" err="1"/>
              <a:t>Matplotlib</a:t>
            </a:r>
            <a:r>
              <a:rPr lang="en-US" sz="2400" dirty="0"/>
              <a:t> (library)</a:t>
            </a:r>
          </a:p>
          <a:p>
            <a:pPr lvl="2">
              <a:buFont typeface="Arial"/>
            </a:pPr>
            <a:r>
              <a:rPr lang="en-US" sz="2400" dirty="0" err="1"/>
              <a:t>SpiDev</a:t>
            </a:r>
            <a:r>
              <a:rPr lang="en-US" sz="2400" dirty="0"/>
              <a:t> (library)</a:t>
            </a:r>
          </a:p>
          <a:p>
            <a:pPr>
              <a:buFont typeface="Arial"/>
              <a:buChar char="▪"/>
            </a:pPr>
            <a:r>
              <a:rPr lang="en-US" sz="2400" dirty="0"/>
              <a:t>5" HDMI LCD, 800×480 </a:t>
            </a:r>
          </a:p>
          <a:p>
            <a:pPr>
              <a:buFont typeface="Arial"/>
              <a:buChar char="▪"/>
            </a:pPr>
            <a:endParaRPr lang="en-US" sz="2400" dirty="0"/>
          </a:p>
          <a:p>
            <a:pPr>
              <a:buFont typeface="Arial"/>
            </a:pPr>
            <a:endParaRPr lang="en-US" sz="4000" dirty="0"/>
          </a:p>
          <a:p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Display Module: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B4ED86C-BBE0-44A9-BAC2-C44CA07D3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96"/>
          <a:stretch/>
        </p:blipFill>
        <p:spPr>
          <a:xfrm>
            <a:off x="6665247" y="3253468"/>
            <a:ext cx="4846747" cy="293724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42F8F3-28AD-4004-A102-B5944D6459C4}"/>
              </a:ext>
            </a:extLst>
          </p:cNvPr>
          <p:cNvSpPr txBox="1"/>
          <p:nvPr/>
        </p:nvSpPr>
        <p:spPr>
          <a:xfrm>
            <a:off x="7360340" y="575409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31312F"/>
                </a:solidFill>
              </a:rPr>
              <a:t>ADC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CEBC1D-AA17-4441-81FA-AF67608380E9}"/>
              </a:ext>
            </a:extLst>
          </p:cNvPr>
          <p:cNvSpPr/>
          <p:nvPr/>
        </p:nvSpPr>
        <p:spPr>
          <a:xfrm>
            <a:off x="9312304" y="3263321"/>
            <a:ext cx="2146299" cy="3317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31312F"/>
                </a:solidFill>
              </a:rPr>
              <a:t>Raspberry Pi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3FB20514-DDE2-4D75-A240-1CE28E163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914" y="1511981"/>
            <a:ext cx="4862657" cy="15437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340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94B9C2-244A-4FF8-996E-BA144ECE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52" y="1251858"/>
            <a:ext cx="5324021" cy="48974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000" dirty="0"/>
              <a:t>Displays two bands?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Real-time plotting?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Accurate readings?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62337E1B-C8B0-4300-853F-88D43586D69A}"/>
              </a:ext>
            </a:extLst>
          </p:cNvPr>
          <p:cNvSpPr txBox="1">
            <a:spLocks/>
          </p:cNvSpPr>
          <p:nvPr/>
        </p:nvSpPr>
        <p:spPr>
          <a:xfrm>
            <a:off x="5814068" y="1237112"/>
            <a:ext cx="5951537" cy="5229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Yes</a:t>
            </a:r>
            <a:endParaRPr lang="en-US" dirty="0"/>
          </a:p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Samples every 0.1 seconds</a:t>
            </a:r>
          </a:p>
          <a:p>
            <a:pPr>
              <a:buNone/>
            </a:pPr>
            <a:r>
              <a:rPr lang="en-US" sz="3000" dirty="0"/>
              <a:t>10-bit precision with 3.3V reference voltage (≈3.3mV)</a:t>
            </a:r>
            <a:endParaRPr lang="en-US" dirty="0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0793E740-EA65-4D46-BF6D-AC7A9EB0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62" y="1623333"/>
            <a:ext cx="342900" cy="43881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815CC4C9-7FC7-46EF-8D9B-52AE14D66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62" y="2728231"/>
            <a:ext cx="342900" cy="438819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xmlns="" id="{42A7186F-E576-4191-8AB1-54BE9E6B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62" y="3814081"/>
            <a:ext cx="342900" cy="438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9088A5-A46D-43F3-8A7B-EE7A60DB93C6}"/>
              </a:ext>
            </a:extLst>
          </p:cNvPr>
          <p:cNvSpPr txBox="1">
            <a:spLocks/>
          </p:cNvSpPr>
          <p:nvPr/>
        </p:nvSpPr>
        <p:spPr>
          <a:xfrm>
            <a:off x="976183" y="12356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Display Module: Verifications</a:t>
            </a:r>
          </a:p>
        </p:txBody>
      </p:sp>
    </p:spTree>
    <p:extLst>
      <p:ext uri="{BB962C8B-B14F-4D97-AF65-F5344CB8AC3E}">
        <p14:creationId xmlns:p14="http://schemas.microsoft.com/office/powerpoint/2010/main" val="13402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BBF8850-3E93-4402-A6B9-C4289AFD4B28}"/>
              </a:ext>
            </a:extLst>
          </p:cNvPr>
          <p:cNvSpPr txBox="1">
            <a:spLocks/>
          </p:cNvSpPr>
          <p:nvPr/>
        </p:nvSpPr>
        <p:spPr>
          <a:xfrm>
            <a:off x="976183" y="12356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Display</a:t>
            </a:r>
            <a:r>
              <a:rPr lang="en-US" dirty="0">
                <a:solidFill>
                  <a:srgbClr val="B79E6D"/>
                </a:solidFill>
              </a:rPr>
              <a:t> Module: Final Product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204E2B98-21C3-4609-9A84-7B3BA9A11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008" y="1374563"/>
            <a:ext cx="8349342" cy="492876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44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167" y="3516918"/>
            <a:ext cx="9601200" cy="1257300"/>
          </a:xfrm>
        </p:spPr>
        <p:txBody>
          <a:bodyPr/>
          <a:lstStyle/>
          <a:p>
            <a:r>
              <a:rPr lang="en-US" dirty="0"/>
              <a:t>Power Supply Module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156" y="4773386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5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947" y="1638300"/>
            <a:ext cx="11249025" cy="36871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Need a 3.3V source</a:t>
            </a:r>
            <a:endParaRPr lang="en-US" dirty="0"/>
          </a:p>
          <a:p>
            <a:pPr lvl="2"/>
            <a:r>
              <a:rPr lang="en-US" sz="3200" dirty="0"/>
              <a:t>±10mV tolerance, able to support 500mA</a:t>
            </a:r>
          </a:p>
          <a:p>
            <a:endParaRPr lang="en-US" sz="3600" dirty="0"/>
          </a:p>
          <a:p>
            <a:r>
              <a:rPr lang="en-US" sz="3600" dirty="0"/>
              <a:t>Need a 5V source</a:t>
            </a:r>
          </a:p>
          <a:p>
            <a:pPr lvl="2"/>
            <a:r>
              <a:rPr lang="en-US" sz="3200" dirty="0"/>
              <a:t>±200mV tolerance, able to support 2A</a:t>
            </a:r>
          </a:p>
          <a:p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Power Supply Module: Requirements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1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05" y="2400300"/>
            <a:ext cx="4785179" cy="2478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u="sng" dirty="0"/>
              <a:t>Parts</a:t>
            </a:r>
          </a:p>
          <a:p>
            <a:r>
              <a:rPr lang="en-US" sz="2400" dirty="0"/>
              <a:t>120VAC – 12VDC Wall Adapter: </a:t>
            </a:r>
            <a:r>
              <a:rPr lang="en-US" sz="2400" dirty="0" err="1"/>
              <a:t>Wonderoto</a:t>
            </a:r>
            <a:r>
              <a:rPr lang="en-US" sz="2400" dirty="0"/>
              <a:t> W-T5000 </a:t>
            </a:r>
          </a:p>
          <a:p>
            <a:r>
              <a:rPr lang="en-US" sz="2400" dirty="0"/>
              <a:t>Voltage Regulators: TI LM1117 family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Power Supply Module: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CF6456DE-A972-459E-95A0-B80AE317A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93" y="3089724"/>
            <a:ext cx="4608543" cy="32385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35695BAC-EDB9-49BD-B395-32E533E70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425" y="1392238"/>
            <a:ext cx="4605337" cy="157428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C650446-15EE-4278-8BEB-4638ADB5849D}"/>
              </a:ext>
            </a:extLst>
          </p:cNvPr>
          <p:cNvSpPr txBox="1"/>
          <p:nvPr/>
        </p:nvSpPr>
        <p:spPr>
          <a:xfrm>
            <a:off x="6865206" y="4057650"/>
            <a:ext cx="156754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31312F"/>
                </a:solidFill>
              </a:rPr>
              <a:t>DC Jack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493B2B7-E294-436B-BA87-8E0003AE5155}"/>
              </a:ext>
            </a:extLst>
          </p:cNvPr>
          <p:cNvSpPr/>
          <p:nvPr/>
        </p:nvSpPr>
        <p:spPr>
          <a:xfrm>
            <a:off x="9768750" y="4800600"/>
            <a:ext cx="1077685" cy="217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811674-DAAD-47BF-8552-CD3C7FD0B64C}"/>
              </a:ext>
            </a:extLst>
          </p:cNvPr>
          <p:cNvSpPr/>
          <p:nvPr/>
        </p:nvSpPr>
        <p:spPr>
          <a:xfrm>
            <a:off x="9731262" y="3158658"/>
            <a:ext cx="1077685" cy="217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AEF614D-CD85-485E-B1F7-1314E3112D16}"/>
              </a:ext>
            </a:extLst>
          </p:cNvPr>
          <p:cNvSpPr txBox="1"/>
          <p:nvPr/>
        </p:nvSpPr>
        <p:spPr>
          <a:xfrm>
            <a:off x="9077240" y="3914775"/>
            <a:ext cx="246107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31312F"/>
                </a:solidFill>
              </a:rPr>
              <a:t>5V Regulator</a:t>
            </a:r>
            <a:endParaRPr lang="en-US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F6099B-7FC3-4B92-963C-6732FEDE2143}"/>
              </a:ext>
            </a:extLst>
          </p:cNvPr>
          <p:cNvSpPr txBox="1"/>
          <p:nvPr/>
        </p:nvSpPr>
        <p:spPr>
          <a:xfrm>
            <a:off x="9102824" y="5591175"/>
            <a:ext cx="246969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31312F"/>
                </a:solidFill>
              </a:rPr>
              <a:t>3.3V Regulator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53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E97EB8B8-9A35-4A47-9F67-7CFB9510C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447" y="3863894"/>
            <a:ext cx="4285486" cy="24087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106C7AA-498C-44A7-AD80-257E10E7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66" y="25267"/>
            <a:ext cx="9601200" cy="125730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CC42FDA-33DF-46A8-ABD6-D8D1C3DD3B90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52A3C7-DCF5-4D34-8997-A3FF6B593146}"/>
              </a:ext>
            </a:extLst>
          </p:cNvPr>
          <p:cNvSpPr txBox="1"/>
          <p:nvPr/>
        </p:nvSpPr>
        <p:spPr>
          <a:xfrm>
            <a:off x="9309476" y="6188530"/>
            <a:ext cx="1023258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/>
              <a:t>Expedia.co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32B816-2255-4454-81E6-223AFB675FA7}"/>
              </a:ext>
            </a:extLst>
          </p:cNvPr>
          <p:cNvSpPr txBox="1">
            <a:spLocks/>
          </p:cNvSpPr>
          <p:nvPr/>
        </p:nvSpPr>
        <p:spPr>
          <a:xfrm>
            <a:off x="361915" y="1281735"/>
            <a:ext cx="11593513" cy="4779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RF interference at Arecibo Observatory in Puerto Rico</a:t>
            </a:r>
          </a:p>
          <a:p>
            <a:pPr lvl="2"/>
            <a:r>
              <a:rPr lang="en-US" sz="3200" dirty="0"/>
              <a:t>Tourists' cell phones</a:t>
            </a:r>
          </a:p>
          <a:p>
            <a:endParaRPr lang="en-US" sz="3600" dirty="0"/>
          </a:p>
          <a:p>
            <a:r>
              <a:rPr lang="en-US" sz="3600" dirty="0"/>
              <a:t>Detect cell phone transmissions to eliminate RFI</a:t>
            </a:r>
          </a:p>
          <a:p>
            <a:endParaRPr lang="en-US" sz="3600" dirty="0"/>
          </a:p>
          <a:p>
            <a:r>
              <a:rPr lang="en-US" sz="3600" dirty="0"/>
              <a:t>Low-cost device easily </a:t>
            </a:r>
            <a:endParaRPr lang="en-US" sz="3200" dirty="0"/>
          </a:p>
          <a:p>
            <a:pPr marL="0" indent="0">
              <a:buNone/>
            </a:pPr>
            <a:r>
              <a:rPr lang="en-US" sz="3600" dirty="0"/>
              <a:t>  operated by anyone</a:t>
            </a:r>
            <a:endParaRPr lang="en-US" sz="320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12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94B9C2-244A-4FF8-996E-BA144ECE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547" y="1504950"/>
            <a:ext cx="5324021" cy="48974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000" dirty="0"/>
              <a:t>3.3V (±10mV) supplied?</a:t>
            </a:r>
          </a:p>
          <a:p>
            <a:pPr>
              <a:lnSpc>
                <a:spcPct val="200000"/>
              </a:lnSpc>
            </a:pPr>
            <a:r>
              <a:rPr lang="en-US" sz="3000" dirty="0"/>
              <a:t>5V (±200mV) supplied?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62337E1B-C8B0-4300-853F-88D43586D69A}"/>
              </a:ext>
            </a:extLst>
          </p:cNvPr>
          <p:cNvSpPr txBox="1">
            <a:spLocks/>
          </p:cNvSpPr>
          <p:nvPr/>
        </p:nvSpPr>
        <p:spPr>
          <a:xfrm>
            <a:off x="6161088" y="1514475"/>
            <a:ext cx="4601709" cy="40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3.3V probed on PCB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000" dirty="0"/>
              <a:t>5.04V probed on PCB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xmlns="" id="{0793E740-EA65-4D46-BF6D-AC7A9EB0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31" y="1905000"/>
            <a:ext cx="342900" cy="43881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815CC4C9-7FC7-46EF-8D9B-52AE14D66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31" y="3009900"/>
            <a:ext cx="342900" cy="438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E1C128-51E1-4C73-9D4D-503B48D70949}"/>
              </a:ext>
            </a:extLst>
          </p:cNvPr>
          <p:cNvSpPr txBox="1">
            <a:spLocks/>
          </p:cNvSpPr>
          <p:nvPr/>
        </p:nvSpPr>
        <p:spPr>
          <a:xfrm>
            <a:off x="969065" y="1064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Power Supply Module: Verifications</a:t>
            </a:r>
          </a:p>
        </p:txBody>
      </p:sp>
    </p:spTree>
    <p:extLst>
      <p:ext uri="{BB962C8B-B14F-4D97-AF65-F5344CB8AC3E}">
        <p14:creationId xmlns:p14="http://schemas.microsoft.com/office/powerpoint/2010/main" val="9124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7z0DtkrAO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59975" y="1439412"/>
            <a:ext cx="8613058" cy="48448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Demo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2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34" y="7658"/>
            <a:ext cx="9601200" cy="1257300"/>
          </a:xfrm>
        </p:spPr>
        <p:txBody>
          <a:bodyPr/>
          <a:lstStyle/>
          <a:p>
            <a:r>
              <a:rPr lang="en-US" dirty="0"/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624" y="1733578"/>
            <a:ext cx="9051698" cy="4743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/>
              <a:t>Motivation and Objectives</a:t>
            </a:r>
          </a:p>
          <a:p>
            <a:pPr marL="0" indent="0">
              <a:buNone/>
            </a:pPr>
            <a:r>
              <a:rPr lang="en-US" sz="3600" dirty="0"/>
              <a:t>General Design</a:t>
            </a:r>
          </a:p>
          <a:p>
            <a:pPr>
              <a:buNone/>
            </a:pPr>
            <a:r>
              <a:rPr lang="en-US" sz="3600" dirty="0"/>
              <a:t>Module Specifications</a:t>
            </a:r>
          </a:p>
          <a:p>
            <a:pPr marL="0" indent="0">
              <a:buNone/>
            </a:pPr>
            <a:r>
              <a:rPr lang="en-US" sz="3600" dirty="0"/>
              <a:t>Successes and Challenges</a:t>
            </a:r>
          </a:p>
          <a:p>
            <a:pPr marL="0" indent="0">
              <a:buNone/>
            </a:pPr>
            <a:r>
              <a:rPr lang="en-US" sz="3600" dirty="0"/>
              <a:t>Conclusion</a:t>
            </a:r>
          </a:p>
          <a:p>
            <a:pPr marL="0" indent="0">
              <a:buNone/>
            </a:pP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DFBF459-5095-4F00-AADA-68DB472F338A}"/>
              </a:ext>
            </a:extLst>
          </p:cNvPr>
          <p:cNvSpPr/>
          <p:nvPr/>
        </p:nvSpPr>
        <p:spPr>
          <a:xfrm>
            <a:off x="2542928" y="3908780"/>
            <a:ext cx="629558" cy="484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1415441"/>
            <a:ext cx="11248373" cy="47442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RF Module phone test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Notable Successes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26DD8E6-D7D4-4491-AEDF-3EE377FEB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63" y="2076450"/>
            <a:ext cx="6640285" cy="4195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13B49B-AB71-45E9-9326-F765EF56B3AF}"/>
              </a:ext>
            </a:extLst>
          </p:cNvPr>
          <p:cNvSpPr txBox="1"/>
          <p:nvPr/>
        </p:nvSpPr>
        <p:spPr>
          <a:xfrm>
            <a:off x="0" y="2676525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Strong signal peak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94A18D-9853-4B3F-B9B8-547026660B18}"/>
              </a:ext>
            </a:extLst>
          </p:cNvPr>
          <p:cNvSpPr txBox="1"/>
          <p:nvPr/>
        </p:nvSpPr>
        <p:spPr>
          <a:xfrm>
            <a:off x="0" y="4705350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Active transmission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F2C1F019-2FD0-42A3-835C-337CCCAB0CA3}"/>
              </a:ext>
            </a:extLst>
          </p:cNvPr>
          <p:cNvCxnSpPr/>
          <p:nvPr/>
        </p:nvCxnSpPr>
        <p:spPr>
          <a:xfrm>
            <a:off x="2647693" y="2938145"/>
            <a:ext cx="1284514" cy="107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AE9716E-34A1-444C-9FC5-FF15B6426060}"/>
              </a:ext>
            </a:extLst>
          </p:cNvPr>
          <p:cNvCxnSpPr>
            <a:cxnSpLocks/>
          </p:cNvCxnSpPr>
          <p:nvPr/>
        </p:nvCxnSpPr>
        <p:spPr>
          <a:xfrm>
            <a:off x="2685789" y="4962525"/>
            <a:ext cx="2144485" cy="3591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6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1415441"/>
            <a:ext cx="11248373" cy="47442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Rectified signal from phone transmission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Notable Successes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8BFA3B3-246B-4958-8C1E-4E3198BB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617" y="2162175"/>
            <a:ext cx="5845402" cy="379874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537C6B76-A34F-4191-8C2B-1E5B77E98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07" b="438"/>
          <a:stretch/>
        </p:blipFill>
        <p:spPr>
          <a:xfrm>
            <a:off x="7476399" y="2162175"/>
            <a:ext cx="2928484" cy="37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20" y="1619250"/>
            <a:ext cx="11248373" cy="47442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/>
              <a:t>High-frequency Schottky diode</a:t>
            </a:r>
            <a:endParaRPr lang="en-US" dirty="0"/>
          </a:p>
          <a:p>
            <a:pPr lvl="2"/>
            <a:r>
              <a:rPr lang="en-US" sz="3200" dirty="0"/>
              <a:t>BAT63</a:t>
            </a:r>
          </a:p>
          <a:p>
            <a:pPr marL="548640" lvl="2" indent="0">
              <a:buNone/>
            </a:pPr>
            <a:endParaRPr lang="en-US" sz="3200" dirty="0"/>
          </a:p>
          <a:p>
            <a:r>
              <a:rPr lang="en-US" sz="3600" dirty="0"/>
              <a:t>LCD had a "white screen of death"</a:t>
            </a:r>
          </a:p>
          <a:p>
            <a:pPr lvl="2"/>
            <a:r>
              <a:rPr lang="en-US" sz="3200" dirty="0"/>
              <a:t>Had to adjust system configuration parameters</a:t>
            </a:r>
          </a:p>
          <a:p>
            <a:endParaRPr lang="en-US" sz="3600" dirty="0"/>
          </a:p>
          <a:p>
            <a:r>
              <a:rPr lang="en-US" sz="3600" dirty="0"/>
              <a:t>Non-constant connection       LED rapid switching</a:t>
            </a:r>
          </a:p>
          <a:p>
            <a:pPr lvl="2">
              <a:buFont typeface="Arial"/>
            </a:pPr>
            <a:r>
              <a:rPr lang="en-US" sz="3600" dirty="0"/>
              <a:t>Design decision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CFC5EF12-B55A-43C0-AC80-22A63B9C8E86}"/>
              </a:ext>
            </a:extLst>
          </p:cNvPr>
          <p:cNvSpPr/>
          <p:nvPr/>
        </p:nvSpPr>
        <p:spPr>
          <a:xfrm>
            <a:off x="5943023" y="5172075"/>
            <a:ext cx="433615" cy="333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34" y="7658"/>
            <a:ext cx="9601200" cy="1257300"/>
          </a:xfrm>
        </p:spPr>
        <p:txBody>
          <a:bodyPr/>
          <a:lstStyle/>
          <a:p>
            <a:r>
              <a:rPr lang="en-US" dirty="0"/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624" y="1733578"/>
            <a:ext cx="9051698" cy="4743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/>
              <a:t>Motivation and Objectives</a:t>
            </a:r>
          </a:p>
          <a:p>
            <a:pPr marL="0" indent="0">
              <a:buNone/>
            </a:pPr>
            <a:r>
              <a:rPr lang="en-US" sz="3600" dirty="0"/>
              <a:t>General Design</a:t>
            </a:r>
          </a:p>
          <a:p>
            <a:pPr>
              <a:buNone/>
            </a:pPr>
            <a:r>
              <a:rPr lang="en-US" sz="3600" dirty="0"/>
              <a:t>Module Specifications</a:t>
            </a:r>
          </a:p>
          <a:p>
            <a:pPr marL="0" indent="0">
              <a:buNone/>
            </a:pPr>
            <a:r>
              <a:rPr lang="en-US" sz="3600" dirty="0"/>
              <a:t>Successes and Challenges</a:t>
            </a:r>
          </a:p>
          <a:p>
            <a:pPr marL="0" indent="0">
              <a:buNone/>
            </a:pPr>
            <a:r>
              <a:rPr lang="en-US" sz="3600" dirty="0"/>
              <a:t>Conclusion</a:t>
            </a:r>
          </a:p>
          <a:p>
            <a:pPr marL="0" indent="0">
              <a:buNone/>
            </a:pP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DFBF459-5095-4F00-AADA-68DB472F338A}"/>
              </a:ext>
            </a:extLst>
          </p:cNvPr>
          <p:cNvSpPr/>
          <p:nvPr/>
        </p:nvSpPr>
        <p:spPr>
          <a:xfrm>
            <a:off x="2542928" y="4665269"/>
            <a:ext cx="629558" cy="484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2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1415441"/>
            <a:ext cx="11248373" cy="47442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Control LED with Raspberry Pi software trigger instead of DC Amplifier and Comparator circuit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Cascade RF Amplifier circuits for farther range</a:t>
            </a:r>
          </a:p>
          <a:p>
            <a:endParaRPr lang="en-US" sz="3600" dirty="0"/>
          </a:p>
          <a:p>
            <a:r>
              <a:rPr lang="en-US" sz="3600" dirty="0"/>
              <a:t>Make device portable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Further Work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24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1415441"/>
            <a:ext cx="11248373" cy="47442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/>
              <a:t>Adhere to IEEE Code of Ethics</a:t>
            </a:r>
          </a:p>
          <a:p>
            <a:pPr lvl="2"/>
            <a:r>
              <a:rPr lang="en-US" sz="3200" dirty="0"/>
              <a:t>Ensure no harm will be caused by components (shocks from 120VAC-12VDC converter, burns from voltage regulators) [IEEE Code of Ethics Section 1]</a:t>
            </a:r>
          </a:p>
          <a:p>
            <a:pPr lvl="2"/>
            <a:r>
              <a:rPr lang="en-US" sz="3200" dirty="0"/>
              <a:t>"Improve the understanding of technology" [Section 5] via our educational display</a:t>
            </a:r>
          </a:p>
          <a:p>
            <a:pPr lvl="2"/>
            <a:endParaRPr lang="en-US" sz="3200"/>
          </a:p>
          <a:p>
            <a:r>
              <a:rPr lang="en-US" sz="3600" dirty="0"/>
              <a:t>Abide by FCC regulations</a:t>
            </a:r>
            <a:endParaRPr lang="en-US" dirty="0"/>
          </a:p>
          <a:p>
            <a:pPr lvl="2"/>
            <a:r>
              <a:rPr lang="en-US" sz="3200" dirty="0"/>
              <a:t>Ensure no arbitrary transmission via our antenna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Ethical Considerations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96" y="18843"/>
            <a:ext cx="9601200" cy="1257300"/>
          </a:xfrm>
        </p:spPr>
        <p:txBody>
          <a:bodyPr/>
          <a:lstStyle/>
          <a:p>
            <a:r>
              <a:rPr lang="en-US" dirty="0"/>
              <a:t>Acknowledgements and Special 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84" y="1622878"/>
            <a:ext cx="5588454" cy="47434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Yamuna Phal</a:t>
            </a:r>
            <a:endParaRPr lang="en-US" sz="3600" strike="sngStrike" dirty="0" err="1"/>
          </a:p>
          <a:p>
            <a:r>
              <a:rPr lang="en-US" sz="3600" dirty="0"/>
              <a:t>Benjamin </a:t>
            </a:r>
            <a:r>
              <a:rPr lang="en-US" sz="3600" dirty="0" err="1"/>
              <a:t>Eng</a:t>
            </a:r>
          </a:p>
          <a:p>
            <a:r>
              <a:rPr lang="en-US" sz="3600" dirty="0" err="1"/>
              <a:t>Zipeng</a:t>
            </a:r>
            <a:r>
              <a:rPr lang="en-US" sz="3600" dirty="0"/>
              <a:t> (Bird) Wang</a:t>
            </a:r>
          </a:p>
          <a:p>
            <a:r>
              <a:rPr lang="en-US" sz="3600" dirty="0"/>
              <a:t>Elias Wilken-</a:t>
            </a:r>
            <a:r>
              <a:rPr lang="en-US" sz="3600" dirty="0" err="1"/>
              <a:t>Resman</a:t>
            </a:r>
          </a:p>
          <a:p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94AD886-BFED-4DD1-A2B2-A329AD804F3C}"/>
              </a:ext>
            </a:extLst>
          </p:cNvPr>
          <p:cNvSpPr txBox="1">
            <a:spLocks/>
          </p:cNvSpPr>
          <p:nvPr/>
        </p:nvSpPr>
        <p:spPr>
          <a:xfrm>
            <a:off x="6276367" y="1622878"/>
            <a:ext cx="5588454" cy="4743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9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9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Professor Can </a:t>
            </a:r>
            <a:r>
              <a:rPr lang="en-US" sz="3600" dirty="0" err="1"/>
              <a:t>Bayram</a:t>
            </a:r>
            <a:endParaRPr lang="en-US" dirty="0" err="1"/>
          </a:p>
          <a:p>
            <a:r>
              <a:rPr lang="en-US" sz="3600" dirty="0"/>
              <a:t>Professor Karl Reinhardt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42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590280"/>
            <a:ext cx="11249025" cy="45692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dirty="0"/>
              <a:t>Detect active transmission (LTE data usage, call/text send/receive) in two bands: USA cellular band (700-850MHz) and Puerto Rico cellular band (1.5-1.9GHz)</a:t>
            </a:r>
          </a:p>
          <a:p>
            <a:endParaRPr lang="en-US" sz="3600" dirty="0"/>
          </a:p>
          <a:p>
            <a:r>
              <a:rPr lang="en-US" sz="3600" dirty="0"/>
              <a:t>Use a display to show signal strengths for each band</a:t>
            </a:r>
          </a:p>
          <a:p>
            <a:endParaRPr lang="en-US" sz="3600" dirty="0"/>
          </a:p>
          <a:p>
            <a:r>
              <a:rPr lang="en-US" sz="3600" dirty="0"/>
              <a:t>Notify operator via LEDs (one per band) when a signal of significant strength is detected</a:t>
            </a:r>
            <a:endParaRPr lang="en-US" sz="3200" dirty="0"/>
          </a:p>
          <a:p>
            <a:endParaRPr lang="en-US" sz="36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Objectives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69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9601200" cy="125730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11" y="1415441"/>
            <a:ext cx="11248373" cy="4744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u="sng" dirty="0"/>
              <a:t>Questions?</a:t>
            </a:r>
          </a:p>
          <a:p>
            <a:endParaRPr lang="en-US" sz="3600" b="1" u="sng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4" name="Picture 2" descr="Image result for arecibo observa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1" y="2934591"/>
            <a:ext cx="11232938" cy="3225083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7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34" y="7658"/>
            <a:ext cx="9601200" cy="1257300"/>
          </a:xfrm>
        </p:spPr>
        <p:txBody>
          <a:bodyPr/>
          <a:lstStyle/>
          <a:p>
            <a:r>
              <a:rPr lang="en-US" dirty="0"/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624" y="1733578"/>
            <a:ext cx="9051698" cy="4743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/>
              <a:t>Motivation and Objectives</a:t>
            </a:r>
          </a:p>
          <a:p>
            <a:pPr marL="0" indent="0">
              <a:buNone/>
            </a:pPr>
            <a:r>
              <a:rPr lang="en-US" sz="3600" dirty="0"/>
              <a:t>General Design</a:t>
            </a:r>
          </a:p>
          <a:p>
            <a:pPr>
              <a:buNone/>
            </a:pPr>
            <a:r>
              <a:rPr lang="en-US" sz="3600" dirty="0"/>
              <a:t>Module Specifications</a:t>
            </a:r>
          </a:p>
          <a:p>
            <a:pPr marL="0" indent="0">
              <a:buNone/>
            </a:pPr>
            <a:r>
              <a:rPr lang="en-US" sz="3600" dirty="0"/>
              <a:t>Successes and Challenges</a:t>
            </a:r>
          </a:p>
          <a:p>
            <a:pPr marL="0" indent="0">
              <a:buNone/>
            </a:pPr>
            <a:r>
              <a:rPr lang="en-US" sz="3600" dirty="0"/>
              <a:t>Conclusion</a:t>
            </a:r>
          </a:p>
          <a:p>
            <a:pPr marL="0" indent="0">
              <a:buNone/>
            </a:pP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DFBF459-5095-4F00-AADA-68DB472F338A}"/>
              </a:ext>
            </a:extLst>
          </p:cNvPr>
          <p:cNvSpPr/>
          <p:nvPr/>
        </p:nvSpPr>
        <p:spPr>
          <a:xfrm>
            <a:off x="2542928" y="2482614"/>
            <a:ext cx="629558" cy="484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5C54F78-B0A5-4A65-BF31-D25C85CFAAC6}"/>
              </a:ext>
            </a:extLst>
          </p:cNvPr>
          <p:cNvSpPr txBox="1">
            <a:spLocks/>
          </p:cNvSpPr>
          <p:nvPr/>
        </p:nvSpPr>
        <p:spPr>
          <a:xfrm>
            <a:off x="970471" y="12939"/>
            <a:ext cx="9601200" cy="1257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General Block Diagram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8815A9F-95F2-49B1-A635-B17BE3A4C3B1}"/>
              </a:ext>
            </a:extLst>
          </p:cNvPr>
          <p:cNvCxnSpPr/>
          <p:nvPr/>
        </p:nvCxnSpPr>
        <p:spPr>
          <a:xfrm>
            <a:off x="439947" y="1268083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0380F94-C7C5-439A-840A-CEF2262E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32" y="1914525"/>
            <a:ext cx="10240945" cy="360519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604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590" y="0"/>
            <a:ext cx="10008010" cy="1257300"/>
          </a:xfrm>
        </p:spPr>
        <p:txBody>
          <a:bodyPr/>
          <a:lstStyle/>
          <a:p>
            <a:r>
              <a:rPr lang="en-US" dirty="0"/>
              <a:t>Functional Block Diagram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DD3060E-C4AA-417C-A8BB-E32DB9AFD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56" y="1485900"/>
            <a:ext cx="8447314" cy="476226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5087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34" y="7658"/>
            <a:ext cx="9601200" cy="1257300"/>
          </a:xfrm>
        </p:spPr>
        <p:txBody>
          <a:bodyPr/>
          <a:lstStyle/>
          <a:p>
            <a:r>
              <a:rPr lang="en-US" dirty="0"/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2624" y="1733578"/>
            <a:ext cx="9051698" cy="47434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/>
              <a:t>Motivation and Objectives</a:t>
            </a:r>
          </a:p>
          <a:p>
            <a:pPr marL="0" indent="0">
              <a:buNone/>
            </a:pPr>
            <a:r>
              <a:rPr lang="en-US" sz="3600" dirty="0"/>
              <a:t>General Design</a:t>
            </a:r>
          </a:p>
          <a:p>
            <a:pPr>
              <a:buNone/>
            </a:pPr>
            <a:r>
              <a:rPr lang="en-US" sz="3600" dirty="0"/>
              <a:t>Module Specifications</a:t>
            </a:r>
          </a:p>
          <a:p>
            <a:pPr marL="0" indent="0">
              <a:buNone/>
            </a:pPr>
            <a:r>
              <a:rPr lang="en-US" sz="3600" dirty="0"/>
              <a:t>Successes and Challenges</a:t>
            </a:r>
          </a:p>
          <a:p>
            <a:pPr marL="0" indent="0">
              <a:buNone/>
            </a:pPr>
            <a:r>
              <a:rPr lang="en-US" sz="3600" dirty="0"/>
              <a:t>Conclusion</a:t>
            </a:r>
          </a:p>
          <a:p>
            <a:pPr marL="0" indent="0">
              <a:buNone/>
            </a:pP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38411" y="1265129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DFBF459-5095-4F00-AADA-68DB472F338A}"/>
              </a:ext>
            </a:extLst>
          </p:cNvPr>
          <p:cNvSpPr/>
          <p:nvPr/>
        </p:nvSpPr>
        <p:spPr>
          <a:xfrm>
            <a:off x="2542928" y="3201898"/>
            <a:ext cx="629558" cy="484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167" y="3516918"/>
            <a:ext cx="9601200" cy="1257300"/>
          </a:xfrm>
        </p:spPr>
        <p:txBody>
          <a:bodyPr/>
          <a:lstStyle/>
          <a:p>
            <a:r>
              <a:rPr lang="en-US"/>
              <a:t>RF Module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156" y="4773386"/>
            <a:ext cx="1124837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6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Tan Gradient 16x9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792E8D6-7A87-418E-8C48-2723019F95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Blue-Tan Gradient presentation (widescreen)</Template>
  <TotalTime>0</TotalTime>
  <Words>851</Words>
  <Application>Microsoft Office PowerPoint</Application>
  <PresentationFormat>Widescreen</PresentationFormat>
  <Paragraphs>233</Paragraphs>
  <Slides>40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Franklin Gothic Medium</vt:lpstr>
      <vt:lpstr>Blue Tan Gradient 16x9</vt:lpstr>
      <vt:lpstr>Cell Phone Transmission Detector </vt:lpstr>
      <vt:lpstr>Outline</vt:lpstr>
      <vt:lpstr>Motivation</vt:lpstr>
      <vt:lpstr>PowerPoint Presentation</vt:lpstr>
      <vt:lpstr>Outline</vt:lpstr>
      <vt:lpstr>PowerPoint Presentation</vt:lpstr>
      <vt:lpstr>Functional Block Diagram</vt:lpstr>
      <vt:lpstr>Outline</vt:lpstr>
      <vt:lpstr>RF Module</vt:lpstr>
      <vt:lpstr>RF Module: Requirements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Notification Module</vt:lpstr>
      <vt:lpstr>PowerPoint Presentation</vt:lpstr>
      <vt:lpstr>PowerPoint Presentation</vt:lpstr>
      <vt:lpstr>PowerPoint Presentation</vt:lpstr>
      <vt:lpstr>PowerPoint Presentation</vt:lpstr>
      <vt:lpstr>Display Module</vt:lpstr>
      <vt:lpstr>PowerPoint Presentation</vt:lpstr>
      <vt:lpstr>PowerPoint Presentation</vt:lpstr>
      <vt:lpstr>PowerPoint Presentation</vt:lpstr>
      <vt:lpstr>PowerPoint Presentation</vt:lpstr>
      <vt:lpstr>Power Supply Module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Acknowledgements and Special Thanks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Phone Transmission Detector </dc:title>
  <dc:creator/>
  <cp:keywords/>
  <cp:lastModifiedBy/>
  <cp:revision>20</cp:revision>
  <dcterms:created xsi:type="dcterms:W3CDTF">2017-12-07T20:30:42Z</dcterms:created>
  <dcterms:modified xsi:type="dcterms:W3CDTF">2017-12-12T11:24:02Z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TC030306239991</vt:lpwstr>
  </property>
</Properties>
</file>