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04A388-C645-4E44-92AF-34D55698B00A}">
  <a:tblStyle styleId="{2D04A388-C645-4E44-92AF-34D55698B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e9a0c37d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e9a0c37d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e9a0c37dc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e9a0c37dc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e9a0c37d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e9a0c37d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ebf4917a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ebf4917a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e9a0c37dc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e9a0c37dc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e9a0c37dc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e9a0c37d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e9a0c37dc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e9a0c37dc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e9a0c37dc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e9a0c37dc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e9a0c37dc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e9a0c37dc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797e425f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797e425f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e86a2f4a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e86a2f4a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e9a0c37dc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e9a0c37d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ebf4917a0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ebf4917a0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797e425f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a797e425f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ebf4917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ebf4917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e9a0c37d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e9a0c37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ebf4917a0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ebf4917a0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ebf4917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ebf4917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ebf4917a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ebf4917a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ebf4917a0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ebf4917a0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ebf4917a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ebf4917a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bf518d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bf518d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ebf4917a0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ebf4917a0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ebf4917a0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aebf4917a0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aebf4917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aebf4917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ebf4917a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aebf4917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797e425f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a797e425f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e9a0c37d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e9a0c37d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ebf4917a0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aebf4917a0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aebf4917a0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aebf4917a0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ebf518d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ebf518d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e86a2f4a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e86a2f4a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e86a2f4a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e86a2f4a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e9a0c37d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e9a0c37d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e9a0c37d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e9a0c37d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e9a0c37dc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e9a0c37dc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e9a0c37dc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e9a0c37dc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Relationship Id="rId4" Type="http://schemas.openxmlformats.org/officeDocument/2006/relationships/image" Target="../media/image17.jpg"/><Relationship Id="rId5" Type="http://schemas.openxmlformats.org/officeDocument/2006/relationships/image" Target="../media/image25.jpg"/><Relationship Id="rId6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Water Pump Monitoring System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18 - Masaki Sato, Raynaldi Iskandar, Yun Mo Kang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ECE 445 Senior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3,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232900" y="1190250"/>
            <a:ext cx="38421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Sensor - Result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114050" y="2017275"/>
            <a:ext cx="38421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0.8V amplitude square wave output (expected 3.3V)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Solution: power sensor with 3.3V, directly connect to GPIO</a:t>
            </a:r>
            <a:endParaRPr sz="1600"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908" y="949550"/>
            <a:ext cx="4920068" cy="369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730000" y="1318650"/>
            <a:ext cx="3705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Sensor - Result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336700" y="2277825"/>
            <a:ext cx="3705900" cy="20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 digitalRead() for new data form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pulseIn() measures the duration of a high signal</a:t>
            </a:r>
            <a:r>
              <a:rPr lang="en" sz="1400"/>
              <a:t> (half period)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Mathematical model: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	F[Hz] = 11*Q[LPM]</a:t>
            </a:r>
            <a:endParaRPr sz="1400"/>
          </a:p>
        </p:txBody>
      </p:sp>
      <p:sp>
        <p:nvSpPr>
          <p:cNvPr id="160" name="Google Shape;160;p23"/>
          <p:cNvSpPr txBox="1"/>
          <p:nvPr/>
        </p:nvSpPr>
        <p:spPr>
          <a:xfrm>
            <a:off x="4391225" y="1810350"/>
            <a:ext cx="44568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float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frequency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(){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   float period = (</a:t>
            </a:r>
            <a:r>
              <a:rPr lang="en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pulseIn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(flow_pin, LOW)*2)/1000000.0;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   if (period==0){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  	return 0;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   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   return 1/period;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lpm = </a:t>
            </a:r>
            <a:r>
              <a:rPr lang="en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frequency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()/11.0;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730000" y="1318650"/>
            <a:ext cx="42702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</a:t>
            </a:r>
            <a:r>
              <a:rPr lang="en"/>
              <a:t>Sensor - Design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402750" y="2302775"/>
            <a:ext cx="4398600" cy="25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Power =</a:t>
            </a:r>
            <a:r>
              <a:rPr lang="en" sz="1600"/>
              <a:t> 3.3V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Sensitivity = 45mV/A 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Input range = +-31A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Output range = </a:t>
            </a:r>
            <a:r>
              <a:rPr lang="en" sz="1600"/>
              <a:t>+-1.395V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Read by analogRead()</a:t>
            </a:r>
            <a:endParaRPr sz="1600"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188" y="1926338"/>
            <a:ext cx="1940974" cy="194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793700" y="11514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916" y="1501775"/>
            <a:ext cx="6789324" cy="30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</a:t>
            </a:r>
            <a:r>
              <a:rPr lang="en"/>
              <a:t>Sensor - Result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729450" y="2078875"/>
            <a:ext cx="7688700" cy="24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Malfunctions; output = constant 1.8V (regardless of input)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Possible cause of error: </a:t>
            </a:r>
            <a:endParaRPr sz="1600"/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Overheating</a:t>
            </a:r>
            <a:endParaRPr sz="1600"/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Flux corrosion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187775" y="1248650"/>
            <a:ext cx="51288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</a:t>
            </a:r>
            <a:r>
              <a:rPr lang="en"/>
              <a:t>Sensor - Design</a:t>
            </a:r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187775" y="2270950"/>
            <a:ext cx="4836300" cy="25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Power = 3.3V</a:t>
            </a:r>
            <a:r>
              <a:rPr lang="en" sz="1600"/>
              <a:t> (V3V3)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Resistor bridges power - data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Output = Digital (VTH)</a:t>
            </a:r>
            <a:endParaRPr sz="1600"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424" y="1753800"/>
            <a:ext cx="2076026" cy="207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450" y="497150"/>
            <a:ext cx="2374400" cy="43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</a:t>
            </a:r>
            <a:r>
              <a:rPr lang="en"/>
              <a:t>Sensor - Result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729450" y="2078875"/>
            <a:ext cx="4272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Digital signal -&gt; temperature value (using sensor library)</a:t>
            </a:r>
            <a:endParaRPr sz="1800"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475" y="614525"/>
            <a:ext cx="840950" cy="45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6858000" y="686575"/>
            <a:ext cx="1806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Room temperature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7" name="Google Shape;197;p28"/>
          <p:cNvCxnSpPr>
            <a:stCxn id="196" idx="1"/>
            <a:endCxn id="198" idx="3"/>
          </p:cNvCxnSpPr>
          <p:nvPr/>
        </p:nvCxnSpPr>
        <p:spPr>
          <a:xfrm rot="10800000">
            <a:off x="6282300" y="913825"/>
            <a:ext cx="575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28"/>
          <p:cNvSpPr txBox="1"/>
          <p:nvPr/>
        </p:nvSpPr>
        <p:spPr>
          <a:xfrm>
            <a:off x="6858000" y="2684600"/>
            <a:ext cx="1892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Warmed up by hands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0" name="Google Shape;200;p28"/>
          <p:cNvCxnSpPr>
            <a:stCxn id="199" idx="1"/>
          </p:cNvCxnSpPr>
          <p:nvPr/>
        </p:nvCxnSpPr>
        <p:spPr>
          <a:xfrm rot="10800000">
            <a:off x="6291600" y="2874800"/>
            <a:ext cx="566400" cy="1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8"/>
          <p:cNvSpPr/>
          <p:nvPr/>
        </p:nvSpPr>
        <p:spPr>
          <a:xfrm>
            <a:off x="5694600" y="560275"/>
            <a:ext cx="587700" cy="707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5694600" y="1267375"/>
            <a:ext cx="587700" cy="3876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682250" y="1286800"/>
            <a:ext cx="48438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Vibration </a:t>
            </a:r>
            <a:r>
              <a:rPr lang="en"/>
              <a:t>Sensor - Design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721225" y="2278900"/>
            <a:ext cx="5003700" cy="25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piezoelectric device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</a:t>
            </a:r>
            <a:r>
              <a:rPr lang="en" sz="1600"/>
              <a:t>onnect a port to MCU GPIO, another to GND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read using analogRead()</a:t>
            </a:r>
            <a:endParaRPr sz="1600"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350" y="1490525"/>
            <a:ext cx="2809800" cy="28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105125" y="1280375"/>
            <a:ext cx="4137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Vibration </a:t>
            </a:r>
            <a:r>
              <a:rPr lang="en"/>
              <a:t>Sensor - Result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76475" y="2023450"/>
            <a:ext cx="4195200" cy="24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strike="sngStrike"/>
              <a:t>Precision</a:t>
            </a:r>
            <a:r>
              <a:rPr lang="en" sz="1600"/>
              <a:t>  Approximation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Asynchronous analogRead()’s (25ms)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Return = average of analogRead()’s (arbitrary vibration measure)</a:t>
            </a:r>
            <a:endParaRPr sz="1600"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200" y="1005525"/>
            <a:ext cx="4498250" cy="3373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/>
          <p:cNvPicPr preferRelativeResize="0"/>
          <p:nvPr/>
        </p:nvPicPr>
        <p:blipFill rotWithShape="1">
          <a:blip r:embed="rId3">
            <a:alphaModFix/>
          </a:blip>
          <a:srcRect b="0" l="0" r="38586" t="0"/>
          <a:stretch/>
        </p:blipFill>
        <p:spPr>
          <a:xfrm>
            <a:off x="5670050" y="548250"/>
            <a:ext cx="636775" cy="465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>
            <p:ph type="title"/>
          </p:nvPr>
        </p:nvSpPr>
        <p:spPr>
          <a:xfrm>
            <a:off x="105125" y="1280375"/>
            <a:ext cx="4137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Vibration Sensor - Result</a:t>
            </a:r>
            <a:endParaRPr/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76475" y="2023450"/>
            <a:ext cx="4195200" cy="24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Distinction between different vibration sources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Arbitrary measure is good enough</a:t>
            </a:r>
            <a:endParaRPr sz="1600"/>
          </a:p>
        </p:txBody>
      </p:sp>
      <p:sp>
        <p:nvSpPr>
          <p:cNvPr id="223" name="Google Shape;223;p31"/>
          <p:cNvSpPr txBox="1"/>
          <p:nvPr/>
        </p:nvSpPr>
        <p:spPr>
          <a:xfrm>
            <a:off x="6858100" y="971325"/>
            <a:ext cx="1806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Idle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4" name="Google Shape;224;p31"/>
          <p:cNvCxnSpPr>
            <a:stCxn id="223" idx="1"/>
            <a:endCxn id="225" idx="3"/>
          </p:cNvCxnSpPr>
          <p:nvPr/>
        </p:nvCxnSpPr>
        <p:spPr>
          <a:xfrm rot="10800000">
            <a:off x="6217900" y="1198575"/>
            <a:ext cx="640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31"/>
          <p:cNvSpPr txBox="1"/>
          <p:nvPr/>
        </p:nvSpPr>
        <p:spPr>
          <a:xfrm>
            <a:off x="6873225" y="3266050"/>
            <a:ext cx="1892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Phone vibration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7" name="Google Shape;227;p31"/>
          <p:cNvCxnSpPr>
            <a:stCxn id="226" idx="1"/>
            <a:endCxn id="228" idx="3"/>
          </p:cNvCxnSpPr>
          <p:nvPr/>
        </p:nvCxnSpPr>
        <p:spPr>
          <a:xfrm rot="10800000">
            <a:off x="6218025" y="3458050"/>
            <a:ext cx="655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31"/>
          <p:cNvSpPr/>
          <p:nvPr/>
        </p:nvSpPr>
        <p:spPr>
          <a:xfrm>
            <a:off x="5630300" y="845025"/>
            <a:ext cx="587700" cy="707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/>
          <p:nvPr/>
        </p:nvSpPr>
        <p:spPr>
          <a:xfrm>
            <a:off x="5630300" y="3031000"/>
            <a:ext cx="587700" cy="8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5630300" y="4206650"/>
            <a:ext cx="587700" cy="174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6873100" y="4101950"/>
            <a:ext cx="1892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Tapped by finger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1" name="Google Shape;231;p31"/>
          <p:cNvCxnSpPr>
            <a:stCxn id="230" idx="1"/>
          </p:cNvCxnSpPr>
          <p:nvPr/>
        </p:nvCxnSpPr>
        <p:spPr>
          <a:xfrm rot="10800000">
            <a:off x="6217900" y="4293950"/>
            <a:ext cx="655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16650" y="1959450"/>
            <a:ext cx="7910700" cy="29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Rural villages in Indonesia have difficult access to clean water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Must walk by foot in a 3-hour round trip just to get clean water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 organization named Solar Chapter has built a water pump system to provide clean water access to villages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to sustain the system considering its remote location? 				</a:t>
            </a:r>
            <a:r>
              <a:rPr b="1" lang="en" sz="1600"/>
              <a:t>Remote water pump monitoring system</a:t>
            </a:r>
            <a:r>
              <a:rPr lang="en" sz="1600"/>
              <a:t>!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180075" y="603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ESP32 - Design</a:t>
            </a: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650" y="1138575"/>
            <a:ext cx="5284850" cy="38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925" y="1853853"/>
            <a:ext cx="6313750" cy="20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>
            <p:ph type="title"/>
          </p:nvPr>
        </p:nvSpPr>
        <p:spPr>
          <a:xfrm>
            <a:off x="180075" y="603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ESP32 - Design cont.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"/>
          <p:cNvSpPr txBox="1"/>
          <p:nvPr>
            <p:ph type="title"/>
          </p:nvPr>
        </p:nvSpPr>
        <p:spPr>
          <a:xfrm>
            <a:off x="180075" y="603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</a:t>
            </a:r>
            <a:endParaRPr>
              <a:highlight>
                <a:srgbClr val="FF0000"/>
              </a:highlight>
            </a:endParaRPr>
          </a:p>
        </p:txBody>
      </p:sp>
      <p:pic>
        <p:nvPicPr>
          <p:cNvPr id="253" name="Google Shape;253;p34"/>
          <p:cNvPicPr preferRelativeResize="0"/>
          <p:nvPr/>
        </p:nvPicPr>
        <p:blipFill rotWithShape="1">
          <a:blip r:embed="rId3">
            <a:alphaModFix/>
          </a:blip>
          <a:srcRect b="12183" l="25489" r="21208" t="13890"/>
          <a:stretch/>
        </p:blipFill>
        <p:spPr>
          <a:xfrm rot="-5400000">
            <a:off x="802923" y="1245175"/>
            <a:ext cx="3655552" cy="380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275" y="1318650"/>
            <a:ext cx="3780811" cy="36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/>
          <p:nvPr/>
        </p:nvSpPr>
        <p:spPr>
          <a:xfrm>
            <a:off x="808300" y="1318650"/>
            <a:ext cx="1331700" cy="1758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4"/>
          <p:cNvSpPr txBox="1"/>
          <p:nvPr/>
        </p:nvSpPr>
        <p:spPr>
          <a:xfrm>
            <a:off x="2765427" y="4064325"/>
            <a:ext cx="1266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Power module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7" name="Google Shape;257;p34"/>
          <p:cNvCxnSpPr/>
          <p:nvPr/>
        </p:nvCxnSpPr>
        <p:spPr>
          <a:xfrm rot="10800000">
            <a:off x="2241027" y="4257225"/>
            <a:ext cx="524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34"/>
          <p:cNvSpPr/>
          <p:nvPr/>
        </p:nvSpPr>
        <p:spPr>
          <a:xfrm>
            <a:off x="909325" y="3927350"/>
            <a:ext cx="1331700" cy="79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9" name="Google Shape;259;p34"/>
          <p:cNvCxnSpPr/>
          <p:nvPr/>
        </p:nvCxnSpPr>
        <p:spPr>
          <a:xfrm>
            <a:off x="1791050" y="1047075"/>
            <a:ext cx="0" cy="257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0" name="Google Shape;260;p34"/>
          <p:cNvSpPr txBox="1"/>
          <p:nvPr/>
        </p:nvSpPr>
        <p:spPr>
          <a:xfrm>
            <a:off x="1613577" y="707825"/>
            <a:ext cx="1266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Sensor module</a:t>
            </a:r>
            <a:endParaRPr sz="1200">
              <a:solidFill>
                <a:srgbClr val="00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2393425" y="1388400"/>
            <a:ext cx="1693800" cy="2676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2" name="Google Shape;262;p34"/>
          <p:cNvCxnSpPr/>
          <p:nvPr/>
        </p:nvCxnSpPr>
        <p:spPr>
          <a:xfrm>
            <a:off x="3716125" y="1093625"/>
            <a:ext cx="0" cy="257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34"/>
          <p:cNvSpPr txBox="1"/>
          <p:nvPr/>
        </p:nvSpPr>
        <p:spPr>
          <a:xfrm>
            <a:off x="3485677" y="805125"/>
            <a:ext cx="1266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Control module</a:t>
            </a:r>
            <a:endParaRPr sz="1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325" y="487151"/>
            <a:ext cx="6584674" cy="46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/>
          <p:nvPr>
            <p:ph type="title"/>
          </p:nvPr>
        </p:nvSpPr>
        <p:spPr>
          <a:xfrm>
            <a:off x="276275" y="1329975"/>
            <a:ext cx="2544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br>
              <a:rPr lang="en"/>
            </a:br>
            <a:r>
              <a:rPr lang="en"/>
              <a:t>(Software)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 32 to IoT</a:t>
            </a:r>
            <a:endParaRPr/>
          </a:p>
        </p:txBody>
      </p:sp>
      <p:sp>
        <p:nvSpPr>
          <p:cNvPr id="275" name="Google Shape;275;p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Process input data from sensors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Format data into JSON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Connected through Wi-Fi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Send JSON formatted data through MQTT protocol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Connect to AWS IoT by using credential keys</a:t>
            </a:r>
            <a:endParaRPr sz="1600"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400" y="713750"/>
            <a:ext cx="3228800" cy="21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/>
          <p:nvPr>
            <p:ph type="title"/>
          </p:nvPr>
        </p:nvSpPr>
        <p:spPr>
          <a:xfrm>
            <a:off x="727650" y="548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data read by ESP 32</a:t>
            </a:r>
            <a:endParaRPr/>
          </a:p>
        </p:txBody>
      </p:sp>
      <p:pic>
        <p:nvPicPr>
          <p:cNvPr id="282" name="Google Shape;2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072" y="1964875"/>
            <a:ext cx="1155754" cy="30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204" y="1964878"/>
            <a:ext cx="566544" cy="30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122" y="1964875"/>
            <a:ext cx="747841" cy="30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0322" y="1964875"/>
            <a:ext cx="702517" cy="30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7"/>
          <p:cNvSpPr txBox="1"/>
          <p:nvPr/>
        </p:nvSpPr>
        <p:spPr>
          <a:xfrm>
            <a:off x="1204075" y="1460775"/>
            <a:ext cx="115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Ammeter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37"/>
          <p:cNvSpPr txBox="1"/>
          <p:nvPr/>
        </p:nvSpPr>
        <p:spPr>
          <a:xfrm>
            <a:off x="6737900" y="1460775"/>
            <a:ext cx="1433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Vibration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4648074" y="1460775"/>
            <a:ext cx="199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Temperature 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3092575" y="1460775"/>
            <a:ext cx="1555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Flow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2934300" y="2362200"/>
            <a:ext cx="940200" cy="419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251750" y="673725"/>
            <a:ext cx="7586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of data </a:t>
            </a:r>
            <a:r>
              <a:rPr lang="en"/>
              <a:t>received on AWS IoT</a:t>
            </a:r>
            <a:r>
              <a:rPr lang="en"/>
              <a:t> </a:t>
            </a:r>
            <a:endParaRPr/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987" y="1389750"/>
            <a:ext cx="6039776" cy="33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Lambda Function</a:t>
            </a:r>
            <a:endParaRPr/>
          </a:p>
        </p:txBody>
      </p:sp>
      <p:sp>
        <p:nvSpPr>
          <p:cNvPr id="302" name="Google Shape;302;p3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Executes on AWS IoT trigger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Both updates and queries the AWS Athena SQL database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Outputs queried data as a json file into S3 bucket</a:t>
            </a:r>
            <a:endParaRPr sz="1600"/>
          </a:p>
        </p:txBody>
      </p:sp>
      <p:pic>
        <p:nvPicPr>
          <p:cNvPr descr="AWS Lambda + ParkMyCloud = Supercharged Automation - ParkMyCloud" id="303" name="Google Shape;3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400" y="962025"/>
            <a:ext cx="28575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Lambda Log from Mock data testing</a:t>
            </a:r>
            <a:endParaRPr/>
          </a:p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00" y="2095000"/>
            <a:ext cx="83820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Athena Database</a:t>
            </a:r>
            <a:endParaRPr/>
          </a:p>
        </p:txBody>
      </p:sp>
      <p:sp>
        <p:nvSpPr>
          <p:cNvPr id="316" name="Google Shape;316;p41"/>
          <p:cNvSpPr txBox="1"/>
          <p:nvPr>
            <p:ph idx="1" type="body"/>
          </p:nvPr>
        </p:nvSpPr>
        <p:spPr>
          <a:xfrm>
            <a:off x="357500" y="19088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SQL Database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Stores the history of the water pump data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consists of: date and time, water flow, </a:t>
            </a:r>
            <a:br>
              <a:rPr lang="en" sz="1600"/>
            </a:br>
            <a:r>
              <a:rPr lang="en" sz="1600"/>
              <a:t>current, vibration, warning flag one, warning flag two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 u="sng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descr="Amazon Athena | Sisense" id="317" name="Google Shape;3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425" y="1367725"/>
            <a:ext cx="17526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325" y="53550"/>
            <a:ext cx="5788400" cy="50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2839450" y="3040200"/>
            <a:ext cx="248400" cy="1146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" name="Google Shape;102;p15"/>
          <p:cNvCxnSpPr>
            <a:stCxn id="101" idx="1"/>
          </p:cNvCxnSpPr>
          <p:nvPr/>
        </p:nvCxnSpPr>
        <p:spPr>
          <a:xfrm>
            <a:off x="3073525" y="3097500"/>
            <a:ext cx="30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5"/>
          <p:cNvCxnSpPr/>
          <p:nvPr/>
        </p:nvCxnSpPr>
        <p:spPr>
          <a:xfrm>
            <a:off x="3384375" y="3107125"/>
            <a:ext cx="0" cy="11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5"/>
          <p:cNvCxnSpPr/>
          <p:nvPr/>
        </p:nvCxnSpPr>
        <p:spPr>
          <a:xfrm>
            <a:off x="3384375" y="4263950"/>
            <a:ext cx="10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5"/>
          <p:cNvSpPr txBox="1"/>
          <p:nvPr/>
        </p:nvSpPr>
        <p:spPr>
          <a:xfrm>
            <a:off x="4168350" y="4339975"/>
            <a:ext cx="5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Water pump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6" name="Google Shape;106;p15"/>
          <p:cNvCxnSpPr/>
          <p:nvPr/>
        </p:nvCxnSpPr>
        <p:spPr>
          <a:xfrm flipH="1">
            <a:off x="3604150" y="4560325"/>
            <a:ext cx="6120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 of SQL data</a:t>
            </a:r>
            <a:endParaRPr/>
          </a:p>
        </p:txBody>
      </p:sp>
      <p:sp>
        <p:nvSpPr>
          <p:cNvPr id="323" name="Google Shape;323;p4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150" y="1690475"/>
            <a:ext cx="2887700" cy="31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Athena Query Log</a:t>
            </a:r>
            <a:endParaRPr/>
          </a:p>
        </p:txBody>
      </p:sp>
      <p:sp>
        <p:nvSpPr>
          <p:cNvPr id="330" name="Google Shape;330;p4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375" y="1853850"/>
            <a:ext cx="680085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 - HTML</a:t>
            </a:r>
            <a:endParaRPr/>
          </a:p>
        </p:txBody>
      </p:sp>
      <p:sp>
        <p:nvSpPr>
          <p:cNvPr id="337" name="Google Shape;337;p4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Google Charts to implement graphs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4 Graphs - Temperature, Vibration, Current Level, Water Flow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points are entered by dates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Points are starred to indicate </a:t>
            </a:r>
            <a:r>
              <a:rPr lang="en" sz="1600"/>
              <a:t>maintenance</a:t>
            </a:r>
            <a:r>
              <a:rPr lang="en" sz="1600"/>
              <a:t> is required</a:t>
            </a:r>
            <a:endParaRPr sz="1600"/>
          </a:p>
        </p:txBody>
      </p:sp>
      <p:pic>
        <p:nvPicPr>
          <p:cNvPr descr="W3C HTML5 Logo" id="338" name="Google Shape;3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075" y="893400"/>
            <a:ext cx="1608400" cy="16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0" y="821962"/>
            <a:ext cx="9144002" cy="372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/>
          <p:nvPr/>
        </p:nvSpPr>
        <p:spPr>
          <a:xfrm>
            <a:off x="3728550" y="1156800"/>
            <a:ext cx="2017200" cy="69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5"/>
          <p:cNvSpPr txBox="1"/>
          <p:nvPr/>
        </p:nvSpPr>
        <p:spPr>
          <a:xfrm>
            <a:off x="3675450" y="1106075"/>
            <a:ext cx="5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warmed up by hot water;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Exceeds the ideal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temperature threshold-&gt;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45"/>
          <p:cNvSpPr/>
          <p:nvPr/>
        </p:nvSpPr>
        <p:spPr>
          <a:xfrm>
            <a:off x="3871975" y="2906375"/>
            <a:ext cx="1816500" cy="64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5"/>
          <p:cNvSpPr txBox="1"/>
          <p:nvPr/>
        </p:nvSpPr>
        <p:spPr>
          <a:xfrm>
            <a:off x="3824150" y="2821200"/>
            <a:ext cx="5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Shaken by hand;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Exceeds the ideal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Vibration Threshold-&gt;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45"/>
          <p:cNvSpPr txBox="1"/>
          <p:nvPr/>
        </p:nvSpPr>
        <p:spPr>
          <a:xfrm>
            <a:off x="38250" y="451025"/>
            <a:ext cx="5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Starred points indicate maintenance is required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7325"/>
            <a:ext cx="8839200" cy="452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61" name="Google Shape;361;p4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device works as desired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Cost-effective. Can prevent large-scale failures</a:t>
            </a:r>
            <a:endParaRPr sz="1600"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of One Unit </a:t>
            </a:r>
            <a:endParaRPr/>
          </a:p>
        </p:txBody>
      </p:sp>
      <p:sp>
        <p:nvSpPr>
          <p:cNvPr id="367" name="Google Shape;367;p4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50" y="2021500"/>
            <a:ext cx="80581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Works</a:t>
            </a:r>
            <a:endParaRPr/>
          </a:p>
        </p:txBody>
      </p:sp>
      <p:sp>
        <p:nvSpPr>
          <p:cNvPr id="374" name="Google Shape;374;p4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Decrease the cost of the Device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Cellular instead of Wi-fi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Similar process, entering credentials provider and user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Map to locate the water pumps - latitude, longitude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Multiple water pumps and locations.</a:t>
            </a:r>
            <a:endParaRPr sz="1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80" name="Google Shape;380;p5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Please feel free to ask any questions!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Requirements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47050" y="1997250"/>
            <a:ext cx="8725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Microcontroller must process the output signal of each sensor of varying form and translate them to a quantitative value 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Collected data must be transferred through wireless network connection to the cloud based database in an interval of 15 minutes. 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Once the cloud database is updated, the updated information should be inserted to a separate database server. Finally, this should be reflected on our website.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29450" y="1318650"/>
            <a:ext cx="2544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975" y="533175"/>
            <a:ext cx="4993699" cy="450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25" y="1764475"/>
            <a:ext cx="5860924" cy="320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title"/>
          </p:nvPr>
        </p:nvSpPr>
        <p:spPr>
          <a:xfrm>
            <a:off x="433625" y="1280425"/>
            <a:ext cx="46419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Module - Design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150" y="1989000"/>
            <a:ext cx="3680850" cy="18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Module - Result</a:t>
            </a:r>
            <a:endParaRPr/>
          </a:p>
        </p:txBody>
      </p:sp>
      <p:graphicFrame>
        <p:nvGraphicFramePr>
          <p:cNvPr id="131" name="Google Shape;131;p19"/>
          <p:cNvGraphicFramePr/>
          <p:nvPr/>
        </p:nvGraphicFramePr>
        <p:xfrm>
          <a:off x="729450" y="185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{2D04A388-C645-4E44-92AF-34D55698B00A}</a:tableStyleId>
              </a:tblPr>
              <a:tblGrid>
                <a:gridCol w="2449875"/>
                <a:gridCol w="2449875"/>
                <a:gridCol w="2449875"/>
              </a:tblGrid>
              <a:tr h="2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</a:t>
                      </a:r>
                      <a:r>
                        <a:rPr b="1" baseline="-25000" lang="en"/>
                        <a:t>IN</a:t>
                      </a:r>
                      <a:r>
                        <a:rPr b="1" lang="en"/>
                        <a:t> (V)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</a:t>
                      </a:r>
                      <a:r>
                        <a:rPr b="1" baseline="-25000" lang="en"/>
                        <a:t>OUT</a:t>
                      </a:r>
                      <a:r>
                        <a:rPr b="1" lang="en"/>
                        <a:t> (V)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</a:t>
                      </a:r>
                      <a:r>
                        <a:rPr b="1" baseline="-25000" lang="en"/>
                        <a:t>FB</a:t>
                      </a:r>
                      <a:r>
                        <a:rPr b="1" lang="en"/>
                        <a:t> (V)</a:t>
                      </a:r>
                      <a:endParaRPr b="1" sz="1300"/>
                    </a:p>
                  </a:txBody>
                  <a:tcPr marT="91425" marB="91425" marR="91425" marL="91425"/>
                </a:tc>
              </a:tr>
              <a:tr h="36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2.76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Module - Result 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729450" y="20406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</a:t>
            </a:r>
            <a:r>
              <a:rPr baseline="-25000" lang="en" sz="1600"/>
              <a:t>OUT</a:t>
            </a:r>
            <a:r>
              <a:rPr lang="en" sz="1600"/>
              <a:t> error possible cause: missing components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Solution: Use V</a:t>
            </a:r>
            <a:r>
              <a:rPr baseline="-25000" lang="en" sz="1600"/>
              <a:t>FB</a:t>
            </a:r>
            <a:r>
              <a:rPr lang="en" sz="1600"/>
              <a:t> as the power signal (saturates at 3.3V)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Still able to power on components</a:t>
            </a:r>
            <a:endParaRPr sz="1600"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highlight>
                <a:srgbClr val="FF0000"/>
              </a:highlight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30495" l="40625" r="38080" t="18611"/>
          <a:stretch/>
        </p:blipFill>
        <p:spPr>
          <a:xfrm rot="-5400000">
            <a:off x="5976990" y="2482187"/>
            <a:ext cx="1593598" cy="285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730000" y="1318650"/>
            <a:ext cx="48534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Sensor - </a:t>
            </a:r>
            <a:r>
              <a:rPr lang="en"/>
              <a:t>Design 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21225" y="2278900"/>
            <a:ext cx="3747300" cy="25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5V input -&gt; 5V amplitude square wave output (VDFL)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Voltage divider: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VFL = ⅔*VDFL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VFL = 3.3V amplitude square wave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800" y="1699125"/>
            <a:ext cx="2184626" cy="218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800" y="1051575"/>
            <a:ext cx="1732450" cy="34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