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2" r:id="rId1"/>
    <p:sldMasterId id="2147483665" r:id="rId2"/>
    <p:sldMasterId id="2147483685" r:id="rId3"/>
  </p:sldMasterIdLst>
  <p:notesMasterIdLst>
    <p:notesMasterId r:id="rId41"/>
  </p:notesMasterIdLst>
  <p:handoutMasterIdLst>
    <p:handoutMasterId r:id="rId42"/>
  </p:handoutMasterIdLst>
  <p:sldIdLst>
    <p:sldId id="299" r:id="rId4"/>
    <p:sldId id="272" r:id="rId5"/>
    <p:sldId id="265" r:id="rId6"/>
    <p:sldId id="268" r:id="rId7"/>
    <p:sldId id="274" r:id="rId8"/>
    <p:sldId id="266" r:id="rId9"/>
    <p:sldId id="273" r:id="rId10"/>
    <p:sldId id="296" r:id="rId11"/>
    <p:sldId id="300" r:id="rId12"/>
    <p:sldId id="284" r:id="rId13"/>
    <p:sldId id="285" r:id="rId14"/>
    <p:sldId id="298" r:id="rId15"/>
    <p:sldId id="286" r:id="rId16"/>
    <p:sldId id="291" r:id="rId17"/>
    <p:sldId id="290" r:id="rId18"/>
    <p:sldId id="287" r:id="rId19"/>
    <p:sldId id="295" r:id="rId20"/>
    <p:sldId id="301" r:id="rId21"/>
    <p:sldId id="302" r:id="rId22"/>
    <p:sldId id="293" r:id="rId23"/>
    <p:sldId id="277" r:id="rId24"/>
    <p:sldId id="283" r:id="rId25"/>
    <p:sldId id="288" r:id="rId26"/>
    <p:sldId id="279" r:id="rId27"/>
    <p:sldId id="280" r:id="rId28"/>
    <p:sldId id="278" r:id="rId29"/>
    <p:sldId id="267" r:id="rId30"/>
    <p:sldId id="281" r:id="rId31"/>
    <p:sldId id="269" r:id="rId32"/>
    <p:sldId id="270" r:id="rId33"/>
    <p:sldId id="282" r:id="rId34"/>
    <p:sldId id="292" r:id="rId35"/>
    <p:sldId id="304" r:id="rId36"/>
    <p:sldId id="275" r:id="rId37"/>
    <p:sldId id="276" r:id="rId38"/>
    <p:sldId id="294" r:id="rId39"/>
    <p:sldId id="264" r:id="rId40"/>
  </p:sldIdLst>
  <p:sldSz cx="13817600" cy="7772400"/>
  <p:notesSz cx="6858000" cy="9144000"/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3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rk, Ryan M" initials="SRM" lastIdx="1" clrIdx="0">
    <p:extLst/>
  </p:cmAuthor>
  <p:cmAuthor id="2" name="Bush, Trevor Scott" initials="BTS" lastIdx="1" clrIdx="1">
    <p:extLst/>
  </p:cmAuthor>
  <p:cmAuthor id="3" name="Bush, Trevor Scott" initials="BTS [2]" lastIdx="1" clrIdx="2">
    <p:extLst/>
  </p:cmAuthor>
  <p:cmAuthor id="4" name="Bush, Trevor Scott" initials="BTS [3]" lastIdx="1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0B4"/>
    <a:srgbClr val="D4D798"/>
    <a:srgbClr val="F4B183"/>
    <a:srgbClr val="ECEEA6"/>
    <a:srgbClr val="385D8A"/>
    <a:srgbClr val="F16322"/>
    <a:srgbClr val="1429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63" autoAdjust="0"/>
    <p:restoredTop sz="94471"/>
  </p:normalViewPr>
  <p:slideViewPr>
    <p:cSldViewPr snapToGrid="0" snapToObjects="1">
      <p:cViewPr>
        <p:scale>
          <a:sx n="87" d="100"/>
          <a:sy n="87" d="100"/>
        </p:scale>
        <p:origin x="-40" y="248"/>
      </p:cViewPr>
      <p:guideLst>
        <p:guide orient="horz" pos="2448"/>
        <p:guide pos="43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1" d="100"/>
          <a:sy n="91" d="100"/>
        </p:scale>
        <p:origin x="-4280" y="-33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49" Type="http://schemas.microsoft.com/office/2015/10/relationships/revisionInfo" Target="revisionInfo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commentAuthors" Target="commentAuthors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7-05-01T14:07:50.713" idx="1">
    <p:pos x="10" y="10"/>
    <p:text>Might consider taking out all the connectors. It would look cleaner and still show the bulk of the functional circuit</p:text>
    <p:extLst>
      <p:ext uri="{C676402C-5697-4E1C-873F-D02D1690AC5C}">
        <p15:threadingInfo xmlns:p15="http://schemas.microsoft.com/office/powerpoint/2012/main" timeZoneBias="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8.emf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450729"/>
            <a:ext cx="6858000" cy="705971"/>
          </a:xfrm>
          <a:prstGeom prst="rect">
            <a:avLst/>
          </a:prstGeom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solidFill>
                <a:srgbClr val="142958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56FF-FEF1-EF48-BD73-4B95B2E46E83}" type="datetimeFigureOut">
              <a:rPr lang="en-US" smtClean="0">
                <a:solidFill>
                  <a:srgbClr val="F16322"/>
                </a:solidFill>
              </a:rPr>
              <a:t>5/2/17</a:t>
            </a:fld>
            <a:endParaRPr lang="en-US" dirty="0">
              <a:solidFill>
                <a:srgbClr val="F1632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476999" y="8889999"/>
            <a:ext cx="379413" cy="252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004881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8.emf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rgbClr val="1429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F16322"/>
                </a:solidFill>
              </a:defRPr>
            </a:lvl1pPr>
          </a:lstStyle>
          <a:p>
            <a:fld id="{DBF7D493-8EEB-7E45-916B-5FBC49ABC710}" type="datetimeFigureOut">
              <a:rPr lang="en-US" smtClean="0"/>
              <a:pPr/>
              <a:t>5/2/17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450729"/>
            <a:ext cx="6858000" cy="705971"/>
          </a:xfrm>
          <a:prstGeom prst="rect">
            <a:avLst/>
          </a:prstGeom>
        </p:spPr>
      </p:pic>
      <p:sp>
        <p:nvSpPr>
          <p:cNvPr id="9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6476999" y="8889999"/>
            <a:ext cx="379413" cy="252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356410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Imin</a:t>
            </a:r>
            <a:r>
              <a:rPr lang="en-US" dirty="0"/>
              <a:t> = .1A, F = 500*10^3</a:t>
            </a:r>
            <a:r>
              <a:rPr lang="en-US" baseline="0" dirty="0"/>
              <a:t> Hz Vin = 12V </a:t>
            </a:r>
            <a:r>
              <a:rPr lang="en-US" baseline="0" dirty="0" err="1"/>
              <a:t>Vout</a:t>
            </a:r>
            <a:r>
              <a:rPr lang="en-US" baseline="0" dirty="0"/>
              <a:t> = 5V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14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954178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19125"/>
            <a:ext cx="12736406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ECE ILLINOIS 16:9 TEMPLATE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10626" y="1570071"/>
            <a:ext cx="12736406" cy="3273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335" baseline="0">
                <a:solidFill>
                  <a:srgbClr val="F1632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Todd Sweet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0626" y="1860825"/>
            <a:ext cx="12736406" cy="3017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48" b="0" i="0" baseline="0">
                <a:solidFill>
                  <a:srgbClr val="F1632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Director of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1797460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0626" y="1628416"/>
            <a:ext cx="12631240" cy="50771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944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5" name="Picture 4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39572" cy="1041400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4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3086807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12701026" cy="5082540"/>
          </a:xfrm>
          <a:prstGeom prst="rect">
            <a:avLst/>
          </a:prstGeom>
        </p:spPr>
        <p:txBody>
          <a:bodyPr vert="horz"/>
          <a:lstStyle>
            <a:lvl1pPr marL="524790" indent="-524790">
              <a:buFont typeface="Wingdings" panose="05000000000000000000" pitchFamily="2" charset="2"/>
              <a:buChar char="§"/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39572" cy="1041400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4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3837616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9124501" y="1608096"/>
            <a:ext cx="4069626" cy="506702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198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below</a:t>
            </a:r>
          </a:p>
          <a:p>
            <a:pPr lvl="0"/>
            <a:r>
              <a:rPr lang="en-US" dirty="0"/>
              <a:t>to insert media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0626" y="1628416"/>
            <a:ext cx="8182392" cy="50467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944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39572" cy="1041400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4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3047918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0626" y="1628416"/>
            <a:ext cx="6144645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944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39572" cy="10414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964630" y="1628416"/>
            <a:ext cx="6144645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944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4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1019963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39572" cy="1041400"/>
          </a:xfrm>
          <a:prstGeom prst="rect">
            <a:avLst/>
          </a:prstGeom>
        </p:spPr>
      </p:pic>
      <p:sp>
        <p:nvSpPr>
          <p:cNvPr id="9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10626" y="1608096"/>
            <a:ext cx="12583500" cy="509750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198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below to insert media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4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824988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834640"/>
            <a:ext cx="13817600" cy="2038696"/>
          </a:xfrm>
          <a:prstGeom prst="rect">
            <a:avLst/>
          </a:prstGeom>
          <a:solidFill>
            <a:srgbClr val="F163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47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0626" y="3833136"/>
            <a:ext cx="12631240" cy="7185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944" b="0" i="1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of section</a:t>
            </a:r>
          </a:p>
        </p:txBody>
      </p:sp>
      <p:pic>
        <p:nvPicPr>
          <p:cNvPr id="6" name="Picture 5" descr="master_bluesidebar.eps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4640"/>
            <a:ext cx="139572" cy="2039112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2977956"/>
            <a:ext cx="1263124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chemeClr val="bg1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2740240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4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0626" y="1628416"/>
            <a:ext cx="12631240" cy="50771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944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5" name="Picture 4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39572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4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12701026" cy="5082540"/>
          </a:xfrm>
          <a:prstGeom prst="rect">
            <a:avLst/>
          </a:prstGeom>
        </p:spPr>
        <p:txBody>
          <a:bodyPr vert="horz"/>
          <a:lstStyle>
            <a:lvl1pPr marL="524790" indent="-524790">
              <a:buFont typeface="Wingdings" panose="05000000000000000000" pitchFamily="2" charset="2"/>
              <a:buChar char="§"/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39572" cy="1041400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4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1937746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9124501" y="1608096"/>
            <a:ext cx="4069626" cy="506702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198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below</a:t>
            </a:r>
          </a:p>
          <a:p>
            <a:pPr lvl="0"/>
            <a:r>
              <a:rPr lang="en-US" dirty="0"/>
              <a:t>to insert media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0626" y="1628416"/>
            <a:ext cx="8182392" cy="50467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944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39572" cy="1041400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4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3531666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0626" y="1628416"/>
            <a:ext cx="6144645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944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39572" cy="10414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964630" y="1628416"/>
            <a:ext cx="6144645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944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4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18512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39572" cy="1041400"/>
          </a:xfrm>
          <a:prstGeom prst="rect">
            <a:avLst/>
          </a:prstGeom>
        </p:spPr>
      </p:pic>
      <p:sp>
        <p:nvSpPr>
          <p:cNvPr id="9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10626" y="1608096"/>
            <a:ext cx="12583500" cy="509750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198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below to insert media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4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3135830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834640"/>
            <a:ext cx="13817600" cy="2038696"/>
          </a:xfrm>
          <a:prstGeom prst="rect">
            <a:avLst/>
          </a:prstGeom>
          <a:solidFill>
            <a:srgbClr val="1429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47"/>
          </a:p>
        </p:txBody>
      </p:sp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2977956"/>
            <a:ext cx="1263124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chemeClr val="bg1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0626" y="3833136"/>
            <a:ext cx="12631240" cy="7185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944" b="0" i="1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of section</a:t>
            </a:r>
          </a:p>
        </p:txBody>
      </p:sp>
      <p:pic>
        <p:nvPicPr>
          <p:cNvPr id="6" name="Picture 5" descr="master_bluesidebar.eps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4640"/>
            <a:ext cx="139572" cy="20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26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322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19125"/>
            <a:ext cx="12736406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ECE ILLINOIS 16:9 TEMPLATE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10626" y="1570071"/>
            <a:ext cx="12736406" cy="3273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335" baseline="0">
                <a:solidFill>
                  <a:srgbClr val="F1632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Todd Sweet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0626" y="1860825"/>
            <a:ext cx="12736406" cy="3017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48" b="0" i="0" baseline="0">
                <a:solidFill>
                  <a:srgbClr val="F1632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Director of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1122401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g"/><Relationship Id="rId8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9" Type="http://schemas.openxmlformats.org/officeDocument/2006/relationships/theme" Target="../theme/theme2.xml"/><Relationship Id="rId10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8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-2938" y="2695073"/>
            <a:ext cx="13807440" cy="2352030"/>
            <a:chOff x="-1069" y="2880073"/>
            <a:chExt cx="10056262" cy="1676400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6"/>
            <a:stretch/>
          </p:blipFill>
          <p:spPr>
            <a:xfrm>
              <a:off x="-1069" y="2881477"/>
              <a:ext cx="2514600" cy="167309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3531" y="2880073"/>
              <a:ext cx="2514600" cy="16764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7062" y="2880073"/>
              <a:ext cx="2514600" cy="16764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0593" y="2881978"/>
              <a:ext cx="2514600" cy="167449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1271"/>
            <a:ext cx="13807440" cy="2673879"/>
          </a:xfrm>
          <a:prstGeom prst="rect">
            <a:avLst/>
          </a:prstGeom>
        </p:spPr>
      </p:pic>
      <p:pic>
        <p:nvPicPr>
          <p:cNvPr id="24" name="Picture 23" descr="master_bluesidebar.eps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39572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5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/>
  <p:txStyles>
    <p:titleStyle>
      <a:lvl1pPr algn="ctr" defTabSz="699720" rtl="0" eaLnBrk="1" latinLnBrk="0" hangingPunct="1">
        <a:spcBef>
          <a:spcPct val="0"/>
        </a:spcBef>
        <a:buNone/>
        <a:defRPr sz="67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24790" indent="-524790" algn="l" defTabSz="699720" rtl="0" eaLnBrk="1" latinLnBrk="0" hangingPunct="1">
        <a:spcBef>
          <a:spcPct val="20000"/>
        </a:spcBef>
        <a:buFont typeface="Arial"/>
        <a:buChar char="•"/>
        <a:defRPr sz="4944" kern="1200">
          <a:solidFill>
            <a:schemeClr val="tx1"/>
          </a:solidFill>
          <a:latin typeface="+mn-lt"/>
          <a:ea typeface="+mn-ea"/>
          <a:cs typeface="+mn-cs"/>
        </a:defRPr>
      </a:lvl1pPr>
      <a:lvl2pPr marL="1137047" indent="-437327" algn="l" defTabSz="699720" rtl="0" eaLnBrk="1" latinLnBrk="0" hangingPunct="1">
        <a:spcBef>
          <a:spcPct val="20000"/>
        </a:spcBef>
        <a:buFont typeface="Arial"/>
        <a:buChar char="–"/>
        <a:defRPr sz="4257" kern="1200">
          <a:solidFill>
            <a:schemeClr val="tx1"/>
          </a:solidFill>
          <a:latin typeface="+mn-lt"/>
          <a:ea typeface="+mn-ea"/>
          <a:cs typeface="+mn-cs"/>
        </a:defRPr>
      </a:lvl2pPr>
      <a:lvl3pPr marL="1749304" indent="-349861" algn="l" defTabSz="699720" rtl="0" eaLnBrk="1" latinLnBrk="0" hangingPunct="1">
        <a:spcBef>
          <a:spcPct val="20000"/>
        </a:spcBef>
        <a:buFont typeface="Arial"/>
        <a:buChar char="•"/>
        <a:defRPr sz="3709" kern="1200">
          <a:solidFill>
            <a:schemeClr val="tx1"/>
          </a:solidFill>
          <a:latin typeface="+mn-lt"/>
          <a:ea typeface="+mn-ea"/>
          <a:cs typeface="+mn-cs"/>
        </a:defRPr>
      </a:lvl3pPr>
      <a:lvl4pPr marL="2449024" indent="-349861" algn="l" defTabSz="699720" rtl="0" eaLnBrk="1" latinLnBrk="0" hangingPunct="1">
        <a:spcBef>
          <a:spcPct val="20000"/>
        </a:spcBef>
        <a:buFont typeface="Arial"/>
        <a:buChar char="–"/>
        <a:defRPr sz="3022" kern="1200">
          <a:solidFill>
            <a:schemeClr val="tx1"/>
          </a:solidFill>
          <a:latin typeface="+mn-lt"/>
          <a:ea typeface="+mn-ea"/>
          <a:cs typeface="+mn-cs"/>
        </a:defRPr>
      </a:lvl4pPr>
      <a:lvl5pPr marL="3148744" indent="-349861" algn="l" defTabSz="699720" rtl="0" eaLnBrk="1" latinLnBrk="0" hangingPunct="1">
        <a:spcBef>
          <a:spcPct val="20000"/>
        </a:spcBef>
        <a:buFont typeface="Arial"/>
        <a:buChar char="»"/>
        <a:defRPr sz="3022" kern="1200">
          <a:solidFill>
            <a:schemeClr val="tx1"/>
          </a:solidFill>
          <a:latin typeface="+mn-lt"/>
          <a:ea typeface="+mn-ea"/>
          <a:cs typeface="+mn-cs"/>
        </a:defRPr>
      </a:lvl5pPr>
      <a:lvl6pPr marL="3848465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6pPr>
      <a:lvl7pPr marL="4548187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7pPr>
      <a:lvl8pPr marL="5247908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8pPr>
      <a:lvl9pPr marL="5947628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99720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2pPr>
      <a:lvl3pPr marL="1399442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3pPr>
      <a:lvl4pPr marL="2099163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4pPr>
      <a:lvl5pPr marL="2798884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5pPr>
      <a:lvl6pPr marL="3498605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6pPr>
      <a:lvl7pPr marL="4198325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7pPr>
      <a:lvl8pPr marL="4898048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8pPr>
      <a:lvl9pPr marL="5597768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732050"/>
            <a:ext cx="13807440" cy="104035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2229668" y="7102049"/>
            <a:ext cx="552152" cy="345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4EFFFBF-6C01-4E08-A626-9BFEFD748859}" type="slidenum">
              <a:rPr lang="en-US" sz="1648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648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32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6" r:id="rId2"/>
    <p:sldLayoutId id="2147483669" r:id="rId3"/>
    <p:sldLayoutId id="2147483682" r:id="rId4"/>
    <p:sldLayoutId id="2147483683" r:id="rId5"/>
    <p:sldLayoutId id="2147483684" r:id="rId6"/>
    <p:sldLayoutId id="2147483668" r:id="rId7"/>
    <p:sldLayoutId id="2147483692" r:id="rId8"/>
  </p:sldLayoutIdLst>
  <p:hf hdr="0" ftr="0"/>
  <p:txStyles>
    <p:titleStyle>
      <a:lvl1pPr algn="ctr" defTabSz="699720" rtl="0" eaLnBrk="1" latinLnBrk="0" hangingPunct="1">
        <a:spcBef>
          <a:spcPct val="0"/>
        </a:spcBef>
        <a:buNone/>
        <a:defRPr sz="67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24790" indent="-524790" algn="l" defTabSz="699720" rtl="0" eaLnBrk="1" latinLnBrk="0" hangingPunct="1">
        <a:spcBef>
          <a:spcPct val="20000"/>
        </a:spcBef>
        <a:buFont typeface="Arial"/>
        <a:buChar char="•"/>
        <a:defRPr sz="4944" kern="1200">
          <a:solidFill>
            <a:schemeClr val="tx1"/>
          </a:solidFill>
          <a:latin typeface="+mn-lt"/>
          <a:ea typeface="+mn-ea"/>
          <a:cs typeface="+mn-cs"/>
        </a:defRPr>
      </a:lvl1pPr>
      <a:lvl2pPr marL="1137047" indent="-437327" algn="l" defTabSz="699720" rtl="0" eaLnBrk="1" latinLnBrk="0" hangingPunct="1">
        <a:spcBef>
          <a:spcPct val="20000"/>
        </a:spcBef>
        <a:buFont typeface="Arial"/>
        <a:buChar char="–"/>
        <a:defRPr sz="4257" kern="1200">
          <a:solidFill>
            <a:schemeClr val="tx1"/>
          </a:solidFill>
          <a:latin typeface="+mn-lt"/>
          <a:ea typeface="+mn-ea"/>
          <a:cs typeface="+mn-cs"/>
        </a:defRPr>
      </a:lvl2pPr>
      <a:lvl3pPr marL="1749304" indent="-349861" algn="l" defTabSz="699720" rtl="0" eaLnBrk="1" latinLnBrk="0" hangingPunct="1">
        <a:spcBef>
          <a:spcPct val="20000"/>
        </a:spcBef>
        <a:buFont typeface="Arial"/>
        <a:buChar char="•"/>
        <a:defRPr sz="3709" kern="1200">
          <a:solidFill>
            <a:schemeClr val="tx1"/>
          </a:solidFill>
          <a:latin typeface="+mn-lt"/>
          <a:ea typeface="+mn-ea"/>
          <a:cs typeface="+mn-cs"/>
        </a:defRPr>
      </a:lvl3pPr>
      <a:lvl4pPr marL="2449024" indent="-349861" algn="l" defTabSz="699720" rtl="0" eaLnBrk="1" latinLnBrk="0" hangingPunct="1">
        <a:spcBef>
          <a:spcPct val="20000"/>
        </a:spcBef>
        <a:buFont typeface="Arial"/>
        <a:buChar char="–"/>
        <a:defRPr sz="3022" kern="1200">
          <a:solidFill>
            <a:schemeClr val="tx1"/>
          </a:solidFill>
          <a:latin typeface="+mn-lt"/>
          <a:ea typeface="+mn-ea"/>
          <a:cs typeface="+mn-cs"/>
        </a:defRPr>
      </a:lvl4pPr>
      <a:lvl5pPr marL="3148744" indent="-349861" algn="l" defTabSz="699720" rtl="0" eaLnBrk="1" latinLnBrk="0" hangingPunct="1">
        <a:spcBef>
          <a:spcPct val="20000"/>
        </a:spcBef>
        <a:buFont typeface="Arial"/>
        <a:buChar char="»"/>
        <a:defRPr sz="3022" kern="1200">
          <a:solidFill>
            <a:schemeClr val="tx1"/>
          </a:solidFill>
          <a:latin typeface="+mn-lt"/>
          <a:ea typeface="+mn-ea"/>
          <a:cs typeface="+mn-cs"/>
        </a:defRPr>
      </a:lvl5pPr>
      <a:lvl6pPr marL="3848465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6pPr>
      <a:lvl7pPr marL="4548187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7pPr>
      <a:lvl8pPr marL="5247908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8pPr>
      <a:lvl9pPr marL="5947628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99720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2pPr>
      <a:lvl3pPr marL="1399442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3pPr>
      <a:lvl4pPr marL="2099163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4pPr>
      <a:lvl5pPr marL="2798884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5pPr>
      <a:lvl6pPr marL="3498605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6pPr>
      <a:lvl7pPr marL="4198325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7pPr>
      <a:lvl8pPr marL="4898048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8pPr>
      <a:lvl9pPr marL="5597768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732050"/>
            <a:ext cx="13807440" cy="104035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2229668" y="7102049"/>
            <a:ext cx="552152" cy="345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4EFFFBF-6C01-4E08-A626-9BFEFD748859}" type="slidenum">
              <a:rPr lang="en-US" sz="1648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648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34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</p:sldLayoutIdLst>
  <p:hf hdr="0" ftr="0"/>
  <p:txStyles>
    <p:titleStyle>
      <a:lvl1pPr algn="ctr" defTabSz="699720" rtl="0" eaLnBrk="1" latinLnBrk="0" hangingPunct="1">
        <a:spcBef>
          <a:spcPct val="0"/>
        </a:spcBef>
        <a:buNone/>
        <a:defRPr sz="67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24790" indent="-524790" algn="l" defTabSz="699720" rtl="0" eaLnBrk="1" latinLnBrk="0" hangingPunct="1">
        <a:spcBef>
          <a:spcPct val="20000"/>
        </a:spcBef>
        <a:buFont typeface="Arial"/>
        <a:buChar char="•"/>
        <a:defRPr sz="4944" kern="1200">
          <a:solidFill>
            <a:schemeClr val="tx1"/>
          </a:solidFill>
          <a:latin typeface="+mn-lt"/>
          <a:ea typeface="+mn-ea"/>
          <a:cs typeface="+mn-cs"/>
        </a:defRPr>
      </a:lvl1pPr>
      <a:lvl2pPr marL="1137047" indent="-437327" algn="l" defTabSz="699720" rtl="0" eaLnBrk="1" latinLnBrk="0" hangingPunct="1">
        <a:spcBef>
          <a:spcPct val="20000"/>
        </a:spcBef>
        <a:buFont typeface="Arial"/>
        <a:buChar char="–"/>
        <a:defRPr sz="4257" kern="1200">
          <a:solidFill>
            <a:schemeClr val="tx1"/>
          </a:solidFill>
          <a:latin typeface="+mn-lt"/>
          <a:ea typeface="+mn-ea"/>
          <a:cs typeface="+mn-cs"/>
        </a:defRPr>
      </a:lvl2pPr>
      <a:lvl3pPr marL="1749304" indent="-349861" algn="l" defTabSz="699720" rtl="0" eaLnBrk="1" latinLnBrk="0" hangingPunct="1">
        <a:spcBef>
          <a:spcPct val="20000"/>
        </a:spcBef>
        <a:buFont typeface="Arial"/>
        <a:buChar char="•"/>
        <a:defRPr sz="3709" kern="1200">
          <a:solidFill>
            <a:schemeClr val="tx1"/>
          </a:solidFill>
          <a:latin typeface="+mn-lt"/>
          <a:ea typeface="+mn-ea"/>
          <a:cs typeface="+mn-cs"/>
        </a:defRPr>
      </a:lvl3pPr>
      <a:lvl4pPr marL="2449024" indent="-349861" algn="l" defTabSz="699720" rtl="0" eaLnBrk="1" latinLnBrk="0" hangingPunct="1">
        <a:spcBef>
          <a:spcPct val="20000"/>
        </a:spcBef>
        <a:buFont typeface="Arial"/>
        <a:buChar char="–"/>
        <a:defRPr sz="3022" kern="1200">
          <a:solidFill>
            <a:schemeClr val="tx1"/>
          </a:solidFill>
          <a:latin typeface="+mn-lt"/>
          <a:ea typeface="+mn-ea"/>
          <a:cs typeface="+mn-cs"/>
        </a:defRPr>
      </a:lvl4pPr>
      <a:lvl5pPr marL="3148744" indent="-349861" algn="l" defTabSz="699720" rtl="0" eaLnBrk="1" latinLnBrk="0" hangingPunct="1">
        <a:spcBef>
          <a:spcPct val="20000"/>
        </a:spcBef>
        <a:buFont typeface="Arial"/>
        <a:buChar char="»"/>
        <a:defRPr sz="3022" kern="1200">
          <a:solidFill>
            <a:schemeClr val="tx1"/>
          </a:solidFill>
          <a:latin typeface="+mn-lt"/>
          <a:ea typeface="+mn-ea"/>
          <a:cs typeface="+mn-cs"/>
        </a:defRPr>
      </a:lvl5pPr>
      <a:lvl6pPr marL="3848465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6pPr>
      <a:lvl7pPr marL="4548187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7pPr>
      <a:lvl8pPr marL="5247908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8pPr>
      <a:lvl9pPr marL="5947628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99720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2pPr>
      <a:lvl3pPr marL="1399442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3pPr>
      <a:lvl4pPr marL="2099163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4pPr>
      <a:lvl5pPr marL="2798884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5pPr>
      <a:lvl6pPr marL="3498605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6pPr>
      <a:lvl7pPr marL="4198325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7pPr>
      <a:lvl8pPr marL="4898048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8pPr>
      <a:lvl9pPr marL="5597768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G"/><Relationship Id="rId3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G"/><Relationship Id="rId3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8.png"/><Relationship Id="rId5" Type="http://schemas.openxmlformats.org/officeDocument/2006/relationships/comments" Target="../comments/comment1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G"/><Relationship Id="rId3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tiff"/><Relationship Id="rId3" Type="http://schemas.openxmlformats.org/officeDocument/2006/relationships/image" Target="../media/image1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10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G"/><Relationship Id="rId3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tiff"/><Relationship Id="rId3" Type="http://schemas.openxmlformats.org/officeDocument/2006/relationships/image" Target="../media/image35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800" dirty="0"/>
              <a:t>Wi-Fi Enabled Motorized Windows For Automatic Climate Control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r"/>
            <a:r>
              <a:rPr lang="en-US" dirty="0"/>
              <a:t>Group 34: Trevor Bush, Alex Casino, Ryan Stark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10626" y="1954526"/>
            <a:ext cx="12736406" cy="301701"/>
          </a:xfrm>
        </p:spPr>
        <p:txBody>
          <a:bodyPr/>
          <a:lstStyle/>
          <a:p>
            <a:pPr algn="r"/>
            <a:r>
              <a:rPr lang="en-US" dirty="0"/>
              <a:t>ECE 445 Spring 2017</a:t>
            </a:r>
          </a:p>
        </p:txBody>
      </p:sp>
    </p:spTree>
    <p:extLst>
      <p:ext uri="{BB962C8B-B14F-4D97-AF65-F5344CB8AC3E}">
        <p14:creationId xmlns:p14="http://schemas.microsoft.com/office/powerpoint/2010/main" val="71093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5987882" cy="5082540"/>
          </a:xfrm>
        </p:spPr>
        <p:txBody>
          <a:bodyPr/>
          <a:lstStyle/>
          <a:p>
            <a:r>
              <a:rPr lang="en-US" sz="4800" dirty="0"/>
              <a:t>TI DRV8886 Stepper Driver</a:t>
            </a:r>
          </a:p>
          <a:p>
            <a:r>
              <a:rPr lang="en-US" sz="4800" dirty="0"/>
              <a:t>Step/Direction</a:t>
            </a:r>
          </a:p>
          <a:p>
            <a:r>
              <a:rPr lang="en-US" sz="4800" dirty="0"/>
              <a:t>5 inputs from MCU</a:t>
            </a:r>
          </a:p>
          <a:p>
            <a:r>
              <a:rPr lang="en-US" sz="4800" dirty="0"/>
              <a:t>1 output to MCU</a:t>
            </a:r>
          </a:p>
          <a:p>
            <a:r>
              <a:rPr lang="en-US" sz="4800" dirty="0"/>
              <a:t>4 outputs to motor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Motor Driver PCB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19611" y="2581462"/>
            <a:ext cx="4383741" cy="32878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63624" y="2414495"/>
            <a:ext cx="328705" cy="60362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3850" t="17253" r="19209" b="19433"/>
          <a:stretch/>
        </p:blipFill>
        <p:spPr>
          <a:xfrm rot="5400000">
            <a:off x="6663890" y="1293673"/>
            <a:ext cx="3637777" cy="25804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004424" y="635274"/>
            <a:ext cx="2862730" cy="389926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cxnSpLocks/>
            <a:endCxn id="8" idx="3"/>
          </p:cNvCxnSpPr>
          <p:nvPr/>
        </p:nvCxnSpPr>
        <p:spPr>
          <a:xfrm flipH="1" flipV="1">
            <a:off x="9867154" y="2584907"/>
            <a:ext cx="896470" cy="174624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96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Motor Driver PCB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75" y="1776597"/>
            <a:ext cx="9186950" cy="47780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4279" y="472139"/>
            <a:ext cx="3934427" cy="599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0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4426" y="266974"/>
            <a:ext cx="12631240" cy="726801"/>
          </a:xfrm>
        </p:spPr>
        <p:txBody>
          <a:bodyPr/>
          <a:lstStyle/>
          <a:p>
            <a:r>
              <a:rPr lang="en-US" dirty="0"/>
              <a:t>Motor Control Flow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809" y="349989"/>
            <a:ext cx="6659354" cy="6176014"/>
          </a:xfrm>
          <a:prstGeom prst="rect">
            <a:avLst/>
          </a:prstGeom>
        </p:spPr>
      </p:pic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10626" y="1557633"/>
            <a:ext cx="5102797" cy="5158127"/>
          </a:xfrm>
        </p:spPr>
        <p:txBody>
          <a:bodyPr/>
          <a:lstStyle/>
          <a:p>
            <a:r>
              <a:rPr lang="en-US" dirty="0"/>
              <a:t>How the window opens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58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10625" y="1633220"/>
            <a:ext cx="5383773" cy="5082540"/>
          </a:xfrm>
        </p:spPr>
        <p:txBody>
          <a:bodyPr/>
          <a:lstStyle/>
          <a:p>
            <a:r>
              <a:rPr lang="en-US" sz="3200" dirty="0"/>
              <a:t>ATMega328 MCU</a:t>
            </a:r>
          </a:p>
          <a:p>
            <a:r>
              <a:rPr lang="is-IS" sz="3200" dirty="0"/>
              <a:t>TI LM22676 Buck Converter </a:t>
            </a:r>
          </a:p>
          <a:p>
            <a:r>
              <a:rPr lang="en-US" sz="3200" dirty="0"/>
              <a:t>TI </a:t>
            </a:r>
            <a:r>
              <a:rPr lang="is-IS" sz="3200" dirty="0"/>
              <a:t>LM2937 LDO</a:t>
            </a:r>
          </a:p>
          <a:p>
            <a:r>
              <a:rPr lang="is-IS" sz="3200"/>
              <a:t>Powered by 12V and had nets of 5V and 3.3V</a:t>
            </a:r>
          </a:p>
          <a:p>
            <a:r>
              <a:rPr lang="is-IS" sz="3200" smtClean="0"/>
              <a:t>Inputs </a:t>
            </a:r>
            <a:r>
              <a:rPr lang="is-IS" sz="3200" dirty="0"/>
              <a:t>and outputs to sensors, motor driver, and Wi-Fi module</a:t>
            </a:r>
          </a:p>
          <a:p>
            <a:endParaRPr lang="is-I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Window Unit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19611" y="2581462"/>
            <a:ext cx="4383741" cy="32878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63624" y="3694900"/>
            <a:ext cx="472141" cy="667923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25882" y="119530"/>
            <a:ext cx="4010212" cy="3281082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cxnSpLocks/>
            <a:stCxn id="5" idx="1"/>
            <a:endCxn id="6" idx="3"/>
          </p:cNvCxnSpPr>
          <p:nvPr/>
        </p:nvCxnSpPr>
        <p:spPr>
          <a:xfrm flipH="1" flipV="1">
            <a:off x="10136094" y="1760071"/>
            <a:ext cx="627530" cy="2268791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4057" t="12904" r="11033" b="5928"/>
          <a:stretch/>
        </p:blipFill>
        <p:spPr>
          <a:xfrm>
            <a:off x="6191626" y="196533"/>
            <a:ext cx="3875740" cy="314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9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2292" y="646032"/>
            <a:ext cx="12631240" cy="72680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5000" dirty="0"/>
              <a:t>Window Unit</a:t>
            </a:r>
          </a:p>
          <a:p>
            <a:pPr>
              <a:spcBef>
                <a:spcPts val="0"/>
              </a:spcBef>
            </a:pPr>
            <a:r>
              <a:rPr lang="en-US" sz="5000" dirty="0"/>
              <a:t>Schematic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1"/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115747" y="2689860"/>
                <a:ext cx="3886097" cy="3653067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000" i="1" dirty="0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3000" i="1" dirty="0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3000" i="1" dirty="0" smtClean="0">
                          <a:latin typeface="Cambria Math" charset="0"/>
                        </a:rPr>
                        <m:t> =</m:t>
                      </m:r>
                      <m:f>
                        <m:fPr>
                          <m:ctrlPr>
                            <a:rPr lang="en-US" sz="3000" b="0" i="1" dirty="0" smtClean="0">
                              <a:latin typeface="Cambria Math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000" i="1" dirty="0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000" b="0" i="1" dirty="0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b="0" i="1" dirty="0" smtClean="0">
                                      <a:latin typeface="Cambria Math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3000" i="1" dirty="0" smtClean="0">
                                      <a:latin typeface="Cambria Math" charset="0"/>
                                    </a:rPr>
                                    <m:t>𝑖𝑛</m:t>
                                  </m:r>
                                </m:sub>
                              </m:sSub>
                              <m:r>
                                <a:rPr lang="en-US" sz="3000" i="1" dirty="0" smtClean="0"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000" b="0" i="1" dirty="0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b="0" i="1" dirty="0" smtClean="0">
                                      <a:latin typeface="Cambria Math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3000" b="0" i="1" dirty="0" smtClean="0">
                                      <a:latin typeface="Cambria Math" charset="0"/>
                                    </a:rPr>
                                    <m:t>𝑜𝑢𝑡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3000" b="0" i="1" dirty="0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dirty="0" smtClean="0"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3000" b="0" i="1" dirty="0" smtClean="0">
                                  <a:latin typeface="Cambria Math" charset="0"/>
                                </a:rPr>
                                <m:t>𝑜𝑢𝑡</m:t>
                              </m:r>
                            </m:sub>
                          </m:sSub>
                        </m:num>
                        <m:den>
                          <m:r>
                            <a:rPr lang="en-US" sz="3000" b="0" i="1" dirty="0" smtClean="0">
                              <a:latin typeface="Cambria Math" charset="0"/>
                            </a:rPr>
                            <m:t>.3</m:t>
                          </m:r>
                          <m:sSub>
                            <m:sSubPr>
                              <m:ctrlPr>
                                <a:rPr lang="en-US" sz="3000" b="0" i="1" dirty="0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dirty="0" smtClean="0"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3000" b="0" i="1" dirty="0" smtClean="0">
                                  <a:latin typeface="Cambria Math" charset="0"/>
                                </a:rPr>
                                <m:t>𝑖𝑛</m:t>
                              </m:r>
                            </m:sub>
                          </m:sSub>
                          <m:r>
                            <a:rPr lang="en-US" sz="3000" b="0" i="1" dirty="0" smtClean="0">
                              <a:latin typeface="Cambria Math" charset="0"/>
                            </a:rPr>
                            <m:t>𝐹</m:t>
                          </m:r>
                          <m:sSub>
                            <m:sSubPr>
                              <m:ctrlPr>
                                <a:rPr lang="en-US" sz="3000" b="0" i="1" dirty="0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dirty="0" smtClean="0">
                                  <a:latin typeface="Cambria Math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000" b="0" i="1" dirty="0" smtClean="0">
                                  <a:latin typeface="Cambria Math" charset="0"/>
                                </a:rPr>
                                <m:t>𝑚𝑖𝑛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000" dirty="0"/>
              </a:p>
              <a:p>
                <a:pPr marL="0" indent="0">
                  <a:buNone/>
                </a:pPr>
                <a:endParaRPr lang="en-US" sz="3000" b="0" i="1" dirty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30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0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charset="0"/>
                                </a:rPr>
                                <m:t>4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0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000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b="0" i="1" smtClean="0">
                                      <a:latin typeface="Cambria Math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3000" b="0" i="1" smtClean="0">
                                      <a:latin typeface="Cambria Math" charset="0"/>
                                    </a:rPr>
                                    <m:t>𝑖𝑛</m:t>
                                  </m:r>
                                </m:sub>
                              </m:sSub>
                              <m:r>
                                <a:rPr lang="en-US" sz="3000" b="0" i="1" smtClean="0"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000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b="0" i="1" smtClean="0">
                                      <a:latin typeface="Cambria Math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3000" b="0" i="1" smtClean="0">
                                      <a:latin typeface="Cambria Math" charset="0"/>
                                    </a:rPr>
                                    <m:t>𝑜𝑢𝑡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30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charset="0"/>
                                </a:rPr>
                                <m:t>𝑜𝑢𝑡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5" name="Tex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115747" y="2689860"/>
                <a:ext cx="3886097" cy="3653067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29" y="186613"/>
            <a:ext cx="8266203" cy="634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3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000" dirty="0"/>
              <a:t>Window Unit PCB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886" y="186016"/>
            <a:ext cx="7460094" cy="646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9410452" cy="5082540"/>
          </a:xfrm>
        </p:spPr>
        <p:txBody>
          <a:bodyPr/>
          <a:lstStyle/>
          <a:p>
            <a:r>
              <a:rPr lang="en-US" sz="3200" dirty="0"/>
              <a:t>ATMega328 MCU</a:t>
            </a:r>
          </a:p>
          <a:p>
            <a:r>
              <a:rPr lang="en-US" sz="3200" dirty="0"/>
              <a:t>TI </a:t>
            </a:r>
            <a:r>
              <a:rPr lang="is-IS" sz="3200" dirty="0"/>
              <a:t>LM2937 LDO</a:t>
            </a:r>
          </a:p>
          <a:p>
            <a:r>
              <a:rPr lang="en-US" sz="3200" dirty="0"/>
              <a:t>TI LM35DMX Temperature Sensor</a:t>
            </a:r>
            <a:endParaRPr lang="is-IS" sz="3200" dirty="0"/>
          </a:p>
          <a:p>
            <a:r>
              <a:rPr lang="is-IS" sz="3200" dirty="0"/>
              <a:t>Receives and transmits data to Wi-Fi module and smartphone</a:t>
            </a:r>
          </a:p>
          <a:p>
            <a:r>
              <a:rPr lang="is-IS" sz="3200" dirty="0"/>
              <a:t>Powered by 5V and has nets of 5V and 3.3V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Hub Unit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027" y="635274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0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3" y="2138517"/>
            <a:ext cx="8895527" cy="35968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723" y="1295261"/>
            <a:ext cx="3974401" cy="4440110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0626" y="635274"/>
            <a:ext cx="12631240" cy="726801"/>
          </a:xfrm>
        </p:spPr>
        <p:txBody>
          <a:bodyPr/>
          <a:lstStyle/>
          <a:p>
            <a:r>
              <a:rPr lang="en-US" dirty="0" smtClean="0"/>
              <a:t>Hub Schematic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65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600" dirty="0" smtClean="0"/>
              <a:t>If indoor temperature is out of user preference</a:t>
            </a:r>
          </a:p>
          <a:p>
            <a:pPr lvl="1"/>
            <a:r>
              <a:rPr lang="en-US" sz="3600" dirty="0"/>
              <a:t>Open window </a:t>
            </a:r>
            <a:r>
              <a:rPr lang="en-US" sz="3600" dirty="0" smtClean="0"/>
              <a:t>if outside is improvement</a:t>
            </a:r>
            <a:endParaRPr lang="en-US" sz="3600" dirty="0"/>
          </a:p>
          <a:p>
            <a:pPr lvl="1"/>
            <a:r>
              <a:rPr lang="en-US" sz="3600" dirty="0"/>
              <a:t>Close window if outside is </a:t>
            </a:r>
            <a:r>
              <a:rPr lang="en-US" sz="3600" dirty="0" smtClean="0"/>
              <a:t>worse</a:t>
            </a:r>
            <a:endParaRPr lang="en-US" sz="3600" dirty="0"/>
          </a:p>
          <a:p>
            <a:r>
              <a:rPr lang="en-US" sz="3600" dirty="0"/>
              <a:t>If indoor temperature is </a:t>
            </a:r>
            <a:r>
              <a:rPr lang="en-US" sz="3600" dirty="0" smtClean="0"/>
              <a:t>within user preference</a:t>
            </a:r>
          </a:p>
          <a:p>
            <a:pPr lvl="1"/>
            <a:r>
              <a:rPr lang="en-US" sz="3600" dirty="0" smtClean="0"/>
              <a:t>Do nothing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Climate Control 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80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600" dirty="0" smtClean="0"/>
              <a:t>Ex</a:t>
            </a:r>
            <a:r>
              <a:rPr lang="en-US" sz="3600" dirty="0"/>
              <a:t>. Indoor Temperature = </a:t>
            </a:r>
            <a:r>
              <a:rPr lang="en-US" sz="3600" dirty="0" smtClean="0"/>
              <a:t>80</a:t>
            </a:r>
          </a:p>
          <a:p>
            <a:r>
              <a:rPr lang="en-US" sz="3600" dirty="0" smtClean="0"/>
              <a:t>Outdoor </a:t>
            </a:r>
            <a:r>
              <a:rPr lang="en-US" sz="3600" dirty="0"/>
              <a:t>Temperature = 70</a:t>
            </a:r>
          </a:p>
          <a:p>
            <a:r>
              <a:rPr lang="en-US" sz="3600" dirty="0" smtClean="0"/>
              <a:t>User preference = 70 to 75</a:t>
            </a:r>
          </a:p>
          <a:p>
            <a:r>
              <a:rPr lang="en-US" sz="3600" dirty="0" smtClean="0"/>
              <a:t>Action = Open Window</a:t>
            </a:r>
            <a:endParaRPr lang="en-US" sz="3600" dirty="0"/>
          </a:p>
          <a:p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0626" y="635274"/>
            <a:ext cx="12631240" cy="485603"/>
          </a:xfrm>
        </p:spPr>
        <p:txBody>
          <a:bodyPr/>
          <a:lstStyle/>
          <a:p>
            <a:r>
              <a:rPr lang="en-US" dirty="0"/>
              <a:t>Climate Control </a:t>
            </a:r>
            <a:r>
              <a:rPr lang="en-US" dirty="0" smtClean="0"/>
              <a:t>Flow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48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400" dirty="0"/>
              <a:t>Motivation:</a:t>
            </a:r>
          </a:p>
          <a:p>
            <a:pPr lvl="1"/>
            <a:r>
              <a:rPr lang="en-US" sz="2800" dirty="0"/>
              <a:t>HVAC systems account for up to 50% of building energy consumption</a:t>
            </a:r>
          </a:p>
          <a:p>
            <a:pPr lvl="1"/>
            <a:r>
              <a:rPr lang="en-US" sz="2800" dirty="0"/>
              <a:t>Outdoor climate can improve indoor temperature</a:t>
            </a:r>
            <a:endParaRPr lang="en-US" sz="2252" dirty="0"/>
          </a:p>
          <a:p>
            <a:pPr lvl="1"/>
            <a:r>
              <a:rPr lang="en-US" sz="2800" dirty="0"/>
              <a:t>Manual window movement is tedious and can be inefficient</a:t>
            </a:r>
            <a:endParaRPr lang="en-US" sz="3400" dirty="0"/>
          </a:p>
          <a:p>
            <a:r>
              <a:rPr lang="en-US" sz="3400" dirty="0"/>
              <a:t>Solution:</a:t>
            </a:r>
          </a:p>
          <a:p>
            <a:pPr lvl="1"/>
            <a:r>
              <a:rPr lang="en-US" sz="2713" dirty="0"/>
              <a:t>Use real time climate data to automatically control window position</a:t>
            </a:r>
          </a:p>
          <a:p>
            <a:pPr lvl="1"/>
            <a:r>
              <a:rPr lang="en-US" sz="2713" dirty="0"/>
              <a:t>Control wirelessly for convenient use and scalability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67149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Power System</a:t>
            </a:r>
          </a:p>
          <a:p>
            <a:r>
              <a:rPr lang="en-US" dirty="0"/>
              <a:t>Motor</a:t>
            </a:r>
          </a:p>
          <a:p>
            <a:r>
              <a:rPr lang="en-US" dirty="0"/>
              <a:t>Sensors</a:t>
            </a:r>
          </a:p>
          <a:p>
            <a:r>
              <a:rPr lang="en-US" dirty="0"/>
              <a:t>Communication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Block Descriptions</a:t>
            </a:r>
          </a:p>
        </p:txBody>
      </p:sp>
    </p:spTree>
    <p:extLst>
      <p:ext uri="{BB962C8B-B14F-4D97-AF65-F5344CB8AC3E}">
        <p14:creationId xmlns:p14="http://schemas.microsoft.com/office/powerpoint/2010/main" val="15633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Power Management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7428753" y="1941822"/>
            <a:ext cx="5549421" cy="4035622"/>
          </a:xfrm>
        </p:spPr>
        <p:txBody>
          <a:bodyPr/>
          <a:lstStyle/>
          <a:p>
            <a:r>
              <a:rPr lang="en-US" sz="3600" dirty="0"/>
              <a:t>Output voltages must be within ±2% at expected load current</a:t>
            </a:r>
          </a:p>
          <a:p>
            <a:r>
              <a:rPr lang="en-US" sz="3600" dirty="0"/>
              <a:t>Load testing using DC Electronic Load</a:t>
            </a:r>
          </a:p>
          <a:p>
            <a:r>
              <a:rPr lang="en-US" sz="3600" dirty="0"/>
              <a:t>All power supplies passed the load testing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85912"/>
              </p:ext>
            </p:extLst>
          </p:nvPr>
        </p:nvGraphicFramePr>
        <p:xfrm>
          <a:off x="307040" y="1941822"/>
          <a:ext cx="6665598" cy="44530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61516">
                  <a:extLst>
                    <a:ext uri="{9D8B030D-6E8A-4147-A177-3AD203B41FA5}">
                      <a16:colId xmlns="" xmlns:a16="http://schemas.microsoft.com/office/drawing/2014/main" val="3463621366"/>
                    </a:ext>
                  </a:extLst>
                </a:gridCol>
                <a:gridCol w="863601">
                  <a:extLst>
                    <a:ext uri="{9D8B030D-6E8A-4147-A177-3AD203B41FA5}">
                      <a16:colId xmlns="" xmlns:a16="http://schemas.microsoft.com/office/drawing/2014/main" val="1806718067"/>
                    </a:ext>
                  </a:extLst>
                </a:gridCol>
                <a:gridCol w="1253490">
                  <a:extLst>
                    <a:ext uri="{9D8B030D-6E8A-4147-A177-3AD203B41FA5}">
                      <a16:colId xmlns="" xmlns:a16="http://schemas.microsoft.com/office/drawing/2014/main" val="1083468559"/>
                    </a:ext>
                  </a:extLst>
                </a:gridCol>
                <a:gridCol w="1226821">
                  <a:extLst>
                    <a:ext uri="{9D8B030D-6E8A-4147-A177-3AD203B41FA5}">
                      <a16:colId xmlns="" xmlns:a16="http://schemas.microsoft.com/office/drawing/2014/main" val="2298932692"/>
                    </a:ext>
                  </a:extLst>
                </a:gridCol>
                <a:gridCol w="1360170">
                  <a:extLst>
                    <a:ext uri="{9D8B030D-6E8A-4147-A177-3AD203B41FA5}">
                      <a16:colId xmlns="" xmlns:a16="http://schemas.microsoft.com/office/drawing/2014/main" val="2591012605"/>
                    </a:ext>
                  </a:extLst>
                </a:gridCol>
              </a:tblGrid>
              <a:tr h="12561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Converter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I_L (A)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Min Allowed V_out (V)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Max Allowed V_out (V)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Measured V_out (V)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anchor="ctr"/>
                </a:tc>
                <a:extLst>
                  <a:ext uri="{0D108BD9-81ED-4DB2-BD59-A6C34878D82A}">
                    <a16:rowId xmlns="" xmlns:a16="http://schemas.microsoft.com/office/drawing/2014/main" val="2017553943"/>
                  </a:ext>
                </a:extLst>
              </a:tr>
              <a:tr h="8558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AC-DC 120-5V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4.90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5.10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4.96</a:t>
                      </a:r>
                      <a:endParaRPr lang="en-US" sz="2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anchor="b"/>
                </a:tc>
                <a:extLst>
                  <a:ext uri="{0D108BD9-81ED-4DB2-BD59-A6C34878D82A}">
                    <a16:rowId xmlns="" xmlns:a16="http://schemas.microsoft.com/office/drawing/2014/main" val="1304891510"/>
                  </a:ext>
                </a:extLst>
              </a:tr>
              <a:tr h="8558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AC-DC 120-12V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11.76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12.24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11.91</a:t>
                      </a:r>
                      <a:endParaRPr lang="en-US" sz="2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anchor="b"/>
                </a:tc>
                <a:extLst>
                  <a:ext uri="{0D108BD9-81ED-4DB2-BD59-A6C34878D82A}">
                    <a16:rowId xmlns="" xmlns:a16="http://schemas.microsoft.com/office/drawing/2014/main" val="1885963188"/>
                  </a:ext>
                </a:extLst>
              </a:tr>
              <a:tr h="62924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DC-DC 12-5V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4.90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5.10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4.91</a:t>
                      </a:r>
                      <a:endParaRPr lang="en-US" sz="2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anchor="b"/>
                </a:tc>
                <a:extLst>
                  <a:ext uri="{0D108BD9-81ED-4DB2-BD59-A6C34878D82A}">
                    <a16:rowId xmlns="" xmlns:a16="http://schemas.microsoft.com/office/drawing/2014/main" val="2727398471"/>
                  </a:ext>
                </a:extLst>
              </a:tr>
              <a:tr h="85586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DC-DC 5-3.3V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3.23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3.37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3.30</a:t>
                      </a:r>
                      <a:endParaRPr lang="en-US" sz="2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anchor="b"/>
                </a:tc>
                <a:extLst>
                  <a:ext uri="{0D108BD9-81ED-4DB2-BD59-A6C34878D82A}">
                    <a16:rowId xmlns="" xmlns:a16="http://schemas.microsoft.com/office/drawing/2014/main" val="3516928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523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Nema</a:t>
            </a:r>
            <a:r>
              <a:rPr lang="en-US" dirty="0"/>
              <a:t> 17 Stepper Motor</a:t>
            </a:r>
          </a:p>
          <a:p>
            <a:r>
              <a:rPr lang="en-US" dirty="0"/>
              <a:t>27/1 Planetary Gearbox</a:t>
            </a:r>
          </a:p>
          <a:p>
            <a:r>
              <a:rPr lang="en-US" dirty="0"/>
              <a:t>3 Nm torque</a:t>
            </a:r>
          </a:p>
          <a:p>
            <a:r>
              <a:rPr lang="en-US" dirty="0"/>
              <a:t>7.2 rpm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Stepper Motor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40105" y="1321240"/>
            <a:ext cx="5487725" cy="4115794"/>
          </a:xfrm>
          <a:prstGeom prst="rect">
            <a:avLst/>
          </a:prstGeom>
        </p:spPr>
      </p:pic>
      <p:pic>
        <p:nvPicPr>
          <p:cNvPr id="3074" name="Picture 2" descr="https://images-na.ssl-images-amazon.com/images/I/41BItjHEdJ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3" t="22440" r="13365" b="25163"/>
          <a:stretch/>
        </p:blipFill>
        <p:spPr bwMode="auto">
          <a:xfrm>
            <a:off x="5024763" y="3639671"/>
            <a:ext cx="3506194" cy="262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169087" y="1117601"/>
            <a:ext cx="419288" cy="69327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99770" y="3532094"/>
            <a:ext cx="3831854" cy="2809458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cxnSpLocks/>
            <a:stCxn id="6" idx="1"/>
            <a:endCxn id="7" idx="3"/>
          </p:cNvCxnSpPr>
          <p:nvPr/>
        </p:nvCxnSpPr>
        <p:spPr>
          <a:xfrm flipH="1">
            <a:off x="8731624" y="1464236"/>
            <a:ext cx="2437463" cy="3472587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95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9549374" cy="2311251"/>
          </a:xfrm>
        </p:spPr>
        <p:txBody>
          <a:bodyPr/>
          <a:lstStyle/>
          <a:p>
            <a:r>
              <a:rPr lang="en-US" dirty="0"/>
              <a:t>Used to detect whether the window is fully open or fully closed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Limit Switches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73852" y="1518524"/>
            <a:ext cx="5338980" cy="40042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64050" y="3233271"/>
            <a:ext cx="221879" cy="34663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11" y="4117788"/>
            <a:ext cx="3418966" cy="20567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457698" y="3944471"/>
            <a:ext cx="311902" cy="34663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10951" t="19551" r="18108" b="17807"/>
          <a:stretch/>
        </p:blipFill>
        <p:spPr>
          <a:xfrm rot="5400000">
            <a:off x="5656202" y="4000496"/>
            <a:ext cx="2958356" cy="195923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970494" y="3400612"/>
            <a:ext cx="2324847" cy="3185459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cxnSpLocks/>
            <a:stCxn id="13" idx="1"/>
            <a:endCxn id="17" idx="3"/>
          </p:cNvCxnSpPr>
          <p:nvPr/>
        </p:nvCxnSpPr>
        <p:spPr>
          <a:xfrm flipH="1">
            <a:off x="8295341" y="4117789"/>
            <a:ext cx="2162357" cy="875553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49411" y="6090024"/>
            <a:ext cx="45600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Schematic</a:t>
            </a:r>
          </a:p>
        </p:txBody>
      </p:sp>
    </p:spTree>
    <p:extLst>
      <p:ext uri="{BB962C8B-B14F-4D97-AF65-F5344CB8AC3E}">
        <p14:creationId xmlns:p14="http://schemas.microsoft.com/office/powerpoint/2010/main" val="320807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232" y="0"/>
            <a:ext cx="3732028" cy="3732028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10626" y="2375735"/>
            <a:ext cx="8296706" cy="5082540"/>
          </a:xfrm>
        </p:spPr>
        <p:txBody>
          <a:bodyPr/>
          <a:lstStyle/>
          <a:p>
            <a:r>
              <a:rPr lang="en-US" dirty="0" err="1"/>
              <a:t>Uxcell</a:t>
            </a:r>
            <a:r>
              <a:rPr lang="en-US" dirty="0"/>
              <a:t> rain sensor</a:t>
            </a:r>
          </a:p>
          <a:p>
            <a:r>
              <a:rPr lang="en-US" dirty="0"/>
              <a:t>Analog and digital outputs</a:t>
            </a:r>
          </a:p>
          <a:p>
            <a:r>
              <a:rPr lang="en-US" dirty="0"/>
              <a:t>Potentiometer to determine sensitivity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Rain Sensor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02" t="5158" r="8931"/>
          <a:stretch/>
        </p:blipFill>
        <p:spPr>
          <a:xfrm rot="5400000">
            <a:off x="9421468" y="2084001"/>
            <a:ext cx="4181171" cy="34596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798683" y="3008067"/>
            <a:ext cx="303443" cy="41800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72289" y="217492"/>
            <a:ext cx="3095913" cy="309653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cxnSpLocks/>
            <a:stCxn id="6" idx="1"/>
          </p:cNvCxnSpPr>
          <p:nvPr/>
        </p:nvCxnSpPr>
        <p:spPr>
          <a:xfrm flipH="1" flipV="1">
            <a:off x="9581650" y="1711649"/>
            <a:ext cx="3217033" cy="150542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92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798" y="1466002"/>
            <a:ext cx="2331516" cy="2690018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4200" dirty="0"/>
              <a:t>TI LM35DMX/NOPB</a:t>
            </a:r>
          </a:p>
          <a:p>
            <a:r>
              <a:rPr lang="en-US" sz="4200" dirty="0"/>
              <a:t>0.5º C ensured accuracy</a:t>
            </a:r>
          </a:p>
          <a:p>
            <a:r>
              <a:rPr lang="en-US" sz="4200" dirty="0"/>
              <a:t>Range of -55º C to 150º 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Temperature Sensor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102" t="5158" r="8931"/>
          <a:stretch/>
        </p:blipFill>
        <p:spPr>
          <a:xfrm rot="5400000">
            <a:off x="9839618" y="2792472"/>
            <a:ext cx="4181171" cy="34596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192961" y="4122152"/>
            <a:ext cx="278582" cy="411709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cxnSpLocks/>
            <a:endCxn id="8" idx="3"/>
          </p:cNvCxnSpPr>
          <p:nvPr/>
        </p:nvCxnSpPr>
        <p:spPr>
          <a:xfrm flipH="1" flipV="1">
            <a:off x="10061098" y="2811011"/>
            <a:ext cx="3131864" cy="1516996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592268" y="1406282"/>
            <a:ext cx="2468830" cy="2809458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9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6136809" cy="5082540"/>
          </a:xfrm>
        </p:spPr>
        <p:txBody>
          <a:bodyPr/>
          <a:lstStyle/>
          <a:p>
            <a:r>
              <a:rPr lang="en-US" dirty="0"/>
              <a:t>Calibrates to ambient IR levels</a:t>
            </a:r>
          </a:p>
          <a:p>
            <a:r>
              <a:rPr lang="en-US" dirty="0"/>
              <a:t>Digital output for change in IR detected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Proximity IR Sensor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41428" y="1103280"/>
            <a:ext cx="6073093" cy="45548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443012" y="4034118"/>
            <a:ext cx="798854" cy="926353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655" y="4404616"/>
            <a:ext cx="2634120" cy="19733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27366" y="4321278"/>
            <a:ext cx="2797202" cy="2125456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cxnSpLocks/>
            <a:endCxn id="7" idx="3"/>
          </p:cNvCxnSpPr>
          <p:nvPr/>
        </p:nvCxnSpPr>
        <p:spPr>
          <a:xfrm flipH="1">
            <a:off x="8524568" y="4497294"/>
            <a:ext cx="3918444" cy="88671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92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Ultrasonic Sensor - Overview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59" y="4458447"/>
            <a:ext cx="5703243" cy="2099422"/>
          </a:xfrm>
          <a:prstGeom prst="rect">
            <a:avLst/>
          </a:prstGeom>
        </p:spPr>
      </p:pic>
      <p:sp>
        <p:nvSpPr>
          <p:cNvPr id="8" name="Text Placeholder 1"/>
          <p:cNvSpPr txBox="1">
            <a:spLocks/>
          </p:cNvSpPr>
          <p:nvPr/>
        </p:nvSpPr>
        <p:spPr>
          <a:xfrm>
            <a:off x="850718" y="1841443"/>
            <a:ext cx="5572123" cy="2670791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Used to detect the distance that the window has moved</a:t>
            </a:r>
          </a:p>
          <a:p>
            <a:r>
              <a:rPr lang="en-US" sz="3200" dirty="0"/>
              <a:t>Detects jammed or stalled window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083" y="1841444"/>
            <a:ext cx="5544171" cy="415812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763624" y="2414494"/>
            <a:ext cx="962211" cy="2952377"/>
          </a:xfrm>
          <a:prstGeom prst="rect">
            <a:avLst/>
          </a:prstGeom>
          <a:noFill/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 flipH="1" flipV="1">
            <a:off x="11134165" y="2850776"/>
            <a:ext cx="167342" cy="23227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1301506" y="2850776"/>
            <a:ext cx="71718" cy="23905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664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/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610626" y="2511760"/>
                <a:ext cx="5572123" cy="2257463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=331.5+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.6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US" sz="3600" b="0" dirty="0"/>
              </a:p>
              <a:p>
                <a:pPr marL="0" indent="0">
                  <a:buNone/>
                </a:pPr>
                <a:endParaRPr lang="en-US" sz="3600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𝑣</m:t>
                          </m:r>
                          <m:f>
                            <m:fPr>
                              <m:ctrlPr>
                                <a:rPr lang="en-US" sz="360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(100)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(10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)(2.54)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𝑣𝑡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50800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" name="Tex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610626" y="2511760"/>
                <a:ext cx="5572123" cy="2257463"/>
              </a:xfrm>
              <a:blipFill rotWithShape="0">
                <a:blip r:embed="rId2"/>
                <a:stretch>
                  <a:fillRect b="-1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Ultrasonic Sensor - Calculations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7357037" y="2320129"/>
            <a:ext cx="5884829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9720">
              <a:spcBef>
                <a:spcPct val="20000"/>
              </a:spcBef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= speed of sound (m/s)</a:t>
            </a:r>
          </a:p>
          <a:p>
            <a:pPr defTabSz="699720">
              <a:spcBef>
                <a:spcPct val="20000"/>
              </a:spcBef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= temperature (°C)</a:t>
            </a:r>
          </a:p>
          <a:p>
            <a:pPr defTabSz="699720">
              <a:spcBef>
                <a:spcPct val="20000"/>
              </a:spcBef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= round trip time (</a:t>
            </a:r>
            <a:r>
              <a:rPr lang="el-GR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s)</a:t>
            </a:r>
          </a:p>
          <a:p>
            <a:pPr defTabSz="699720">
              <a:spcBef>
                <a:spcPct val="20000"/>
              </a:spcBef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= distance (in)</a:t>
            </a:r>
          </a:p>
        </p:txBody>
      </p:sp>
    </p:spTree>
    <p:extLst>
      <p:ext uri="{BB962C8B-B14F-4D97-AF65-F5344CB8AC3E}">
        <p14:creationId xmlns:p14="http://schemas.microsoft.com/office/powerpoint/2010/main" val="25169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Ultrasonic Sensor – Test Setup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863" y="2357992"/>
            <a:ext cx="5335752" cy="4001815"/>
          </a:xfrm>
          <a:prstGeom prst="rect">
            <a:avLst/>
          </a:prstGeom>
        </p:spPr>
      </p:pic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7036651" y="2305266"/>
            <a:ext cx="5941523" cy="4035622"/>
          </a:xfrm>
        </p:spPr>
        <p:txBody>
          <a:bodyPr/>
          <a:lstStyle/>
          <a:p>
            <a:r>
              <a:rPr lang="en-US" sz="3600" dirty="0"/>
              <a:t>Range of 2-10.5 inches</a:t>
            </a:r>
          </a:p>
          <a:p>
            <a:r>
              <a:rPr lang="en-US" sz="3600" dirty="0"/>
              <a:t>100 measurements taken at every .5 inch increment</a:t>
            </a:r>
          </a:p>
        </p:txBody>
      </p:sp>
    </p:spTree>
    <p:extLst>
      <p:ext uri="{BB962C8B-B14F-4D97-AF65-F5344CB8AC3E}">
        <p14:creationId xmlns:p14="http://schemas.microsoft.com/office/powerpoint/2010/main" val="100673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400" dirty="0"/>
              <a:t>Automatically close windows </a:t>
            </a:r>
          </a:p>
          <a:p>
            <a:pPr lvl="1"/>
            <a:r>
              <a:rPr lang="en-US" sz="3400" dirty="0"/>
              <a:t>When it is raining</a:t>
            </a:r>
          </a:p>
          <a:p>
            <a:pPr lvl="1"/>
            <a:r>
              <a:rPr lang="en-US" sz="3400" dirty="0"/>
              <a:t>If it is too hot or cold</a:t>
            </a:r>
          </a:p>
          <a:p>
            <a:r>
              <a:rPr lang="en-US" sz="3400" dirty="0"/>
              <a:t>Automatically open windows</a:t>
            </a:r>
          </a:p>
          <a:p>
            <a:pPr lvl="1"/>
            <a:r>
              <a:rPr lang="en-US" sz="3400" dirty="0"/>
              <a:t>If outdoor weather can positively impact indoor temperature</a:t>
            </a:r>
          </a:p>
          <a:p>
            <a:r>
              <a:rPr lang="en-US" sz="3400" dirty="0"/>
              <a:t>Control from a smartphone </a:t>
            </a:r>
          </a:p>
          <a:p>
            <a:pPr lvl="1"/>
            <a:r>
              <a:rPr lang="en-US" sz="3400" dirty="0"/>
              <a:t>Set comfortable temperature range. Get updates about window position, temperature, and rain status.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</p:spTree>
    <p:extLst>
      <p:ext uri="{BB962C8B-B14F-4D97-AF65-F5344CB8AC3E}">
        <p14:creationId xmlns:p14="http://schemas.microsoft.com/office/powerpoint/2010/main" val="29983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Ultrasonic Sensor – Test 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24" y="2048435"/>
            <a:ext cx="5839011" cy="43792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071" y="2048435"/>
            <a:ext cx="5839968" cy="437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9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7309685" y="5459217"/>
            <a:ext cx="5572123" cy="681895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Example: Closing Window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Ultrasonic Sensor - Window Position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223233"/>
              </p:ext>
            </p:extLst>
          </p:nvPr>
        </p:nvGraphicFramePr>
        <p:xfrm>
          <a:off x="7610038" y="2345910"/>
          <a:ext cx="4971416" cy="3060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0277">
                  <a:extLst>
                    <a:ext uri="{9D8B030D-6E8A-4147-A177-3AD203B41FA5}">
                      <a16:colId xmlns="" xmlns:a16="http://schemas.microsoft.com/office/drawing/2014/main" val="60485567"/>
                    </a:ext>
                  </a:extLst>
                </a:gridCol>
                <a:gridCol w="2251139">
                  <a:extLst>
                    <a:ext uri="{9D8B030D-6E8A-4147-A177-3AD203B41FA5}">
                      <a16:colId xmlns="" xmlns:a16="http://schemas.microsoft.com/office/drawing/2014/main" val="40506157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Distance (inches)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Delta (inches)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56646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4.89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53830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02454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5.34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11061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5.64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10793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92571811"/>
                  </a:ext>
                </a:extLst>
              </a:tr>
            </a:tbl>
          </a:graphicData>
        </a:graphic>
      </p:graphicFrame>
      <p:sp>
        <p:nvSpPr>
          <p:cNvPr id="6" name="Text Placeholder 1"/>
          <p:cNvSpPr txBox="1">
            <a:spLocks/>
          </p:cNvSpPr>
          <p:nvPr/>
        </p:nvSpPr>
        <p:spPr>
          <a:xfrm>
            <a:off x="703261" y="2114325"/>
            <a:ext cx="5572123" cy="3136005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Takes average of 5 distance measurements every .25 inches (10 seconds of motion)</a:t>
            </a:r>
          </a:p>
          <a:p>
            <a:r>
              <a:rPr lang="en-US" sz="3600" dirty="0"/>
              <a:t>Delta must be between .15 and .35 inches</a:t>
            </a:r>
          </a:p>
        </p:txBody>
      </p:sp>
    </p:spTree>
    <p:extLst>
      <p:ext uri="{BB962C8B-B14F-4D97-AF65-F5344CB8AC3E}">
        <p14:creationId xmlns:p14="http://schemas.microsoft.com/office/powerpoint/2010/main" val="146786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9258231" y="4658184"/>
            <a:ext cx="3262676" cy="1909563"/>
          </a:xfrm>
          <a:prstGeom prst="rect">
            <a:avLst/>
          </a:prstGeom>
          <a:ln>
            <a:solidFill>
              <a:srgbClr val="F4B18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39863" y="4658184"/>
            <a:ext cx="3262676" cy="1909563"/>
          </a:xfrm>
          <a:prstGeom prst="rect">
            <a:avLst/>
          </a:prstGeom>
          <a:ln>
            <a:solidFill>
              <a:srgbClr val="C6E0B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10625" y="1633220"/>
            <a:ext cx="13059075" cy="5082540"/>
          </a:xfrm>
        </p:spPr>
        <p:txBody>
          <a:bodyPr/>
          <a:lstStyle/>
          <a:p>
            <a:r>
              <a:rPr lang="en-US" sz="3800" dirty="0"/>
              <a:t>ESP-01 Wi-Fi modules</a:t>
            </a:r>
          </a:p>
          <a:p>
            <a:r>
              <a:rPr lang="en-US" sz="3800" dirty="0"/>
              <a:t>Wired communication with MCUs using UART </a:t>
            </a:r>
          </a:p>
          <a:p>
            <a:r>
              <a:rPr lang="en-US" sz="3800" dirty="0"/>
              <a:t>One module acts as an access point (with WPA security)</a:t>
            </a:r>
          </a:p>
          <a:p>
            <a:r>
              <a:rPr lang="en-US" sz="3800" dirty="0"/>
              <a:t>Wireless communication via http requests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Wi-Fi Communication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725" y="4814805"/>
            <a:ext cx="2290957" cy="1718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723" y="4780081"/>
            <a:ext cx="1684147" cy="16841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39863" y="4729463"/>
            <a:ext cx="1997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Window Module</a:t>
            </a:r>
          </a:p>
          <a:p>
            <a:pPr algn="ctr"/>
            <a:r>
              <a:rPr lang="en-US" dirty="0"/>
              <a:t>(Client)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349047" y="4658184"/>
            <a:ext cx="3262676" cy="1909563"/>
          </a:xfrm>
          <a:prstGeom prst="rect">
            <a:avLst/>
          </a:prstGeom>
          <a:ln>
            <a:solidFill>
              <a:srgbClr val="D4D79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909" y="4780081"/>
            <a:ext cx="2290957" cy="171821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349047" y="4694739"/>
            <a:ext cx="1630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Hub Module</a:t>
            </a:r>
          </a:p>
          <a:p>
            <a:pPr algn="ctr"/>
            <a:r>
              <a:rPr lang="en-US" dirty="0"/>
              <a:t>(Access Point)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3967011" y="5965376"/>
            <a:ext cx="2572685" cy="489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</p:cNvCxnSpPr>
          <p:nvPr/>
        </p:nvCxnSpPr>
        <p:spPr>
          <a:xfrm>
            <a:off x="7781517" y="5965376"/>
            <a:ext cx="299920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038244" y="4729463"/>
            <a:ext cx="1997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Smartphone</a:t>
            </a:r>
            <a:endParaRPr lang="en-US" dirty="0"/>
          </a:p>
          <a:p>
            <a:pPr algn="ctr"/>
            <a:r>
              <a:rPr lang="en-US" dirty="0"/>
              <a:t>(Client)</a:t>
            </a:r>
          </a:p>
        </p:txBody>
      </p:sp>
    </p:spTree>
    <p:extLst>
      <p:ext uri="{BB962C8B-B14F-4D97-AF65-F5344CB8AC3E}">
        <p14:creationId xmlns:p14="http://schemas.microsoft.com/office/powerpoint/2010/main" val="149481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App Interface</a:t>
            </a:r>
            <a:endParaRPr lang="en-US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10627" y="1676704"/>
            <a:ext cx="5531668" cy="5082540"/>
          </a:xfrm>
        </p:spPr>
        <p:txBody>
          <a:bodyPr/>
          <a:lstStyle/>
          <a:p>
            <a:r>
              <a:rPr lang="en-US" sz="3600" dirty="0" smtClean="0"/>
              <a:t>User preference range</a:t>
            </a:r>
          </a:p>
          <a:p>
            <a:endParaRPr lang="en-US" sz="3600" dirty="0"/>
          </a:p>
          <a:p>
            <a:r>
              <a:rPr lang="en-US" sz="3600" dirty="0" smtClean="0"/>
              <a:t>Auto Control</a:t>
            </a:r>
          </a:p>
          <a:p>
            <a:endParaRPr lang="en-US" sz="3600" dirty="0"/>
          </a:p>
          <a:p>
            <a:r>
              <a:rPr lang="en-US" sz="3600" dirty="0" smtClean="0"/>
              <a:t>Position Status</a:t>
            </a:r>
          </a:p>
          <a:p>
            <a:endParaRPr lang="en-US" sz="3600" dirty="0"/>
          </a:p>
          <a:p>
            <a:r>
              <a:rPr lang="en-US" sz="3600" dirty="0" smtClean="0"/>
              <a:t>Rain Status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246" y="635274"/>
            <a:ext cx="3353380" cy="593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5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Window open/closed successfully</a:t>
            </a:r>
          </a:p>
          <a:p>
            <a:r>
              <a:rPr lang="en-US" dirty="0"/>
              <a:t>Control flow implemented</a:t>
            </a:r>
          </a:p>
          <a:p>
            <a:r>
              <a:rPr lang="en-US" dirty="0"/>
              <a:t>Successful communication between phone, hub, and window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97426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4200" dirty="0"/>
              <a:t>More advanced user </a:t>
            </a:r>
            <a:r>
              <a:rPr lang="en-US" sz="4200" dirty="0" smtClean="0"/>
              <a:t>options </a:t>
            </a:r>
          </a:p>
          <a:p>
            <a:r>
              <a:rPr lang="en-US" sz="4200" dirty="0" smtClean="0"/>
              <a:t>Integration into an existing home safety and climate system</a:t>
            </a:r>
          </a:p>
          <a:p>
            <a:r>
              <a:rPr lang="en-US" sz="4200" dirty="0" smtClean="0"/>
              <a:t>Research </a:t>
            </a:r>
            <a:r>
              <a:rPr lang="en-US" sz="4200" dirty="0"/>
              <a:t>into using a quieter motor</a:t>
            </a:r>
          </a:p>
          <a:p>
            <a:r>
              <a:rPr lang="en-US" sz="4200" dirty="0"/>
              <a:t>Implement using a casement window for improved safety and visual appeal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Future Developments</a:t>
            </a:r>
          </a:p>
        </p:txBody>
      </p:sp>
    </p:spTree>
    <p:extLst>
      <p:ext uri="{BB962C8B-B14F-4D97-AF65-F5344CB8AC3E}">
        <p14:creationId xmlns:p14="http://schemas.microsoft.com/office/powerpoint/2010/main" val="137684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Glen Hedin </a:t>
            </a:r>
          </a:p>
          <a:p>
            <a:r>
              <a:rPr lang="en-US" dirty="0" err="1"/>
              <a:t>Kexin</a:t>
            </a:r>
            <a:r>
              <a:rPr lang="en-US" dirty="0"/>
              <a:t> </a:t>
            </a:r>
            <a:r>
              <a:rPr lang="en-US" dirty="0" smtClean="0"/>
              <a:t>Hui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Special Thanks!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74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0626" y="3234628"/>
            <a:ext cx="12631240" cy="630555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484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Window Design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5" t="5661" r="17570" b="14213"/>
          <a:stretch/>
        </p:blipFill>
        <p:spPr>
          <a:xfrm rot="5400000">
            <a:off x="7577451" y="791376"/>
            <a:ext cx="5714928" cy="47094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80184" y="6090024"/>
            <a:ext cx="47094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Window: Inside 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68618" y="3102810"/>
            <a:ext cx="1264028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IR Sensor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098301" y="1708707"/>
            <a:ext cx="1547911" cy="830997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Ultrasonic Sensor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98301" y="526367"/>
            <a:ext cx="1072776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Motor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48612" y="482861"/>
            <a:ext cx="1013003" cy="120032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Motor Driver PCB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65842" y="2727130"/>
            <a:ext cx="1320808" cy="83795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Window Unit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62748" y="4843528"/>
            <a:ext cx="1526995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AC/DC Converter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60741" y="3723895"/>
            <a:ext cx="1526995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Limit Switches</a:t>
            </a:r>
          </a:p>
        </p:txBody>
      </p:sp>
      <p:cxnSp>
        <p:nvCxnSpPr>
          <p:cNvPr id="14" name="Straight Arrow Connector 13"/>
          <p:cNvCxnSpPr>
            <a:cxnSpLocks/>
            <a:stCxn id="11" idx="3"/>
          </p:cNvCxnSpPr>
          <p:nvPr/>
        </p:nvCxnSpPr>
        <p:spPr>
          <a:xfrm>
            <a:off x="7586650" y="3146106"/>
            <a:ext cx="744550" cy="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  <a:stCxn id="10" idx="3"/>
          </p:cNvCxnSpPr>
          <p:nvPr/>
        </p:nvCxnSpPr>
        <p:spPr>
          <a:xfrm flipV="1">
            <a:off x="7461615" y="898360"/>
            <a:ext cx="756032" cy="18466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11900632" y="3933807"/>
            <a:ext cx="168832" cy="51866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cxnSpLocks/>
            <a:stCxn id="9" idx="1"/>
          </p:cNvCxnSpPr>
          <p:nvPr/>
        </p:nvCxnSpPr>
        <p:spPr>
          <a:xfrm flipH="1" flipV="1">
            <a:off x="10656047" y="726716"/>
            <a:ext cx="442254" cy="3048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cxnSpLocks/>
          </p:cNvCxnSpPr>
          <p:nvPr/>
        </p:nvCxnSpPr>
        <p:spPr>
          <a:xfrm flipH="1" flipV="1">
            <a:off x="9179859" y="3352801"/>
            <a:ext cx="280882" cy="81391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cxnSpLocks/>
            <a:stCxn id="8" idx="0"/>
          </p:cNvCxnSpPr>
          <p:nvPr/>
        </p:nvCxnSpPr>
        <p:spPr>
          <a:xfrm flipH="1" flipV="1">
            <a:off x="11268618" y="1514482"/>
            <a:ext cx="603639" cy="19422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cxnSpLocks/>
            <a:stCxn id="13" idx="1"/>
          </p:cNvCxnSpPr>
          <p:nvPr/>
        </p:nvCxnSpPr>
        <p:spPr>
          <a:xfrm flipH="1">
            <a:off x="9230651" y="4139394"/>
            <a:ext cx="230090" cy="16964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cxnSpLocks/>
            <a:stCxn id="12" idx="3"/>
          </p:cNvCxnSpPr>
          <p:nvPr/>
        </p:nvCxnSpPr>
        <p:spPr>
          <a:xfrm>
            <a:off x="7689743" y="5259027"/>
            <a:ext cx="618569" cy="8393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3"/>
          <a:srcRect l="5102" t="5158" r="8931"/>
          <a:stretch/>
        </p:blipFill>
        <p:spPr>
          <a:xfrm rot="5400000">
            <a:off x="428121" y="2209665"/>
            <a:ext cx="4181171" cy="3459628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49411" y="6090024"/>
            <a:ext cx="45600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Window: Outside View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687876" y="2892898"/>
            <a:ext cx="1320808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Rain Sensor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426818" y="3883919"/>
            <a:ext cx="1944342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Temperature Sensor</a:t>
            </a:r>
          </a:p>
        </p:txBody>
      </p:sp>
      <p:cxnSp>
        <p:nvCxnSpPr>
          <p:cNvPr id="60" name="Straight Arrow Connector 59"/>
          <p:cNvCxnSpPr>
            <a:cxnSpLocks/>
            <a:stCxn id="58" idx="3"/>
          </p:cNvCxnSpPr>
          <p:nvPr/>
        </p:nvCxnSpPr>
        <p:spPr>
          <a:xfrm>
            <a:off x="3008684" y="3308397"/>
            <a:ext cx="744550" cy="347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cxnSpLocks/>
          </p:cNvCxnSpPr>
          <p:nvPr/>
        </p:nvCxnSpPr>
        <p:spPr>
          <a:xfrm flipH="1" flipV="1">
            <a:off x="4071845" y="3714261"/>
            <a:ext cx="414060" cy="31388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56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 animBg="1"/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87" y="221226"/>
            <a:ext cx="11221884" cy="631231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4887" y="420957"/>
            <a:ext cx="12631240" cy="726801"/>
          </a:xfrm>
        </p:spPr>
        <p:txBody>
          <a:bodyPr/>
          <a:lstStyle/>
          <a:p>
            <a:r>
              <a:rPr lang="en-US" dirty="0"/>
              <a:t>Block Diagram - Complete</a:t>
            </a:r>
          </a:p>
        </p:txBody>
      </p:sp>
    </p:spTree>
    <p:extLst>
      <p:ext uri="{BB962C8B-B14F-4D97-AF65-F5344CB8AC3E}">
        <p14:creationId xmlns:p14="http://schemas.microsoft.com/office/powerpoint/2010/main" val="24887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0626" y="433800"/>
            <a:ext cx="12631240" cy="726801"/>
          </a:xfrm>
        </p:spPr>
        <p:txBody>
          <a:bodyPr/>
          <a:lstStyle/>
          <a:p>
            <a:r>
              <a:rPr lang="en-US" dirty="0"/>
              <a:t>Block Diagram </a:t>
            </a:r>
            <a:r>
              <a:rPr lang="mr-IN" dirty="0"/>
              <a:t>–</a:t>
            </a:r>
            <a:r>
              <a:rPr lang="en-US" dirty="0"/>
              <a:t> Window Unit</a:t>
            </a:r>
          </a:p>
        </p:txBody>
      </p:sp>
      <p:sp>
        <p:nvSpPr>
          <p:cNvPr id="168" name="Rectangle 167"/>
          <p:cNvSpPr>
            <a:spLocks/>
          </p:cNvSpPr>
          <p:nvPr/>
        </p:nvSpPr>
        <p:spPr>
          <a:xfrm>
            <a:off x="2801177" y="1526559"/>
            <a:ext cx="7586128" cy="4977572"/>
          </a:xfrm>
          <a:prstGeom prst="rect">
            <a:avLst/>
          </a:prstGeom>
          <a:solidFill>
            <a:srgbClr val="C6E0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699" tIns="43349" rIns="86699" bIns="43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7"/>
          </a:p>
        </p:txBody>
      </p:sp>
      <p:cxnSp>
        <p:nvCxnSpPr>
          <p:cNvPr id="169" name="Straight Arrow Connector 92"/>
          <p:cNvCxnSpPr>
            <a:cxnSpLocks/>
            <a:stCxn id="212" idx="0"/>
          </p:cNvCxnSpPr>
          <p:nvPr/>
        </p:nvCxnSpPr>
        <p:spPr>
          <a:xfrm rot="5400000" flipH="1" flipV="1">
            <a:off x="6444925" y="4108304"/>
            <a:ext cx="806366" cy="1888354"/>
          </a:xfrm>
          <a:prstGeom prst="bentConnector3">
            <a:avLst>
              <a:gd name="adj1" fmla="val 80993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Rectangle 169"/>
          <p:cNvSpPr>
            <a:spLocks/>
          </p:cNvSpPr>
          <p:nvPr/>
        </p:nvSpPr>
        <p:spPr>
          <a:xfrm>
            <a:off x="7158310" y="2222579"/>
            <a:ext cx="1267952" cy="24267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699" tIns="43349" rIns="86699" bIns="43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7" dirty="0"/>
          </a:p>
        </p:txBody>
      </p:sp>
      <p:sp>
        <p:nvSpPr>
          <p:cNvPr id="171" name="Rectangle 170"/>
          <p:cNvSpPr>
            <a:spLocks/>
          </p:cNvSpPr>
          <p:nvPr/>
        </p:nvSpPr>
        <p:spPr>
          <a:xfrm>
            <a:off x="3341317" y="2222722"/>
            <a:ext cx="1439198" cy="2426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699" tIns="43349" rIns="86699" bIns="43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7" dirty="0"/>
          </a:p>
        </p:txBody>
      </p:sp>
      <p:sp>
        <p:nvSpPr>
          <p:cNvPr id="172" name="TextBox 171"/>
          <p:cNvSpPr txBox="1">
            <a:spLocks/>
          </p:cNvSpPr>
          <p:nvPr/>
        </p:nvSpPr>
        <p:spPr>
          <a:xfrm>
            <a:off x="3630456" y="2255194"/>
            <a:ext cx="882750" cy="296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27" b="1" dirty="0"/>
              <a:t>Motor</a:t>
            </a:r>
          </a:p>
        </p:txBody>
      </p:sp>
      <p:sp>
        <p:nvSpPr>
          <p:cNvPr id="173" name="Rectangle 172"/>
          <p:cNvSpPr>
            <a:spLocks/>
          </p:cNvSpPr>
          <p:nvPr/>
        </p:nvSpPr>
        <p:spPr>
          <a:xfrm>
            <a:off x="5176195" y="2222580"/>
            <a:ext cx="1439724" cy="24267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699" tIns="43349" rIns="86699" bIns="43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7" dirty="0"/>
          </a:p>
        </p:txBody>
      </p:sp>
      <p:sp>
        <p:nvSpPr>
          <p:cNvPr id="174" name="TextBox 173"/>
          <p:cNvSpPr txBox="1">
            <a:spLocks/>
          </p:cNvSpPr>
          <p:nvPr/>
        </p:nvSpPr>
        <p:spPr>
          <a:xfrm>
            <a:off x="5370605" y="2258581"/>
            <a:ext cx="1066657" cy="296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27" b="1" dirty="0"/>
              <a:t>Sensors</a:t>
            </a:r>
          </a:p>
        </p:txBody>
      </p:sp>
      <p:sp>
        <p:nvSpPr>
          <p:cNvPr id="175" name="TextBox 174"/>
          <p:cNvSpPr txBox="1">
            <a:spLocks/>
          </p:cNvSpPr>
          <p:nvPr/>
        </p:nvSpPr>
        <p:spPr>
          <a:xfrm>
            <a:off x="7158310" y="2320488"/>
            <a:ext cx="1275812" cy="1113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327" b="1" dirty="0"/>
          </a:p>
          <a:p>
            <a:pPr algn="ctr"/>
            <a:endParaRPr lang="en-US" sz="1327" b="1" dirty="0"/>
          </a:p>
          <a:p>
            <a:pPr algn="ctr"/>
            <a:endParaRPr lang="en-US" sz="1327" b="1" dirty="0"/>
          </a:p>
          <a:p>
            <a:pPr algn="ctr"/>
            <a:r>
              <a:rPr lang="en-US" sz="1327" b="1" dirty="0"/>
              <a:t>Window Microcontroller</a:t>
            </a:r>
          </a:p>
        </p:txBody>
      </p:sp>
      <p:sp>
        <p:nvSpPr>
          <p:cNvPr id="176" name="Rectangle 38"/>
          <p:cNvSpPr>
            <a:spLocks/>
          </p:cNvSpPr>
          <p:nvPr/>
        </p:nvSpPr>
        <p:spPr>
          <a:xfrm>
            <a:off x="8594423" y="3945583"/>
            <a:ext cx="1324125" cy="688335"/>
          </a:xfrm>
          <a:custGeom>
            <a:avLst/>
            <a:gdLst>
              <a:gd name="connsiteX0" fmla="*/ 0 w 1396538"/>
              <a:gd name="connsiteY0" fmla="*/ 0 h 725978"/>
              <a:gd name="connsiteX1" fmla="*/ 1396538 w 1396538"/>
              <a:gd name="connsiteY1" fmla="*/ 0 h 725978"/>
              <a:gd name="connsiteX2" fmla="*/ 1396538 w 1396538"/>
              <a:gd name="connsiteY2" fmla="*/ 725978 h 725978"/>
              <a:gd name="connsiteX3" fmla="*/ 0 w 1396538"/>
              <a:gd name="connsiteY3" fmla="*/ 725978 h 725978"/>
              <a:gd name="connsiteX4" fmla="*/ 0 w 1396538"/>
              <a:gd name="connsiteY4" fmla="*/ 0 h 725978"/>
              <a:gd name="connsiteX0" fmla="*/ 0 w 1396538"/>
              <a:gd name="connsiteY0" fmla="*/ 0 h 725978"/>
              <a:gd name="connsiteX1" fmla="*/ 1396538 w 1396538"/>
              <a:gd name="connsiteY1" fmla="*/ 0 h 725978"/>
              <a:gd name="connsiteX2" fmla="*/ 1392869 w 1396538"/>
              <a:gd name="connsiteY2" fmla="*/ 248208 h 725978"/>
              <a:gd name="connsiteX3" fmla="*/ 1396538 w 1396538"/>
              <a:gd name="connsiteY3" fmla="*/ 725978 h 725978"/>
              <a:gd name="connsiteX4" fmla="*/ 0 w 1396538"/>
              <a:gd name="connsiteY4" fmla="*/ 725978 h 725978"/>
              <a:gd name="connsiteX5" fmla="*/ 0 w 1396538"/>
              <a:gd name="connsiteY5" fmla="*/ 0 h 72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6538" h="725978">
                <a:moveTo>
                  <a:pt x="0" y="0"/>
                </a:moveTo>
                <a:lnTo>
                  <a:pt x="1396538" y="0"/>
                </a:lnTo>
                <a:lnTo>
                  <a:pt x="1392869" y="248208"/>
                </a:lnTo>
                <a:lnTo>
                  <a:pt x="1396538" y="725978"/>
                </a:lnTo>
                <a:lnTo>
                  <a:pt x="0" y="72597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699" tIns="43349" rIns="86699" bIns="43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7" dirty="0"/>
          </a:p>
        </p:txBody>
      </p:sp>
      <p:sp>
        <p:nvSpPr>
          <p:cNvPr id="177" name="TextBox 176"/>
          <p:cNvSpPr txBox="1">
            <a:spLocks/>
          </p:cNvSpPr>
          <p:nvPr/>
        </p:nvSpPr>
        <p:spPr>
          <a:xfrm>
            <a:off x="8599774" y="3941786"/>
            <a:ext cx="1308363" cy="705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327" b="1" dirty="0"/>
          </a:p>
          <a:p>
            <a:pPr algn="ctr"/>
            <a:r>
              <a:rPr lang="en-US" sz="1327" b="1" dirty="0"/>
              <a:t>Wi-Fi Module</a:t>
            </a:r>
          </a:p>
          <a:p>
            <a:pPr algn="ctr"/>
            <a:endParaRPr lang="en-US" sz="1327" b="1" dirty="0"/>
          </a:p>
        </p:txBody>
      </p:sp>
      <p:sp>
        <p:nvSpPr>
          <p:cNvPr id="178" name="TextBox 177"/>
          <p:cNvSpPr txBox="1">
            <a:spLocks/>
          </p:cNvSpPr>
          <p:nvPr/>
        </p:nvSpPr>
        <p:spPr>
          <a:xfrm>
            <a:off x="2806084" y="1588078"/>
            <a:ext cx="7566425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7" b="1" dirty="0"/>
              <a:t>Window</a:t>
            </a:r>
          </a:p>
        </p:txBody>
      </p:sp>
      <p:sp>
        <p:nvSpPr>
          <p:cNvPr id="179" name="Rectangle 178"/>
          <p:cNvSpPr>
            <a:spLocks/>
          </p:cNvSpPr>
          <p:nvPr/>
        </p:nvSpPr>
        <p:spPr>
          <a:xfrm>
            <a:off x="3004156" y="5250745"/>
            <a:ext cx="5902046" cy="11430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699" tIns="43349" rIns="86699" bIns="43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7" dirty="0"/>
          </a:p>
        </p:txBody>
      </p:sp>
      <p:sp>
        <p:nvSpPr>
          <p:cNvPr id="180" name="TextBox 179"/>
          <p:cNvSpPr txBox="1">
            <a:spLocks/>
          </p:cNvSpPr>
          <p:nvPr/>
        </p:nvSpPr>
        <p:spPr>
          <a:xfrm>
            <a:off x="3437280" y="6077243"/>
            <a:ext cx="4894531" cy="296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27" b="1" dirty="0"/>
              <a:t>Power Management System</a:t>
            </a:r>
          </a:p>
        </p:txBody>
      </p:sp>
      <p:sp>
        <p:nvSpPr>
          <p:cNvPr id="181" name="Rectangle 180"/>
          <p:cNvSpPr>
            <a:spLocks/>
          </p:cNvSpPr>
          <p:nvPr/>
        </p:nvSpPr>
        <p:spPr>
          <a:xfrm>
            <a:off x="3630455" y="5462212"/>
            <a:ext cx="872241" cy="56748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699" tIns="43349" rIns="86699" bIns="43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27" dirty="0"/>
              <a:t>AC/DC Converter</a:t>
            </a:r>
          </a:p>
        </p:txBody>
      </p:sp>
      <p:sp>
        <p:nvSpPr>
          <p:cNvPr id="182" name="Rectangle 181"/>
          <p:cNvSpPr>
            <a:spLocks/>
          </p:cNvSpPr>
          <p:nvPr/>
        </p:nvSpPr>
        <p:spPr>
          <a:xfrm>
            <a:off x="5467811" y="5455664"/>
            <a:ext cx="872241" cy="56748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699" tIns="43349" rIns="86699" bIns="43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27" dirty="0"/>
              <a:t>Buck Converter</a:t>
            </a:r>
          </a:p>
        </p:txBody>
      </p:sp>
      <p:cxnSp>
        <p:nvCxnSpPr>
          <p:cNvPr id="183" name="Straight Arrow Connector 182"/>
          <p:cNvCxnSpPr>
            <a:cxnSpLocks/>
            <a:stCxn id="211" idx="3"/>
            <a:endCxn id="212" idx="1"/>
          </p:cNvCxnSpPr>
          <p:nvPr/>
        </p:nvCxnSpPr>
        <p:spPr>
          <a:xfrm flipV="1">
            <a:off x="4502696" y="5739405"/>
            <a:ext cx="965115" cy="65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83"/>
          <p:cNvCxnSpPr>
            <a:cxnSpLocks/>
            <a:stCxn id="211" idx="0"/>
          </p:cNvCxnSpPr>
          <p:nvPr/>
        </p:nvCxnSpPr>
        <p:spPr>
          <a:xfrm rot="16200000" flipV="1">
            <a:off x="2837279" y="4232915"/>
            <a:ext cx="1890340" cy="568254"/>
          </a:xfrm>
          <a:prstGeom prst="bentConnector4">
            <a:avLst>
              <a:gd name="adj1" fmla="val 15559"/>
              <a:gd name="adj2" fmla="val 138143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/>
          <p:cNvCxnSpPr>
            <a:cxnSpLocks/>
          </p:cNvCxnSpPr>
          <p:nvPr/>
        </p:nvCxnSpPr>
        <p:spPr>
          <a:xfrm flipV="1">
            <a:off x="6464195" y="3815661"/>
            <a:ext cx="686255" cy="1"/>
          </a:xfrm>
          <a:prstGeom prst="straightConnector1">
            <a:avLst/>
          </a:prstGeom>
          <a:ln w="28575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>
            <a:cxnSpLocks/>
            <a:endCxn id="211" idx="1"/>
          </p:cNvCxnSpPr>
          <p:nvPr/>
        </p:nvCxnSpPr>
        <p:spPr>
          <a:xfrm flipV="1">
            <a:off x="1948219" y="5745953"/>
            <a:ext cx="1682237" cy="133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TextBox 186"/>
          <p:cNvSpPr txBox="1">
            <a:spLocks/>
          </p:cNvSpPr>
          <p:nvPr/>
        </p:nvSpPr>
        <p:spPr>
          <a:xfrm>
            <a:off x="1872003" y="5384027"/>
            <a:ext cx="942605" cy="3550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707" dirty="0"/>
              <a:t>120 VAC</a:t>
            </a:r>
          </a:p>
        </p:txBody>
      </p:sp>
      <p:sp>
        <p:nvSpPr>
          <p:cNvPr id="188" name="TextBox 187"/>
          <p:cNvSpPr txBox="1">
            <a:spLocks/>
          </p:cNvSpPr>
          <p:nvPr/>
        </p:nvSpPr>
        <p:spPr>
          <a:xfrm>
            <a:off x="4532109" y="5380128"/>
            <a:ext cx="917314" cy="3550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707" dirty="0"/>
              <a:t>12 VDC</a:t>
            </a:r>
          </a:p>
        </p:txBody>
      </p:sp>
      <p:sp>
        <p:nvSpPr>
          <p:cNvPr id="189" name="TextBox 188"/>
          <p:cNvSpPr txBox="1">
            <a:spLocks/>
          </p:cNvSpPr>
          <p:nvPr/>
        </p:nvSpPr>
        <p:spPr>
          <a:xfrm>
            <a:off x="3282182" y="4843202"/>
            <a:ext cx="861734" cy="3550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707" dirty="0"/>
              <a:t>12 VDC</a:t>
            </a:r>
          </a:p>
        </p:txBody>
      </p:sp>
      <p:sp>
        <p:nvSpPr>
          <p:cNvPr id="190" name="TextBox 189"/>
          <p:cNvSpPr txBox="1">
            <a:spLocks/>
          </p:cNvSpPr>
          <p:nvPr/>
        </p:nvSpPr>
        <p:spPr>
          <a:xfrm>
            <a:off x="5850564" y="4821496"/>
            <a:ext cx="801309" cy="3550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707" dirty="0"/>
              <a:t>5 VDC</a:t>
            </a:r>
          </a:p>
        </p:txBody>
      </p:sp>
      <p:sp>
        <p:nvSpPr>
          <p:cNvPr id="191" name="Rectangle 190"/>
          <p:cNvSpPr>
            <a:spLocks/>
          </p:cNvSpPr>
          <p:nvPr/>
        </p:nvSpPr>
        <p:spPr>
          <a:xfrm>
            <a:off x="7160749" y="5455661"/>
            <a:ext cx="872241" cy="56748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699" tIns="43349" rIns="86699" bIns="43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27" dirty="0"/>
              <a:t>Linear Regulator</a:t>
            </a:r>
          </a:p>
        </p:txBody>
      </p:sp>
      <p:cxnSp>
        <p:nvCxnSpPr>
          <p:cNvPr id="192" name="Straight Arrow Connector 191"/>
          <p:cNvCxnSpPr>
            <a:cxnSpLocks/>
            <a:stCxn id="212" idx="3"/>
          </p:cNvCxnSpPr>
          <p:nvPr/>
        </p:nvCxnSpPr>
        <p:spPr>
          <a:xfrm flipV="1">
            <a:off x="6340053" y="5739402"/>
            <a:ext cx="820698" cy="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TextBox 192"/>
          <p:cNvSpPr txBox="1">
            <a:spLocks/>
          </p:cNvSpPr>
          <p:nvPr/>
        </p:nvSpPr>
        <p:spPr>
          <a:xfrm>
            <a:off x="6377490" y="5370800"/>
            <a:ext cx="770624" cy="3550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707" dirty="0"/>
              <a:t>5 VDC</a:t>
            </a:r>
          </a:p>
        </p:txBody>
      </p:sp>
      <p:cxnSp>
        <p:nvCxnSpPr>
          <p:cNvPr id="194" name="Straight Arrow Connector 73"/>
          <p:cNvCxnSpPr>
            <a:cxnSpLocks/>
            <a:endCxn id="206" idx="2"/>
          </p:cNvCxnSpPr>
          <p:nvPr/>
        </p:nvCxnSpPr>
        <p:spPr>
          <a:xfrm flipV="1">
            <a:off x="8032990" y="4646787"/>
            <a:ext cx="1220966" cy="1092615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extBox 194"/>
          <p:cNvSpPr txBox="1">
            <a:spLocks/>
          </p:cNvSpPr>
          <p:nvPr/>
        </p:nvSpPr>
        <p:spPr>
          <a:xfrm>
            <a:off x="7998242" y="5393933"/>
            <a:ext cx="1116927" cy="3550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707" dirty="0"/>
              <a:t>3.3 VDC</a:t>
            </a:r>
          </a:p>
        </p:txBody>
      </p:sp>
      <p:sp>
        <p:nvSpPr>
          <p:cNvPr id="196" name="Rectangle 195"/>
          <p:cNvSpPr>
            <a:spLocks/>
          </p:cNvSpPr>
          <p:nvPr/>
        </p:nvSpPr>
        <p:spPr>
          <a:xfrm>
            <a:off x="5341106" y="3106846"/>
            <a:ext cx="1123089" cy="41449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699" tIns="43349" rIns="86699" bIns="43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27" dirty="0"/>
              <a:t>IR Proximity</a:t>
            </a:r>
          </a:p>
        </p:txBody>
      </p:sp>
      <p:sp>
        <p:nvSpPr>
          <p:cNvPr id="197" name="Rectangle 196"/>
          <p:cNvSpPr>
            <a:spLocks/>
          </p:cNvSpPr>
          <p:nvPr/>
        </p:nvSpPr>
        <p:spPr>
          <a:xfrm>
            <a:off x="5353572" y="2592455"/>
            <a:ext cx="1123089" cy="39658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699" tIns="43349" rIns="86699" bIns="43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27" dirty="0"/>
              <a:t>Moisture </a:t>
            </a:r>
          </a:p>
        </p:txBody>
      </p:sp>
      <p:sp>
        <p:nvSpPr>
          <p:cNvPr id="198" name="Rectangle 197"/>
          <p:cNvSpPr>
            <a:spLocks/>
          </p:cNvSpPr>
          <p:nvPr/>
        </p:nvSpPr>
        <p:spPr>
          <a:xfrm>
            <a:off x="5341106" y="3617955"/>
            <a:ext cx="1123089" cy="3954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699" tIns="43349" rIns="86699" bIns="43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27" dirty="0"/>
              <a:t>Temperature</a:t>
            </a:r>
          </a:p>
        </p:txBody>
      </p:sp>
      <p:sp>
        <p:nvSpPr>
          <p:cNvPr id="199" name="Rectangle 198"/>
          <p:cNvSpPr>
            <a:spLocks/>
          </p:cNvSpPr>
          <p:nvPr/>
        </p:nvSpPr>
        <p:spPr>
          <a:xfrm>
            <a:off x="3498323" y="2594142"/>
            <a:ext cx="1123089" cy="56748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699" tIns="43349" rIns="86699" bIns="43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27" dirty="0"/>
              <a:t>Motor Driver</a:t>
            </a:r>
          </a:p>
        </p:txBody>
      </p:sp>
      <p:sp>
        <p:nvSpPr>
          <p:cNvPr id="200" name="Rectangle 199"/>
          <p:cNvSpPr>
            <a:spLocks/>
          </p:cNvSpPr>
          <p:nvPr/>
        </p:nvSpPr>
        <p:spPr>
          <a:xfrm>
            <a:off x="3505031" y="3966769"/>
            <a:ext cx="1123089" cy="56748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699" tIns="43349" rIns="86699" bIns="43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27" dirty="0"/>
              <a:t>Ultrasonic Sensor</a:t>
            </a:r>
          </a:p>
        </p:txBody>
      </p:sp>
      <p:sp>
        <p:nvSpPr>
          <p:cNvPr id="201" name="Rectangle 200"/>
          <p:cNvSpPr>
            <a:spLocks/>
          </p:cNvSpPr>
          <p:nvPr/>
        </p:nvSpPr>
        <p:spPr>
          <a:xfrm>
            <a:off x="3498323" y="3288131"/>
            <a:ext cx="1123089" cy="56748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699" tIns="43349" rIns="86699" bIns="43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27" dirty="0"/>
              <a:t>Motor</a:t>
            </a:r>
          </a:p>
        </p:txBody>
      </p:sp>
      <p:cxnSp>
        <p:nvCxnSpPr>
          <p:cNvPr id="202" name="Straight Arrow Connector 83"/>
          <p:cNvCxnSpPr>
            <a:cxnSpLocks/>
            <a:stCxn id="211" idx="0"/>
          </p:cNvCxnSpPr>
          <p:nvPr/>
        </p:nvCxnSpPr>
        <p:spPr>
          <a:xfrm rot="16200000" flipV="1">
            <a:off x="2490285" y="3885921"/>
            <a:ext cx="2584329" cy="568254"/>
          </a:xfrm>
          <a:prstGeom prst="bentConnector4">
            <a:avLst>
              <a:gd name="adj1" fmla="val 11228"/>
              <a:gd name="adj2" fmla="val 138143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135"/>
          <p:cNvCxnSpPr>
            <a:cxnSpLocks/>
          </p:cNvCxnSpPr>
          <p:nvPr/>
        </p:nvCxnSpPr>
        <p:spPr>
          <a:xfrm flipV="1">
            <a:off x="4628122" y="2222578"/>
            <a:ext cx="3164165" cy="2027932"/>
          </a:xfrm>
          <a:prstGeom prst="bentConnector4">
            <a:avLst>
              <a:gd name="adj1" fmla="val 11155"/>
              <a:gd name="adj2" fmla="val 110688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/>
          <p:cNvSpPr txBox="1">
            <a:spLocks/>
          </p:cNvSpPr>
          <p:nvPr/>
        </p:nvSpPr>
        <p:spPr>
          <a:xfrm>
            <a:off x="7161920" y="4116882"/>
            <a:ext cx="1432503" cy="296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327" b="1" dirty="0"/>
          </a:p>
        </p:txBody>
      </p:sp>
      <p:cxnSp>
        <p:nvCxnSpPr>
          <p:cNvPr id="205" name="Straight Arrow Connector 267"/>
          <p:cNvCxnSpPr>
            <a:cxnSpLocks/>
          </p:cNvCxnSpPr>
          <p:nvPr/>
        </p:nvCxnSpPr>
        <p:spPr>
          <a:xfrm flipV="1">
            <a:off x="6464195" y="3314092"/>
            <a:ext cx="686255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>
            <a:cxnSpLocks/>
          </p:cNvCxnSpPr>
          <p:nvPr/>
        </p:nvCxnSpPr>
        <p:spPr>
          <a:xfrm>
            <a:off x="6476661" y="2790747"/>
            <a:ext cx="66514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196"/>
          <p:cNvCxnSpPr>
            <a:cxnSpLocks/>
          </p:cNvCxnSpPr>
          <p:nvPr/>
        </p:nvCxnSpPr>
        <p:spPr>
          <a:xfrm rot="16200000" flipH="1" flipV="1">
            <a:off x="5879198" y="964796"/>
            <a:ext cx="655305" cy="3170871"/>
          </a:xfrm>
          <a:prstGeom prst="bentConnector4">
            <a:avLst>
              <a:gd name="adj1" fmla="val -33076"/>
              <a:gd name="adj2" fmla="val 88763"/>
            </a:avLst>
          </a:prstGeom>
          <a:ln w="28575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196"/>
          <p:cNvCxnSpPr>
            <a:cxnSpLocks/>
            <a:stCxn id="206" idx="0"/>
            <a:endCxn id="200" idx="3"/>
          </p:cNvCxnSpPr>
          <p:nvPr/>
        </p:nvCxnSpPr>
        <p:spPr>
          <a:xfrm rot="16200000" flipV="1">
            <a:off x="8311752" y="2999582"/>
            <a:ext cx="1064575" cy="819834"/>
          </a:xfrm>
          <a:prstGeom prst="bentConnector2">
            <a:avLst/>
          </a:prstGeom>
          <a:ln w="28575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/>
          <p:cNvCxnSpPr>
            <a:cxnSpLocks/>
          </p:cNvCxnSpPr>
          <p:nvPr/>
        </p:nvCxnSpPr>
        <p:spPr>
          <a:xfrm>
            <a:off x="4059867" y="3161624"/>
            <a:ext cx="0" cy="126507"/>
          </a:xfrm>
          <a:prstGeom prst="straightConnector1">
            <a:avLst/>
          </a:prstGeom>
          <a:ln w="28575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84"/>
          <p:cNvCxnSpPr>
            <a:cxnSpLocks/>
            <a:stCxn id="212" idx="0"/>
          </p:cNvCxnSpPr>
          <p:nvPr/>
        </p:nvCxnSpPr>
        <p:spPr>
          <a:xfrm rot="16200000" flipV="1">
            <a:off x="4802518" y="4354250"/>
            <a:ext cx="1640002" cy="562826"/>
          </a:xfrm>
          <a:prstGeom prst="bentConnector4">
            <a:avLst>
              <a:gd name="adj1" fmla="val 43972"/>
              <a:gd name="adj2" fmla="val 140616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84"/>
          <p:cNvCxnSpPr>
            <a:cxnSpLocks/>
            <a:stCxn id="212" idx="0"/>
          </p:cNvCxnSpPr>
          <p:nvPr/>
        </p:nvCxnSpPr>
        <p:spPr>
          <a:xfrm rot="16200000" flipV="1">
            <a:off x="4551734" y="4103466"/>
            <a:ext cx="2141571" cy="562826"/>
          </a:xfrm>
          <a:prstGeom prst="bentConnector4">
            <a:avLst>
              <a:gd name="adj1" fmla="val 34344"/>
              <a:gd name="adj2" fmla="val 140616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84"/>
          <p:cNvCxnSpPr>
            <a:cxnSpLocks/>
            <a:stCxn id="212" idx="0"/>
          </p:cNvCxnSpPr>
          <p:nvPr/>
        </p:nvCxnSpPr>
        <p:spPr>
          <a:xfrm rot="16200000" flipV="1">
            <a:off x="4296294" y="3848026"/>
            <a:ext cx="2664917" cy="550360"/>
          </a:xfrm>
          <a:prstGeom prst="bentConnector4">
            <a:avLst>
              <a:gd name="adj1" fmla="val 27522"/>
              <a:gd name="adj2" fmla="val 143751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83"/>
          <p:cNvCxnSpPr>
            <a:cxnSpLocks/>
            <a:stCxn id="212" idx="0"/>
          </p:cNvCxnSpPr>
          <p:nvPr/>
        </p:nvCxnSpPr>
        <p:spPr>
          <a:xfrm rot="16200000" flipV="1">
            <a:off x="4524548" y="4076281"/>
            <a:ext cx="921413" cy="1837356"/>
          </a:xfrm>
          <a:prstGeom prst="bentConnector3">
            <a:avLst>
              <a:gd name="adj1" fmla="val 70664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Rectangle 213"/>
          <p:cNvSpPr>
            <a:spLocks/>
          </p:cNvSpPr>
          <p:nvPr/>
        </p:nvSpPr>
        <p:spPr>
          <a:xfrm>
            <a:off x="5336508" y="4122784"/>
            <a:ext cx="1123089" cy="3954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699" tIns="43349" rIns="86699" bIns="43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50" dirty="0" smtClean="0"/>
              <a:t>Limit Switches</a:t>
            </a:r>
            <a:endParaRPr lang="en-US" sz="1250" dirty="0"/>
          </a:p>
        </p:txBody>
      </p:sp>
      <p:cxnSp>
        <p:nvCxnSpPr>
          <p:cNvPr id="215" name="Straight Arrow Connector 84"/>
          <p:cNvCxnSpPr>
            <a:cxnSpLocks/>
          </p:cNvCxnSpPr>
          <p:nvPr/>
        </p:nvCxnSpPr>
        <p:spPr>
          <a:xfrm rot="16200000" flipV="1">
            <a:off x="5046106" y="4610894"/>
            <a:ext cx="1141721" cy="560916"/>
          </a:xfrm>
          <a:prstGeom prst="bentConnector4">
            <a:avLst>
              <a:gd name="adj1" fmla="val 65903"/>
              <a:gd name="adj2" fmla="val 140755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67"/>
          <p:cNvCxnSpPr>
            <a:cxnSpLocks/>
          </p:cNvCxnSpPr>
          <p:nvPr/>
        </p:nvCxnSpPr>
        <p:spPr>
          <a:xfrm>
            <a:off x="6446452" y="4441353"/>
            <a:ext cx="695355" cy="2745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Rectangle 216"/>
          <p:cNvSpPr>
            <a:spLocks/>
          </p:cNvSpPr>
          <p:nvPr/>
        </p:nvSpPr>
        <p:spPr>
          <a:xfrm>
            <a:off x="11009435" y="4280275"/>
            <a:ext cx="1856308" cy="22273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699" tIns="43349" rIns="86699" bIns="43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7"/>
          </a:p>
        </p:txBody>
      </p:sp>
      <p:sp>
        <p:nvSpPr>
          <p:cNvPr id="218" name="TextBox 217"/>
          <p:cNvSpPr txBox="1">
            <a:spLocks/>
          </p:cNvSpPr>
          <p:nvPr/>
        </p:nvSpPr>
        <p:spPr>
          <a:xfrm>
            <a:off x="11019588" y="4335172"/>
            <a:ext cx="1846155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7" b="1" dirty="0"/>
              <a:t>Legend</a:t>
            </a:r>
          </a:p>
        </p:txBody>
      </p:sp>
      <p:cxnSp>
        <p:nvCxnSpPr>
          <p:cNvPr id="219" name="Straight Arrow Connector 218"/>
          <p:cNvCxnSpPr>
            <a:cxnSpLocks/>
          </p:cNvCxnSpPr>
          <p:nvPr/>
        </p:nvCxnSpPr>
        <p:spPr>
          <a:xfrm>
            <a:off x="11330322" y="4918247"/>
            <a:ext cx="39145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Arrow Connector 219"/>
          <p:cNvCxnSpPr>
            <a:cxnSpLocks/>
          </p:cNvCxnSpPr>
          <p:nvPr/>
        </p:nvCxnSpPr>
        <p:spPr>
          <a:xfrm>
            <a:off x="11330322" y="5321317"/>
            <a:ext cx="39145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Arrow Connector 220"/>
          <p:cNvCxnSpPr>
            <a:cxnSpLocks/>
          </p:cNvCxnSpPr>
          <p:nvPr/>
        </p:nvCxnSpPr>
        <p:spPr>
          <a:xfrm>
            <a:off x="11330322" y="5780607"/>
            <a:ext cx="391459" cy="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TextBox 221"/>
          <p:cNvSpPr txBox="1">
            <a:spLocks/>
          </p:cNvSpPr>
          <p:nvPr/>
        </p:nvSpPr>
        <p:spPr>
          <a:xfrm>
            <a:off x="11857081" y="4792219"/>
            <a:ext cx="882065" cy="296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27" dirty="0"/>
              <a:t>Power</a:t>
            </a:r>
          </a:p>
        </p:txBody>
      </p:sp>
      <p:sp>
        <p:nvSpPr>
          <p:cNvPr id="223" name="TextBox 222"/>
          <p:cNvSpPr txBox="1">
            <a:spLocks/>
          </p:cNvSpPr>
          <p:nvPr/>
        </p:nvSpPr>
        <p:spPr>
          <a:xfrm>
            <a:off x="11858025" y="5167531"/>
            <a:ext cx="846083" cy="50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27" dirty="0"/>
              <a:t>Digital Data</a:t>
            </a:r>
          </a:p>
        </p:txBody>
      </p:sp>
      <p:sp>
        <p:nvSpPr>
          <p:cNvPr id="224" name="TextBox 223"/>
          <p:cNvSpPr txBox="1">
            <a:spLocks/>
          </p:cNvSpPr>
          <p:nvPr/>
        </p:nvSpPr>
        <p:spPr>
          <a:xfrm>
            <a:off x="11857081" y="5618174"/>
            <a:ext cx="882065" cy="50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27" dirty="0"/>
              <a:t>Wireless Data</a:t>
            </a:r>
          </a:p>
        </p:txBody>
      </p:sp>
      <p:cxnSp>
        <p:nvCxnSpPr>
          <p:cNvPr id="225" name="Straight Arrow Connector 224"/>
          <p:cNvCxnSpPr>
            <a:cxnSpLocks/>
          </p:cNvCxnSpPr>
          <p:nvPr/>
        </p:nvCxnSpPr>
        <p:spPr>
          <a:xfrm>
            <a:off x="11327324" y="6209743"/>
            <a:ext cx="391459" cy="0"/>
          </a:xfrm>
          <a:prstGeom prst="straightConnector1">
            <a:avLst/>
          </a:prstGeom>
          <a:ln w="28575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TextBox 225"/>
          <p:cNvSpPr txBox="1">
            <a:spLocks/>
          </p:cNvSpPr>
          <p:nvPr/>
        </p:nvSpPr>
        <p:spPr>
          <a:xfrm>
            <a:off x="11858025" y="6039289"/>
            <a:ext cx="881121" cy="296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27" dirty="0"/>
              <a:t>Analog</a:t>
            </a:r>
          </a:p>
        </p:txBody>
      </p:sp>
    </p:spTree>
    <p:extLst>
      <p:ext uri="{BB962C8B-B14F-4D97-AF65-F5344CB8AC3E}">
        <p14:creationId xmlns:p14="http://schemas.microsoft.com/office/powerpoint/2010/main" val="151198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Block Diagram - Hub Unit</a:t>
            </a:r>
          </a:p>
        </p:txBody>
      </p:sp>
      <p:sp>
        <p:nvSpPr>
          <p:cNvPr id="57" name="Rectangle 56"/>
          <p:cNvSpPr>
            <a:spLocks/>
          </p:cNvSpPr>
          <p:nvPr/>
        </p:nvSpPr>
        <p:spPr>
          <a:xfrm>
            <a:off x="5167130" y="1907731"/>
            <a:ext cx="4089126" cy="4311037"/>
          </a:xfrm>
          <a:prstGeom prst="rect">
            <a:avLst/>
          </a:prstGeom>
          <a:solidFill>
            <a:srgbClr val="ECEE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699" tIns="43349" rIns="86699" bIns="43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7"/>
          </a:p>
        </p:txBody>
      </p:sp>
      <p:sp>
        <p:nvSpPr>
          <p:cNvPr id="58" name="Rectangle 57"/>
          <p:cNvSpPr>
            <a:spLocks/>
          </p:cNvSpPr>
          <p:nvPr/>
        </p:nvSpPr>
        <p:spPr>
          <a:xfrm>
            <a:off x="5473042" y="2409277"/>
            <a:ext cx="1439724" cy="13138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699" tIns="43349" rIns="86699" bIns="43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7" dirty="0"/>
          </a:p>
        </p:txBody>
      </p:sp>
      <p:sp>
        <p:nvSpPr>
          <p:cNvPr id="59" name="Rectangle 58"/>
          <p:cNvSpPr>
            <a:spLocks/>
          </p:cNvSpPr>
          <p:nvPr/>
        </p:nvSpPr>
        <p:spPr>
          <a:xfrm>
            <a:off x="5667228" y="3087824"/>
            <a:ext cx="1066657" cy="56748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699" tIns="43349" rIns="86699" bIns="43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27" dirty="0"/>
              <a:t>Temperature Sensor</a:t>
            </a:r>
          </a:p>
        </p:txBody>
      </p:sp>
      <p:sp>
        <p:nvSpPr>
          <p:cNvPr id="60" name="TextBox 59"/>
          <p:cNvSpPr txBox="1">
            <a:spLocks/>
          </p:cNvSpPr>
          <p:nvPr/>
        </p:nvSpPr>
        <p:spPr>
          <a:xfrm>
            <a:off x="5667228" y="2602640"/>
            <a:ext cx="1066657" cy="296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27" b="1" dirty="0"/>
              <a:t>Sensors</a:t>
            </a:r>
          </a:p>
        </p:txBody>
      </p:sp>
      <p:sp>
        <p:nvSpPr>
          <p:cNvPr id="61" name="Rectangle 30"/>
          <p:cNvSpPr>
            <a:spLocks/>
          </p:cNvSpPr>
          <p:nvPr/>
        </p:nvSpPr>
        <p:spPr>
          <a:xfrm>
            <a:off x="7312103" y="3096119"/>
            <a:ext cx="1324126" cy="627035"/>
          </a:xfrm>
          <a:custGeom>
            <a:avLst/>
            <a:gdLst>
              <a:gd name="connsiteX0" fmla="*/ 0 w 1396538"/>
              <a:gd name="connsiteY0" fmla="*/ 0 h 725978"/>
              <a:gd name="connsiteX1" fmla="*/ 1396538 w 1396538"/>
              <a:gd name="connsiteY1" fmla="*/ 0 h 725978"/>
              <a:gd name="connsiteX2" fmla="*/ 1396538 w 1396538"/>
              <a:gd name="connsiteY2" fmla="*/ 725978 h 725978"/>
              <a:gd name="connsiteX3" fmla="*/ 0 w 1396538"/>
              <a:gd name="connsiteY3" fmla="*/ 725978 h 725978"/>
              <a:gd name="connsiteX4" fmla="*/ 0 w 1396538"/>
              <a:gd name="connsiteY4" fmla="*/ 0 h 725978"/>
              <a:gd name="connsiteX0" fmla="*/ 1 w 1396539"/>
              <a:gd name="connsiteY0" fmla="*/ 5542 h 731520"/>
              <a:gd name="connsiteX1" fmla="*/ 0 w 1396539"/>
              <a:gd name="connsiteY1" fmla="*/ 0 h 731520"/>
              <a:gd name="connsiteX2" fmla="*/ 1396539 w 1396539"/>
              <a:gd name="connsiteY2" fmla="*/ 5542 h 731520"/>
              <a:gd name="connsiteX3" fmla="*/ 1396539 w 1396539"/>
              <a:gd name="connsiteY3" fmla="*/ 731520 h 731520"/>
              <a:gd name="connsiteX4" fmla="*/ 1 w 1396539"/>
              <a:gd name="connsiteY4" fmla="*/ 731520 h 731520"/>
              <a:gd name="connsiteX5" fmla="*/ 1 w 1396539"/>
              <a:gd name="connsiteY5" fmla="*/ 5542 h 731520"/>
              <a:gd name="connsiteX0" fmla="*/ 5542 w 1396539"/>
              <a:gd name="connsiteY0" fmla="*/ 210589 h 731520"/>
              <a:gd name="connsiteX1" fmla="*/ 0 w 1396539"/>
              <a:gd name="connsiteY1" fmla="*/ 0 h 731520"/>
              <a:gd name="connsiteX2" fmla="*/ 1396539 w 1396539"/>
              <a:gd name="connsiteY2" fmla="*/ 5542 h 731520"/>
              <a:gd name="connsiteX3" fmla="*/ 1396539 w 1396539"/>
              <a:gd name="connsiteY3" fmla="*/ 731520 h 731520"/>
              <a:gd name="connsiteX4" fmla="*/ 1 w 1396539"/>
              <a:gd name="connsiteY4" fmla="*/ 731520 h 731520"/>
              <a:gd name="connsiteX5" fmla="*/ 5542 w 1396539"/>
              <a:gd name="connsiteY5" fmla="*/ 210589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6539" h="731520">
                <a:moveTo>
                  <a:pt x="5542" y="210589"/>
                </a:moveTo>
                <a:cubicBezTo>
                  <a:pt x="5542" y="208742"/>
                  <a:pt x="0" y="1847"/>
                  <a:pt x="0" y="0"/>
                </a:cubicBezTo>
                <a:lnTo>
                  <a:pt x="1396539" y="5542"/>
                </a:lnTo>
                <a:lnTo>
                  <a:pt x="1396539" y="731520"/>
                </a:lnTo>
                <a:lnTo>
                  <a:pt x="1" y="731520"/>
                </a:lnTo>
                <a:lnTo>
                  <a:pt x="5542" y="21058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699" tIns="43349" rIns="86699" bIns="43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7" dirty="0"/>
          </a:p>
        </p:txBody>
      </p:sp>
      <p:sp>
        <p:nvSpPr>
          <p:cNvPr id="62" name="TextBox 61"/>
          <p:cNvSpPr txBox="1">
            <a:spLocks/>
          </p:cNvSpPr>
          <p:nvPr/>
        </p:nvSpPr>
        <p:spPr>
          <a:xfrm>
            <a:off x="7321298" y="3132122"/>
            <a:ext cx="1308363" cy="50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27" b="1" dirty="0"/>
              <a:t>Window Microcontroller</a:t>
            </a:r>
          </a:p>
        </p:txBody>
      </p:sp>
      <p:sp>
        <p:nvSpPr>
          <p:cNvPr id="63" name="Rectangle 62"/>
          <p:cNvSpPr>
            <a:spLocks/>
          </p:cNvSpPr>
          <p:nvPr/>
        </p:nvSpPr>
        <p:spPr>
          <a:xfrm>
            <a:off x="7312100" y="2409276"/>
            <a:ext cx="1324125" cy="3879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699" tIns="43349" rIns="86699" bIns="43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7" dirty="0"/>
          </a:p>
        </p:txBody>
      </p:sp>
      <p:sp>
        <p:nvSpPr>
          <p:cNvPr id="64" name="TextBox 63"/>
          <p:cNvSpPr txBox="1">
            <a:spLocks/>
          </p:cNvSpPr>
          <p:nvPr/>
        </p:nvSpPr>
        <p:spPr>
          <a:xfrm>
            <a:off x="7312099" y="2457341"/>
            <a:ext cx="1324125" cy="296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27" b="1" dirty="0"/>
              <a:t>Wi-Fi Module</a:t>
            </a:r>
          </a:p>
        </p:txBody>
      </p:sp>
      <p:sp>
        <p:nvSpPr>
          <p:cNvPr id="65" name="TextBox 64"/>
          <p:cNvSpPr txBox="1">
            <a:spLocks/>
          </p:cNvSpPr>
          <p:nvPr/>
        </p:nvSpPr>
        <p:spPr>
          <a:xfrm>
            <a:off x="5167129" y="1954170"/>
            <a:ext cx="4089126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7" b="1" dirty="0"/>
              <a:t>Central Hub</a:t>
            </a:r>
          </a:p>
        </p:txBody>
      </p:sp>
      <p:sp>
        <p:nvSpPr>
          <p:cNvPr id="66" name="Rectangle 65"/>
          <p:cNvSpPr>
            <a:spLocks/>
          </p:cNvSpPr>
          <p:nvPr/>
        </p:nvSpPr>
        <p:spPr>
          <a:xfrm>
            <a:off x="5419995" y="4965381"/>
            <a:ext cx="3569756" cy="11634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699" tIns="43349" rIns="86699" bIns="43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7" dirty="0"/>
          </a:p>
        </p:txBody>
      </p:sp>
      <p:sp>
        <p:nvSpPr>
          <p:cNvPr id="67" name="TextBox 66"/>
          <p:cNvSpPr txBox="1">
            <a:spLocks/>
          </p:cNvSpPr>
          <p:nvPr/>
        </p:nvSpPr>
        <p:spPr>
          <a:xfrm>
            <a:off x="5462124" y="5812421"/>
            <a:ext cx="3181028" cy="296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27" b="1" dirty="0"/>
              <a:t>Power Management System</a:t>
            </a:r>
          </a:p>
        </p:txBody>
      </p:sp>
      <p:sp>
        <p:nvSpPr>
          <p:cNvPr id="68" name="Rectangle 67"/>
          <p:cNvSpPr>
            <a:spLocks/>
          </p:cNvSpPr>
          <p:nvPr/>
        </p:nvSpPr>
        <p:spPr>
          <a:xfrm>
            <a:off x="5764659" y="5170301"/>
            <a:ext cx="872241" cy="56748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699" tIns="43349" rIns="86699" bIns="43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27" dirty="0"/>
              <a:t>AC/DC Converter</a:t>
            </a:r>
          </a:p>
        </p:txBody>
      </p:sp>
      <p:cxnSp>
        <p:nvCxnSpPr>
          <p:cNvPr id="69" name="Straight Arrow Connector 68"/>
          <p:cNvCxnSpPr>
            <a:cxnSpLocks/>
          </p:cNvCxnSpPr>
          <p:nvPr/>
        </p:nvCxnSpPr>
        <p:spPr>
          <a:xfrm flipH="1" flipV="1">
            <a:off x="6200557" y="3655306"/>
            <a:ext cx="223" cy="15149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cxnSpLocks/>
          </p:cNvCxnSpPr>
          <p:nvPr/>
        </p:nvCxnSpPr>
        <p:spPr>
          <a:xfrm flipV="1">
            <a:off x="6733885" y="3369537"/>
            <a:ext cx="547230" cy="2028"/>
          </a:xfrm>
          <a:prstGeom prst="straightConnector1">
            <a:avLst/>
          </a:prstGeom>
          <a:ln w="28575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cxnSpLocks/>
          </p:cNvCxnSpPr>
          <p:nvPr/>
        </p:nvCxnSpPr>
        <p:spPr>
          <a:xfrm flipH="1">
            <a:off x="7974165" y="2797219"/>
            <a:ext cx="1" cy="29889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cxnSpLocks/>
          </p:cNvCxnSpPr>
          <p:nvPr/>
        </p:nvCxnSpPr>
        <p:spPr>
          <a:xfrm>
            <a:off x="4313688" y="5444945"/>
            <a:ext cx="1450973" cy="90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>
            <a:spLocks/>
          </p:cNvSpPr>
          <p:nvPr/>
        </p:nvSpPr>
        <p:spPr>
          <a:xfrm>
            <a:off x="4224520" y="5089185"/>
            <a:ext cx="942605" cy="3550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707" dirty="0"/>
              <a:t>120 VAC</a:t>
            </a:r>
          </a:p>
        </p:txBody>
      </p:sp>
      <p:sp>
        <p:nvSpPr>
          <p:cNvPr id="74" name="TextBox 73"/>
          <p:cNvSpPr txBox="1">
            <a:spLocks/>
          </p:cNvSpPr>
          <p:nvPr/>
        </p:nvSpPr>
        <p:spPr>
          <a:xfrm>
            <a:off x="6190272" y="4397898"/>
            <a:ext cx="801309" cy="3550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707" dirty="0"/>
              <a:t>5 VDC</a:t>
            </a:r>
          </a:p>
        </p:txBody>
      </p:sp>
      <p:sp>
        <p:nvSpPr>
          <p:cNvPr id="75" name="Rectangle 74"/>
          <p:cNvSpPr>
            <a:spLocks/>
          </p:cNvSpPr>
          <p:nvPr/>
        </p:nvSpPr>
        <p:spPr>
          <a:xfrm>
            <a:off x="7340105" y="5177258"/>
            <a:ext cx="872241" cy="56748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699" tIns="43349" rIns="86699" bIns="43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27" dirty="0"/>
              <a:t>Linear Regulator</a:t>
            </a:r>
          </a:p>
        </p:txBody>
      </p:sp>
      <p:cxnSp>
        <p:nvCxnSpPr>
          <p:cNvPr id="76" name="Straight Arrow Connector 75"/>
          <p:cNvCxnSpPr>
            <a:cxnSpLocks/>
          </p:cNvCxnSpPr>
          <p:nvPr/>
        </p:nvCxnSpPr>
        <p:spPr>
          <a:xfrm>
            <a:off x="6636900" y="5454042"/>
            <a:ext cx="703205" cy="69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>
            <a:spLocks/>
          </p:cNvSpPr>
          <p:nvPr/>
        </p:nvSpPr>
        <p:spPr>
          <a:xfrm>
            <a:off x="6609170" y="5110817"/>
            <a:ext cx="770624" cy="3550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707" dirty="0"/>
              <a:t>5 VDC</a:t>
            </a:r>
          </a:p>
        </p:txBody>
      </p:sp>
      <p:cxnSp>
        <p:nvCxnSpPr>
          <p:cNvPr id="78" name="Straight Arrow Connector 73"/>
          <p:cNvCxnSpPr>
            <a:cxnSpLocks/>
          </p:cNvCxnSpPr>
          <p:nvPr/>
        </p:nvCxnSpPr>
        <p:spPr>
          <a:xfrm flipV="1">
            <a:off x="8212346" y="2605619"/>
            <a:ext cx="423878" cy="2855380"/>
          </a:xfrm>
          <a:prstGeom prst="bentConnector3">
            <a:avLst>
              <a:gd name="adj1" fmla="val 216088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>
            <a:spLocks/>
          </p:cNvSpPr>
          <p:nvPr/>
        </p:nvSpPr>
        <p:spPr>
          <a:xfrm>
            <a:off x="8170317" y="5123089"/>
            <a:ext cx="1116927" cy="3550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707" dirty="0"/>
              <a:t>3.3 VDC</a:t>
            </a:r>
          </a:p>
        </p:txBody>
      </p:sp>
      <p:sp>
        <p:nvSpPr>
          <p:cNvPr id="26" name="Rectangle 25"/>
          <p:cNvSpPr>
            <a:spLocks/>
          </p:cNvSpPr>
          <p:nvPr/>
        </p:nvSpPr>
        <p:spPr>
          <a:xfrm>
            <a:off x="11298810" y="3987967"/>
            <a:ext cx="1856308" cy="22273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699" tIns="43349" rIns="86699" bIns="43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7"/>
          </a:p>
        </p:txBody>
      </p:sp>
      <p:sp>
        <p:nvSpPr>
          <p:cNvPr id="27" name="TextBox 26"/>
          <p:cNvSpPr txBox="1">
            <a:spLocks/>
          </p:cNvSpPr>
          <p:nvPr/>
        </p:nvSpPr>
        <p:spPr>
          <a:xfrm>
            <a:off x="11308963" y="4042864"/>
            <a:ext cx="1846155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7" b="1" dirty="0"/>
              <a:t>Legend</a:t>
            </a:r>
          </a:p>
        </p:txBody>
      </p:sp>
      <p:cxnSp>
        <p:nvCxnSpPr>
          <p:cNvPr id="28" name="Straight Arrow Connector 27"/>
          <p:cNvCxnSpPr>
            <a:cxnSpLocks/>
          </p:cNvCxnSpPr>
          <p:nvPr/>
        </p:nvCxnSpPr>
        <p:spPr>
          <a:xfrm>
            <a:off x="11619697" y="4625939"/>
            <a:ext cx="39145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11619697" y="5029009"/>
            <a:ext cx="39145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cxnSpLocks/>
          </p:cNvCxnSpPr>
          <p:nvPr/>
        </p:nvCxnSpPr>
        <p:spPr>
          <a:xfrm>
            <a:off x="11619697" y="5488299"/>
            <a:ext cx="391459" cy="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>
            <a:spLocks/>
          </p:cNvSpPr>
          <p:nvPr/>
        </p:nvSpPr>
        <p:spPr>
          <a:xfrm>
            <a:off x="12146456" y="4499911"/>
            <a:ext cx="882065" cy="296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27" dirty="0"/>
              <a:t>Power</a:t>
            </a:r>
          </a:p>
        </p:txBody>
      </p:sp>
      <p:sp>
        <p:nvSpPr>
          <p:cNvPr id="32" name="TextBox 31"/>
          <p:cNvSpPr txBox="1">
            <a:spLocks/>
          </p:cNvSpPr>
          <p:nvPr/>
        </p:nvSpPr>
        <p:spPr>
          <a:xfrm>
            <a:off x="12147400" y="4875223"/>
            <a:ext cx="846083" cy="50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27" dirty="0"/>
              <a:t>Digital Data</a:t>
            </a:r>
          </a:p>
        </p:txBody>
      </p:sp>
      <p:sp>
        <p:nvSpPr>
          <p:cNvPr id="33" name="TextBox 32"/>
          <p:cNvSpPr txBox="1">
            <a:spLocks/>
          </p:cNvSpPr>
          <p:nvPr/>
        </p:nvSpPr>
        <p:spPr>
          <a:xfrm>
            <a:off x="12146456" y="5325866"/>
            <a:ext cx="882065" cy="50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27" dirty="0"/>
              <a:t>Wireless Data</a:t>
            </a:r>
          </a:p>
        </p:txBody>
      </p:sp>
      <p:cxnSp>
        <p:nvCxnSpPr>
          <p:cNvPr id="34" name="Straight Arrow Connector 33"/>
          <p:cNvCxnSpPr>
            <a:cxnSpLocks/>
          </p:cNvCxnSpPr>
          <p:nvPr/>
        </p:nvCxnSpPr>
        <p:spPr>
          <a:xfrm>
            <a:off x="11616699" y="5917435"/>
            <a:ext cx="391459" cy="0"/>
          </a:xfrm>
          <a:prstGeom prst="straightConnector1">
            <a:avLst/>
          </a:prstGeom>
          <a:ln w="28575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>
            <a:spLocks/>
          </p:cNvSpPr>
          <p:nvPr/>
        </p:nvSpPr>
        <p:spPr>
          <a:xfrm>
            <a:off x="12147400" y="5746981"/>
            <a:ext cx="881121" cy="296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27" dirty="0"/>
              <a:t>Analog</a:t>
            </a:r>
          </a:p>
        </p:txBody>
      </p:sp>
      <p:cxnSp>
        <p:nvCxnSpPr>
          <p:cNvPr id="38" name="Straight Arrow Connector 73"/>
          <p:cNvCxnSpPr>
            <a:cxnSpLocks/>
          </p:cNvCxnSpPr>
          <p:nvPr/>
        </p:nvCxnSpPr>
        <p:spPr>
          <a:xfrm flipV="1">
            <a:off x="6200557" y="3736672"/>
            <a:ext cx="1773604" cy="1016260"/>
          </a:xfrm>
          <a:prstGeom prst="bentConnector3">
            <a:avLst>
              <a:gd name="adj1" fmla="val 100017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69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4426" y="266974"/>
            <a:ext cx="12631240" cy="726801"/>
          </a:xfrm>
        </p:spPr>
        <p:txBody>
          <a:bodyPr/>
          <a:lstStyle/>
          <a:p>
            <a:r>
              <a:rPr lang="en-US" dirty="0"/>
              <a:t>System Control Flow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515484"/>
            <a:ext cx="6562344" cy="45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Motor Driver</a:t>
            </a:r>
          </a:p>
          <a:p>
            <a:r>
              <a:rPr lang="en-US" dirty="0" smtClean="0"/>
              <a:t>Window Unit</a:t>
            </a:r>
          </a:p>
          <a:p>
            <a:r>
              <a:rPr lang="en-US" dirty="0" smtClean="0"/>
              <a:t>Hub Unit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mtClean="0"/>
              <a:t>PCB Designs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29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E template 2016 16x9.potx [Read-Only]" id="{6770C9BB-0DB4-4C66-BD2E-78DF0A8A1055}" vid="{ADB3E43E-9985-44BA-8FBF-1807E9F93ED1}"/>
    </a:ext>
  </a:extLst>
</a:theme>
</file>

<file path=ppt/theme/theme2.xml><?xml version="1.0" encoding="utf-8"?>
<a:theme xmlns:a="http://schemas.openxmlformats.org/drawingml/2006/main" name="Content Slides - Blue Tex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E template 2016 16x9.potx [Read-Only]" id="{6770C9BB-0DB4-4C66-BD2E-78DF0A8A1055}" vid="{1FE540A7-70B8-4E05-AFD6-23607E50803D}"/>
    </a:ext>
  </a:extLst>
</a:theme>
</file>

<file path=ppt/theme/theme3.xml><?xml version="1.0" encoding="utf-8"?>
<a:theme xmlns:a="http://schemas.openxmlformats.org/drawingml/2006/main" name="Content Slides - Orange Tex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E template 2016 16x9.potx [Read-Only]" id="{6770C9BB-0DB4-4C66-BD2E-78DF0A8A1055}" vid="{B0703BF0-E6EE-46AF-84FA-C045D1FB337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ECE template 2016 16x9</Template>
  <TotalTime>2501</TotalTime>
  <Words>899</Words>
  <Application>Microsoft Macintosh PowerPoint</Application>
  <PresentationFormat>Custom</PresentationFormat>
  <Paragraphs>243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Arial Narrow</vt:lpstr>
      <vt:lpstr>Calibri</vt:lpstr>
      <vt:lpstr>Cambria Math</vt:lpstr>
      <vt:lpstr>OfficinaSansITCStd Book</vt:lpstr>
      <vt:lpstr>Wingdings</vt:lpstr>
      <vt:lpstr>Cover Slide</vt:lpstr>
      <vt:lpstr>Content Slides - Blue Text</vt:lpstr>
      <vt:lpstr>Content Slides - Orange 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Stark, Ryan M</dc:creator>
  <cp:lastModifiedBy>Bush, Trevor Scott</cp:lastModifiedBy>
  <cp:revision>156</cp:revision>
  <dcterms:created xsi:type="dcterms:W3CDTF">2017-04-27T00:42:13Z</dcterms:created>
  <dcterms:modified xsi:type="dcterms:W3CDTF">2017-05-02T14:59:34Z</dcterms:modified>
</cp:coreProperties>
</file>