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Raleway"/>
      <p:regular r:id="rId43"/>
      <p:bold r:id="rId44"/>
      <p:italic r:id="rId45"/>
      <p:boldItalic r:id="rId46"/>
    </p:embeddedFont>
    <p:embeddedFont>
      <p:font typeface="Lat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C3E06CE-5AB7-4825-BADD-EE47BE7681BF}">
  <a:tblStyle styleId="{7C3E06CE-5AB7-4825-BADD-EE47BE7681B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aleway-bold.fntdata"/><Relationship Id="rId43" Type="http://schemas.openxmlformats.org/officeDocument/2006/relationships/font" Target="fonts/Raleway-regular.fntdata"/><Relationship Id="rId46" Type="http://schemas.openxmlformats.org/officeDocument/2006/relationships/font" Target="fonts/Raleway-boldItalic.fntdata"/><Relationship Id="rId45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bold.fntdata"/><Relationship Id="rId47" Type="http://schemas.openxmlformats.org/officeDocument/2006/relationships/font" Target="fonts/Lato-regular.fntdata"/><Relationship Id="rId4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/>
              <a:t>Person 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Person B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Person B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/>
              <a:t>Person C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/>
              <a:t>Grant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Andrew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-How well did these transmitter function? That’s 2 feet away, 3 meters away will clearly be within the requirement.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Andrew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Well within FCC limit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/>
              <a:t>Person B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Objectives/Motivations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Now that we’ve provided an overview for the switchbox we’re going to shift gears to talk about the light socket insert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/>
              <a:t>Person B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Objectives/Motivations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/>
              <a:t>Person C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/>
              <a:t>Person 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Person 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Person 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Person B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Person B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SzPts val="1800"/>
              <a:buChar char="●"/>
              <a:defRPr/>
            </a:lvl1pPr>
            <a:lvl2pPr lvl="1" rtl="0" algn="ctr">
              <a:spcBef>
                <a:spcPts val="0"/>
              </a:spcBef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/>
            </a:lvl1pPr>
            <a:lvl2pPr lvl="1" rtl="0">
              <a:spcBef>
                <a:spcPts val="0"/>
              </a:spcBef>
              <a:buSzPts val="3000"/>
              <a:buNone/>
              <a:defRPr/>
            </a:lvl2pPr>
            <a:lvl3pPr lvl="2" rtl="0">
              <a:spcBef>
                <a:spcPts val="0"/>
              </a:spcBef>
              <a:buSzPts val="3000"/>
              <a:buNone/>
              <a:defRPr/>
            </a:lvl3pPr>
            <a:lvl4pPr lvl="3" rtl="0">
              <a:spcBef>
                <a:spcPts val="0"/>
              </a:spcBef>
              <a:buSzPts val="3000"/>
              <a:buNone/>
              <a:defRPr/>
            </a:lvl4pPr>
            <a:lvl5pPr lvl="4" rtl="0">
              <a:spcBef>
                <a:spcPts val="0"/>
              </a:spcBef>
              <a:buSzPts val="3000"/>
              <a:buNone/>
              <a:defRPr/>
            </a:lvl5pPr>
            <a:lvl6pPr lvl="5" rtl="0">
              <a:spcBef>
                <a:spcPts val="0"/>
              </a:spcBef>
              <a:buSzPts val="3000"/>
              <a:buNone/>
              <a:defRPr/>
            </a:lvl6pPr>
            <a:lvl7pPr lvl="6" rtl="0">
              <a:spcBef>
                <a:spcPts val="0"/>
              </a:spcBef>
              <a:buSzPts val="3000"/>
              <a:buNone/>
              <a:defRPr/>
            </a:lvl7pPr>
            <a:lvl8pPr lvl="7" rtl="0">
              <a:spcBef>
                <a:spcPts val="0"/>
              </a:spcBef>
              <a:buSzPts val="3000"/>
              <a:buNone/>
              <a:defRPr/>
            </a:lvl8pPr>
            <a:lvl9pPr lvl="8" rtl="0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/>
            </a:lvl1pPr>
            <a:lvl2pPr lvl="1" rtl="0">
              <a:spcBef>
                <a:spcPts val="0"/>
              </a:spcBef>
              <a:buSzPts val="3000"/>
              <a:buNone/>
              <a:defRPr/>
            </a:lvl2pPr>
            <a:lvl3pPr lvl="2" rtl="0">
              <a:spcBef>
                <a:spcPts val="0"/>
              </a:spcBef>
              <a:buSzPts val="3000"/>
              <a:buNone/>
              <a:defRPr/>
            </a:lvl3pPr>
            <a:lvl4pPr lvl="3" rtl="0">
              <a:spcBef>
                <a:spcPts val="0"/>
              </a:spcBef>
              <a:buSzPts val="3000"/>
              <a:buNone/>
              <a:defRPr/>
            </a:lvl4pPr>
            <a:lvl5pPr lvl="4" rtl="0">
              <a:spcBef>
                <a:spcPts val="0"/>
              </a:spcBef>
              <a:buSzPts val="3000"/>
              <a:buNone/>
              <a:defRPr/>
            </a:lvl5pPr>
            <a:lvl6pPr lvl="5" rtl="0">
              <a:spcBef>
                <a:spcPts val="0"/>
              </a:spcBef>
              <a:buSzPts val="3000"/>
              <a:buNone/>
              <a:defRPr/>
            </a:lvl6pPr>
            <a:lvl7pPr lvl="6" rtl="0">
              <a:spcBef>
                <a:spcPts val="0"/>
              </a:spcBef>
              <a:buSzPts val="3000"/>
              <a:buNone/>
              <a:defRPr/>
            </a:lvl7pPr>
            <a:lvl8pPr lvl="7" rtl="0">
              <a:spcBef>
                <a:spcPts val="0"/>
              </a:spcBef>
              <a:buSzPts val="3000"/>
              <a:buNone/>
              <a:defRPr/>
            </a:lvl8pPr>
            <a:lvl9pPr lvl="8" rtl="0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/>
            </a:lvl1pPr>
            <a:lvl2pPr lvl="1" rtl="0">
              <a:spcBef>
                <a:spcPts val="0"/>
              </a:spcBef>
              <a:buSzPts val="3000"/>
              <a:buNone/>
              <a:defRPr/>
            </a:lvl2pPr>
            <a:lvl3pPr lvl="2" rtl="0">
              <a:spcBef>
                <a:spcPts val="0"/>
              </a:spcBef>
              <a:buSzPts val="3000"/>
              <a:buNone/>
              <a:defRPr/>
            </a:lvl3pPr>
            <a:lvl4pPr lvl="3" rtl="0">
              <a:spcBef>
                <a:spcPts val="0"/>
              </a:spcBef>
              <a:buSzPts val="3000"/>
              <a:buNone/>
              <a:defRPr/>
            </a:lvl4pPr>
            <a:lvl5pPr lvl="4" rtl="0">
              <a:spcBef>
                <a:spcPts val="0"/>
              </a:spcBef>
              <a:buSzPts val="3000"/>
              <a:buNone/>
              <a:defRPr/>
            </a:lvl5pPr>
            <a:lvl6pPr lvl="5" rtl="0">
              <a:spcBef>
                <a:spcPts val="0"/>
              </a:spcBef>
              <a:buSzPts val="3000"/>
              <a:buNone/>
              <a:defRPr/>
            </a:lvl6pPr>
            <a:lvl7pPr lvl="6" rtl="0">
              <a:spcBef>
                <a:spcPts val="0"/>
              </a:spcBef>
              <a:buSzPts val="3000"/>
              <a:buNone/>
              <a:defRPr/>
            </a:lvl7pPr>
            <a:lvl8pPr lvl="7" rtl="0">
              <a:spcBef>
                <a:spcPts val="0"/>
              </a:spcBef>
              <a:buSzPts val="3000"/>
              <a:buNone/>
              <a:defRPr/>
            </a:lvl8pPr>
            <a:lvl9pPr lvl="8" rtl="0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2400"/>
              <a:buNone/>
              <a:defRPr sz="2400"/>
            </a:lvl1pPr>
            <a:lvl2pPr lvl="1" rtl="0">
              <a:spcBef>
                <a:spcPts val="0"/>
              </a:spcBef>
              <a:buSzPts val="2400"/>
              <a:buNone/>
              <a:defRPr sz="2400"/>
            </a:lvl2pPr>
            <a:lvl3pPr lvl="2" rtl="0">
              <a:spcBef>
                <a:spcPts val="0"/>
              </a:spcBef>
              <a:buSzPts val="2400"/>
              <a:buNone/>
              <a:defRPr sz="2400"/>
            </a:lvl3pPr>
            <a:lvl4pPr lvl="3" rtl="0">
              <a:spcBef>
                <a:spcPts val="0"/>
              </a:spcBef>
              <a:buSzPts val="2400"/>
              <a:buNone/>
              <a:defRPr sz="2400"/>
            </a:lvl4pPr>
            <a:lvl5pPr lvl="4" rtl="0">
              <a:spcBef>
                <a:spcPts val="0"/>
              </a:spcBef>
              <a:buSzPts val="2400"/>
              <a:buNone/>
              <a:defRPr sz="2400"/>
            </a:lvl5pPr>
            <a:lvl6pPr lvl="5" rtl="0">
              <a:spcBef>
                <a:spcPts val="0"/>
              </a:spcBef>
              <a:buSzPts val="2400"/>
              <a:buNone/>
              <a:defRPr sz="2400"/>
            </a:lvl6pPr>
            <a:lvl7pPr lvl="6" rtl="0">
              <a:spcBef>
                <a:spcPts val="0"/>
              </a:spcBef>
              <a:buSzPts val="2400"/>
              <a:buNone/>
              <a:defRPr sz="2400"/>
            </a:lvl7pPr>
            <a:lvl8pPr lvl="7" rtl="0">
              <a:spcBef>
                <a:spcPts val="0"/>
              </a:spcBef>
              <a:buSzPts val="2400"/>
              <a:buNone/>
              <a:defRPr sz="2400"/>
            </a:lvl8pPr>
            <a:lvl9pPr lvl="8" rtl="0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24975" y="1188975"/>
            <a:ext cx="8245200" cy="154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Portable RF Light Socket Control</a:t>
            </a:r>
          </a:p>
        </p:txBody>
      </p:sp>
      <p:sp>
        <p:nvSpPr>
          <p:cNvPr id="73" name="Shape 73"/>
          <p:cNvSpPr txBox="1"/>
          <p:nvPr>
            <p:ph idx="4294967295" type="subTitle"/>
          </p:nvPr>
        </p:nvSpPr>
        <p:spPr>
          <a:xfrm>
            <a:off x="424978" y="3238450"/>
            <a:ext cx="8296800" cy="124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Team </a:t>
            </a:r>
            <a:r>
              <a:rPr lang="en">
                <a:solidFill>
                  <a:srgbClr val="FFFFFF"/>
                </a:solidFill>
              </a:rPr>
              <a:t> #9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Andrew Strauss, Grant Bonnstetter, Michael Kopera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64850" y="219800"/>
            <a:ext cx="62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Socket Insert Teardown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675" y="1175750"/>
            <a:ext cx="2840647" cy="3787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Larger view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3575"/>
            <a:ext cx="2840647" cy="378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4522" y="1203575"/>
            <a:ext cx="2840647" cy="3787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High Level Requirements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Control</a:t>
            </a:r>
            <a:r>
              <a:rPr lang="en"/>
              <a:t> up to four </a:t>
            </a:r>
            <a:r>
              <a:rPr b="1" lang="en"/>
              <a:t>sets</a:t>
            </a:r>
            <a:r>
              <a:rPr lang="en"/>
              <a:t> of lights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Range:</a:t>
            </a:r>
            <a:r>
              <a:rPr lang="en"/>
              <a:t> Socket device receives signal from switch box for distances up to 30 feet and no more than 100 feet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Size: </a:t>
            </a:r>
            <a:r>
              <a:rPr lang="en"/>
              <a:t>Socket device is less than 4 inches in all dimensions for use in light fixtures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Switch box is less than 6 inches in length and width for portability and usability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Entire Design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750" y="936250"/>
            <a:ext cx="5420321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Switch Box </a:t>
            </a:r>
            <a:r>
              <a:rPr lang="en"/>
              <a:t>Design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51585" t="0"/>
          <a:stretch/>
        </p:blipFill>
        <p:spPr>
          <a:xfrm>
            <a:off x="3251488" y="912850"/>
            <a:ext cx="2624224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Power of Switch Box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 V Battery Pack - 6 Energizer L91 AA batteries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Non-</a:t>
            </a:r>
            <a:r>
              <a:rPr lang="en"/>
              <a:t>rechargeable</a:t>
            </a:r>
            <a:r>
              <a:rPr lang="en"/>
              <a:t> 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Battery Capacity of ~3300 mAh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Switch Box components powered with 5 V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LM7805: 5 V Voltage Regulator 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Rated for up to 1 A of current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power consumption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~12 mA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Over 250 hours of battery life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51585" t="0"/>
          <a:stretch/>
        </p:blipFill>
        <p:spPr>
          <a:xfrm>
            <a:off x="248797" y="1211350"/>
            <a:ext cx="2087675" cy="32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402975" y="1456750"/>
            <a:ext cx="1779300" cy="635400"/>
          </a:xfrm>
          <a:prstGeom prst="rect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4225" y="1211350"/>
            <a:ext cx="2518249" cy="22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TTL of Switch Box 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2410100" y="1595775"/>
            <a:ext cx="43404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Buttons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Feed into debouncing circuits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Extent of debouncing dependant on resistor and capacitor quantities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Control Circuitry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Reduced to just inverters and pass transistors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LED Indicators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LEDs powered by driving circuit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Pass transistor acts like a switch for LED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51585" t="0"/>
          <a:stretch/>
        </p:blipFill>
        <p:spPr>
          <a:xfrm>
            <a:off x="248797" y="1211350"/>
            <a:ext cx="2087675" cy="32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403000" y="2092775"/>
            <a:ext cx="1779300" cy="1082700"/>
          </a:xfrm>
          <a:prstGeom prst="rect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4294967295"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Switch Box Transmitter Unit</a:t>
            </a:r>
          </a:p>
        </p:txBody>
      </p:sp>
      <p:sp>
        <p:nvSpPr>
          <p:cNvPr id="182" name="Shape 182"/>
          <p:cNvSpPr txBox="1"/>
          <p:nvPr>
            <p:ph idx="4294967295" type="body"/>
          </p:nvPr>
        </p:nvSpPr>
        <p:spPr>
          <a:xfrm>
            <a:off x="2400262" y="1211351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FCC requirement: 11,000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µV/m at 3 meters away from radiator (Part 15.231)   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575" y="4270900"/>
            <a:ext cx="1438275" cy="571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Shape 184"/>
          <p:cNvGraphicFramePr/>
          <p:nvPr/>
        </p:nvGraphicFramePr>
        <p:xfrm>
          <a:off x="4032350" y="197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{7C3E06CE-5AB7-4825-BADD-EE47BE7681BF}</a:tableStyleId>
              </a:tblPr>
              <a:tblGrid>
                <a:gridCol w="2336550"/>
                <a:gridCol w="2286000"/>
              </a:tblGrid>
              <a:tr h="272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Distance [ft]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Fundamental</a:t>
                      </a:r>
                      <a:r>
                        <a:rPr b="1" lang="en" sz="1100"/>
                        <a:t> Power [dBm]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-30.5 dBm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 [weak direction]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-39.8 dBm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 feet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-47.2 dBm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 feet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-66.3 dBm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13" y="4213750"/>
            <a:ext cx="387667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Shape 186"/>
          <p:cNvCxnSpPr/>
          <p:nvPr/>
        </p:nvCxnSpPr>
        <p:spPr>
          <a:xfrm flipH="1">
            <a:off x="5572150" y="3479700"/>
            <a:ext cx="1106100" cy="94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b="0" l="0" r="51585" t="0"/>
          <a:stretch/>
        </p:blipFill>
        <p:spPr>
          <a:xfrm>
            <a:off x="248797" y="1211350"/>
            <a:ext cx="2087675" cy="32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403000" y="3071400"/>
            <a:ext cx="1779300" cy="861000"/>
          </a:xfrm>
          <a:prstGeom prst="rect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4294967295" type="body"/>
          </p:nvPr>
        </p:nvSpPr>
        <p:spPr>
          <a:xfrm>
            <a:off x="2493062" y="1319251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FCC requirement: 1,100 </a:t>
            </a:r>
            <a:r>
              <a:rPr lang="en">
                <a:solidFill>
                  <a:srgbClr val="222222"/>
                </a:solidFill>
              </a:rPr>
              <a:t>µV/m at 3 meters away from radiator</a:t>
            </a:r>
            <a:r>
              <a:rPr lang="en"/>
              <a:t> for spurious Emissions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4294967295"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Switch Box Transmitter Unit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133" y="2025875"/>
            <a:ext cx="4003192" cy="300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Shape 196"/>
          <p:cNvCxnSpPr/>
          <p:nvPr/>
        </p:nvCxnSpPr>
        <p:spPr>
          <a:xfrm>
            <a:off x="4051200" y="4254000"/>
            <a:ext cx="345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7" name="Shape 197"/>
          <p:cNvCxnSpPr/>
          <p:nvPr/>
        </p:nvCxnSpPr>
        <p:spPr>
          <a:xfrm>
            <a:off x="2032500" y="4115725"/>
            <a:ext cx="2765400" cy="11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950" y="3496588"/>
            <a:ext cx="390525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373325" y="1239775"/>
            <a:ext cx="1742100" cy="21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FYI: -35.8 dB decrease in power for 30 times increases in distance </a:t>
            </a:r>
          </a:p>
          <a:p>
            <a:pPr indent="-317500" lvl="0" marL="457200">
              <a:spcBef>
                <a:spcPts val="0"/>
              </a:spcBef>
              <a:buSzPts val="1400"/>
              <a:buChar char="●"/>
            </a:pPr>
            <a:r>
              <a:rPr lang="en"/>
              <a:t>Inverse square law: P~1/r^2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2407600" y="3032300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Switch Box Schematic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00" y="978150"/>
            <a:ext cx="8520601" cy="39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Objectives/Motivations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Design Breakdown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High Level Requirements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Switch Box Technical Overview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Socket Insert</a:t>
            </a:r>
            <a:r>
              <a:rPr b="1" lang="en"/>
              <a:t> Technical Overview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Aftermath and future work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b="1" lang="en"/>
              <a:t>Appendix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03425" y="411575"/>
            <a:ext cx="4986300" cy="12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Design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862" y="651626"/>
            <a:ext cx="3854275" cy="4297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>
            <p:ph type="title"/>
          </p:nvPr>
        </p:nvSpPr>
        <p:spPr>
          <a:xfrm>
            <a:off x="303413" y="1273475"/>
            <a:ext cx="1699800" cy="48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Switch Box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Light Socket Insert </a:t>
            </a:r>
            <a:r>
              <a:rPr lang="en"/>
              <a:t>Design (AKA “The Device)”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48413" r="0" t="0"/>
          <a:stretch/>
        </p:blipFill>
        <p:spPr>
          <a:xfrm>
            <a:off x="3165548" y="936250"/>
            <a:ext cx="2796101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Power of Device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power comes from 120 VAC mains socket through edison screw adapter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120 VAC to 5 VDC supplies power for control circuitry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Deconstructed off-the-shelf usb charger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Relay switches 120 VAC for up to 40 W light bulb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Electromechanical, 40 mA across coils, rated 3 A contact current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Trace width and safety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&gt; 1 mm trace width for high voltage, adequate isolation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Fuses for 5 V converter and light bulb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48413" r="0" t="0"/>
          <a:stretch/>
        </p:blipFill>
        <p:spPr>
          <a:xfrm>
            <a:off x="364524" y="1371700"/>
            <a:ext cx="2035722" cy="30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364525" y="1595775"/>
            <a:ext cx="1779300" cy="635400"/>
          </a:xfrm>
          <a:prstGeom prst="rect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18992" r="19642" t="8290"/>
          <a:stretch/>
        </p:blipFill>
        <p:spPr>
          <a:xfrm rot="10800000">
            <a:off x="7697277" y="2254052"/>
            <a:ext cx="1231497" cy="24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TTL of Device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2410100" y="1595775"/>
            <a:ext cx="55239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Control Circuitry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Consist of 4:1 MUX, inverter, and pass transistor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MUX outputs the data for the device’s selected channel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Inverter inverts data before pass transistor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Pass transistor acts like a switch to the relay’s coil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Channel Selector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Two switches connected to MUX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Relay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Current flows through coil to close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 b="0" l="48413" r="0" t="0"/>
          <a:stretch/>
        </p:blipFill>
        <p:spPr>
          <a:xfrm>
            <a:off x="364524" y="1371700"/>
            <a:ext cx="2035722" cy="30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364525" y="2254050"/>
            <a:ext cx="1779300" cy="1419300"/>
          </a:xfrm>
          <a:prstGeom prst="rect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Light Socket Insert Receiver Unit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Latency Testing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48413" r="0" t="0"/>
          <a:stretch/>
        </p:blipFill>
        <p:spPr>
          <a:xfrm>
            <a:off x="364524" y="1371700"/>
            <a:ext cx="2035722" cy="30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364525" y="3655750"/>
            <a:ext cx="1779300" cy="847200"/>
          </a:xfrm>
          <a:prstGeom prst="rect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45" name="Shape 245"/>
          <p:cNvGraphicFramePr/>
          <p:nvPr/>
        </p:nvGraphicFramePr>
        <p:xfrm>
          <a:off x="3084850" y="242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{7C3E06CE-5AB7-4825-BADD-EE47BE7681BF}</a:tableStyleId>
              </a:tblPr>
              <a:tblGrid>
                <a:gridCol w="2647950"/>
                <a:gridCol w="1590675"/>
              </a:tblGrid>
              <a:tr h="349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Test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Delay [ms]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35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Off-on (button push to decoder output)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70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35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On-Off (button push to decoder output)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115</a:t>
                      </a: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Light Socket Insert Receiver Unit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Antenna orientation testing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 dB decrease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Did not impact performance for ~30 ft distances 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0" l="48413" r="0" t="0"/>
          <a:stretch/>
        </p:blipFill>
        <p:spPr>
          <a:xfrm>
            <a:off x="364524" y="1371700"/>
            <a:ext cx="2035722" cy="30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364525" y="3655750"/>
            <a:ext cx="1779300" cy="847200"/>
          </a:xfrm>
          <a:prstGeom prst="rect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3475" y="1982938"/>
            <a:ext cx="18669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2675" y="2027775"/>
            <a:ext cx="694625" cy="52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Shape 256"/>
          <p:cNvCxnSpPr/>
          <p:nvPr/>
        </p:nvCxnSpPr>
        <p:spPr>
          <a:xfrm>
            <a:off x="5614288" y="2049550"/>
            <a:ext cx="11400" cy="4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300" y="2027775"/>
            <a:ext cx="694625" cy="52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Shape 258"/>
          <p:cNvCxnSpPr/>
          <p:nvPr/>
        </p:nvCxnSpPr>
        <p:spPr>
          <a:xfrm>
            <a:off x="6308913" y="2049550"/>
            <a:ext cx="11400" cy="4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2875" y="2678675"/>
            <a:ext cx="694625" cy="52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Shape 260"/>
          <p:cNvCxnSpPr/>
          <p:nvPr/>
        </p:nvCxnSpPr>
        <p:spPr>
          <a:xfrm>
            <a:off x="7774488" y="2700450"/>
            <a:ext cx="11400" cy="4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2888" y="1982950"/>
            <a:ext cx="694625" cy="52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Shape 262"/>
          <p:cNvCxnSpPr/>
          <p:nvPr/>
        </p:nvCxnSpPr>
        <p:spPr>
          <a:xfrm>
            <a:off x="7774500" y="2004725"/>
            <a:ext cx="11400" cy="4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3" name="Shape 263"/>
          <p:cNvSpPr txBox="1"/>
          <p:nvPr/>
        </p:nvSpPr>
        <p:spPr>
          <a:xfrm>
            <a:off x="5614288" y="2583050"/>
            <a:ext cx="117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strong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7432875" y="3282608"/>
            <a:ext cx="1176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weak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Light Socket Insert</a:t>
            </a:r>
            <a:r>
              <a:rPr lang="en"/>
              <a:t> Schematic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00" y="1051316"/>
            <a:ext cx="8467023" cy="378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303425" y="411575"/>
            <a:ext cx="4986300" cy="12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Design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140" y="1637675"/>
            <a:ext cx="5289723" cy="333502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>
            <p:ph type="title"/>
          </p:nvPr>
        </p:nvSpPr>
        <p:spPr>
          <a:xfrm>
            <a:off x="396900" y="1157675"/>
            <a:ext cx="2434800" cy="48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Light Socket Insert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rgbClr val="000000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303425" y="411575"/>
            <a:ext cx="4986300" cy="12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Design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725" y="846226"/>
            <a:ext cx="3854275" cy="429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" y="1808475"/>
            <a:ext cx="5289723" cy="333502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type="title"/>
          </p:nvPr>
        </p:nvSpPr>
        <p:spPr>
          <a:xfrm>
            <a:off x="257875" y="1443200"/>
            <a:ext cx="2434800" cy="48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Light Socket Device</a:t>
            </a:r>
          </a:p>
        </p:txBody>
      </p:sp>
      <p:sp>
        <p:nvSpPr>
          <p:cNvPr id="286" name="Shape 286"/>
          <p:cNvSpPr txBox="1"/>
          <p:nvPr>
            <p:ph type="title"/>
          </p:nvPr>
        </p:nvSpPr>
        <p:spPr>
          <a:xfrm>
            <a:off x="6366963" y="411575"/>
            <a:ext cx="1699800" cy="48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Switch Box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Aftermath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2410100" y="1290975"/>
            <a:ext cx="6321600" cy="3294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 Performed in most cases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Able to control four sets of light </a:t>
            </a:r>
            <a:r>
              <a:rPr lang="en"/>
              <a:t>simultaneously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Unexpected behavior like flickering of the light happened only when transmission was done near a metal object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light socket insert that was in the box didn’t recieve the signals transmitted by the switch box well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Otherwise, the light socket inserts that were out of the box operated just as expected with little to no delay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Project Objectives 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Budget option for college apartment lighting control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Improvements over existing options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 latency transmission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Customizable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Portable, easy to use switches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No software required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Future Work / Improvements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Investigate socket device interference with 120 VAC wire</a:t>
            </a:r>
            <a:r>
              <a:rPr lang="en"/>
              <a:t>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Shielding / box design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Rechargeable</a:t>
            </a:r>
            <a:r>
              <a:rPr lang="en"/>
              <a:t> battery pack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transmission power efficiency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sophisticated logic controlling transmission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Car key type transmission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Appendix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50" y="1654572"/>
            <a:ext cx="4093975" cy="30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116" y="1722225"/>
            <a:ext cx="3913608" cy="29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330550" y="106000"/>
            <a:ext cx="7025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Latency Testing Using Oscilloscope 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414800" y="1101525"/>
            <a:ext cx="26547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Off-&gt;on 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4990750" y="1149163"/>
            <a:ext cx="26547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On-&gt;off</a:t>
            </a:r>
          </a:p>
        </p:txBody>
      </p:sp>
      <p:cxnSp>
        <p:nvCxnSpPr>
          <p:cNvPr id="314" name="Shape 314"/>
          <p:cNvCxnSpPr/>
          <p:nvPr/>
        </p:nvCxnSpPr>
        <p:spPr>
          <a:xfrm>
            <a:off x="2101650" y="2456525"/>
            <a:ext cx="0" cy="15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5" name="Shape 315"/>
          <p:cNvCxnSpPr/>
          <p:nvPr/>
        </p:nvCxnSpPr>
        <p:spPr>
          <a:xfrm>
            <a:off x="2807100" y="2456525"/>
            <a:ext cx="0" cy="15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6" name="Shape 316"/>
          <p:cNvCxnSpPr/>
          <p:nvPr/>
        </p:nvCxnSpPr>
        <p:spPr>
          <a:xfrm>
            <a:off x="5946050" y="2401725"/>
            <a:ext cx="0" cy="15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7" name="Shape 317"/>
          <p:cNvCxnSpPr/>
          <p:nvPr/>
        </p:nvCxnSpPr>
        <p:spPr>
          <a:xfrm>
            <a:off x="7066300" y="2456525"/>
            <a:ext cx="0" cy="15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330550" y="106000"/>
            <a:ext cx="854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Transmit Power </a:t>
            </a:r>
            <a:r>
              <a:rPr b="1" lang="en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Using High Freq Oscilloscope 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50" y="667030"/>
            <a:ext cx="2790551" cy="209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584" y="667050"/>
            <a:ext cx="2790541" cy="20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700" y="2759950"/>
            <a:ext cx="2958899" cy="221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012" y="2830162"/>
            <a:ext cx="2771666" cy="207874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774300" y="852650"/>
            <a:ext cx="17697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1 ft strong direction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5295900" y="3023750"/>
            <a:ext cx="21705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30</a:t>
            </a:r>
            <a:r>
              <a:rPr lang="en"/>
              <a:t> ft strong direction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5171775" y="963400"/>
            <a:ext cx="21705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1</a:t>
            </a:r>
            <a:r>
              <a:rPr lang="en"/>
              <a:t> ft weak direction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429550" y="2830150"/>
            <a:ext cx="21705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2</a:t>
            </a:r>
            <a:r>
              <a:rPr lang="en"/>
              <a:t> ft strong direction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650" y="342626"/>
            <a:ext cx="5024700" cy="445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277" y="140175"/>
            <a:ext cx="5777436" cy="30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275" y="3142575"/>
            <a:ext cx="5777450" cy="1795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700" y="238950"/>
            <a:ext cx="5060599" cy="466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913" y="250938"/>
            <a:ext cx="4078171" cy="46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 design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689" y="1278451"/>
            <a:ext cx="3975212" cy="363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Shape 93"/>
          <p:cNvCxnSpPr/>
          <p:nvPr/>
        </p:nvCxnSpPr>
        <p:spPr>
          <a:xfrm flipH="1" rot="10800000">
            <a:off x="847975" y="2747850"/>
            <a:ext cx="1418100" cy="83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4" name="Shape 94"/>
          <p:cNvCxnSpPr/>
          <p:nvPr/>
        </p:nvCxnSpPr>
        <p:spPr>
          <a:xfrm flipH="1">
            <a:off x="5157500" y="2024975"/>
            <a:ext cx="2112900" cy="52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5" name="Shape 95"/>
          <p:cNvCxnSpPr/>
          <p:nvPr/>
        </p:nvCxnSpPr>
        <p:spPr>
          <a:xfrm flipH="1">
            <a:off x="3359825" y="718225"/>
            <a:ext cx="1019100" cy="140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6" name="Shape 96"/>
          <p:cNvSpPr txBox="1"/>
          <p:nvPr/>
        </p:nvSpPr>
        <p:spPr>
          <a:xfrm>
            <a:off x="236325" y="2859050"/>
            <a:ext cx="15012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Switch box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490125" y="523625"/>
            <a:ext cx="17793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Transmitter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7409425" y="1830350"/>
            <a:ext cx="11121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Light Socket Insert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Switch Box Teardown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8813" l="10766" r="11773" t="15077"/>
          <a:stretch/>
        </p:blipFill>
        <p:spPr>
          <a:xfrm>
            <a:off x="3223575" y="1152050"/>
            <a:ext cx="2696851" cy="353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Switch Box Teardown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700" y="1147950"/>
            <a:ext cx="2840647" cy="3787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Switch Box Teardown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13878" l="13718" r="20702" t="18749"/>
          <a:stretch/>
        </p:blipFill>
        <p:spPr>
          <a:xfrm>
            <a:off x="3096470" y="1345399"/>
            <a:ext cx="2561801" cy="350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Socket Insert Teardown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75" y="1203575"/>
            <a:ext cx="2840647" cy="3787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Socket Insert Teardown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75" y="1203575"/>
            <a:ext cx="2840647" cy="3787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